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1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it-IT" sz="4400" b="0" strike="noStrike" spc="-1">
                <a:latin typeface="Arial"/>
              </a:rPr>
              <a:t>Fai clic per spostare la diapositiva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it-IT" sz="2000" b="0" strike="noStrike" spc="-1">
                <a:latin typeface="Arial"/>
              </a:rPr>
              <a:t>Fai clic per modificare il formato delle note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it-IT" sz="1400" b="0" strike="noStrike" spc="-1">
                <a:latin typeface="Times New Roman"/>
              </a:rPr>
              <a:t>&lt;intestazione&gt;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it-IT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it-IT" sz="1400" b="0" strike="noStrike" spc="-1">
                <a:latin typeface="Times New Roman"/>
              </a:rPr>
              <a:t>&lt;data/ora&gt;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it-IT" sz="1400" b="0" strike="noStrike" spc="-1">
                <a:latin typeface="Times New Roman"/>
              </a:defRPr>
            </a:lvl1pPr>
          </a:lstStyle>
          <a:p>
            <a:r>
              <a:rPr lang="it-IT" sz="1400" b="0" strike="noStrike" spc="-1">
                <a:latin typeface="Times New Roman"/>
              </a:rPr>
              <a:t>&lt;piè di pagina&gt;</a:t>
            </a:r>
          </a:p>
        </p:txBody>
      </p:sp>
      <p:sp>
        <p:nvSpPr>
          <p:cNvPr id="83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it-IT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C24D8E4E-9820-4B40-A115-38A6AF9038AA}" type="slidenum">
              <a:rPr lang="it-IT" sz="1400" b="0" strike="noStrike" spc="-1">
                <a:latin typeface="Times New Roman"/>
              </a:rPr>
              <a:t>‹N›</a:t>
            </a:fld>
            <a:endParaRPr lang="it-IT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ln w="0">
            <a:noFill/>
          </a:ln>
        </p:spPr>
      </p:sp>
      <p:sp>
        <p:nvSpPr>
          <p:cNvPr id="19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00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BF2CCE9-24E4-417F-97E0-8AE1CC0EAE23}" type="slidenum">
              <a:rPr lang="it-IT" sz="1200" b="0" strike="noStrike" spc="-1">
                <a:solidFill>
                  <a:srgbClr val="000000"/>
                </a:solidFill>
                <a:latin typeface="Arial"/>
                <a:ea typeface="+mn-ea"/>
              </a:rPr>
              <a:t>4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ln w="0">
            <a:noFill/>
          </a:ln>
        </p:spPr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endParaRPr lang="it-IT" sz="2000" b="0" strike="noStrike" spc="-1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lnSpc>
                <a:spcPct val="100000"/>
              </a:lnSpc>
              <a:buNone/>
              <a:defRPr lang="it-IT" sz="1200" b="0" strike="noStrike" spc="-1">
                <a:solidFill>
                  <a:srgbClr val="000000"/>
                </a:solidFill>
                <a:latin typeface="Arial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3CA03565-3725-4493-9494-F31692E8D0BD}" type="slidenum">
              <a:rPr lang="it-IT" sz="1200" b="0" strike="noStrike" spc="-1">
                <a:solidFill>
                  <a:srgbClr val="000000"/>
                </a:solidFill>
                <a:latin typeface="Arial"/>
                <a:ea typeface="+mn-ea"/>
              </a:rPr>
              <a:t>5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7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it-IT" sz="4400" b="0" strike="noStrike" spc="-1"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a M"/>
          <p:cNvPicPr/>
          <p:nvPr/>
        </p:nvPicPr>
        <p:blipFill>
          <a:blip r:embed="rId14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Carta M"/>
          <p:cNvPicPr/>
          <p:nvPr/>
        </p:nvPicPr>
        <p:blipFill>
          <a:blip r:embed="rId14"/>
          <a:stretch/>
        </p:blipFill>
        <p:spPr>
          <a:xfrm>
            <a:off x="0" y="0"/>
            <a:ext cx="9143280" cy="68572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it-IT" sz="4400" b="0" strike="noStrike" spc="-1">
                <a:latin typeface="Arial"/>
              </a:rPr>
              <a:t>Fai clic per modificare il formato del testo del titolo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800" b="0" strike="noStrike" spc="-1">
                <a:latin typeface="Arial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400" b="0" strike="noStrike" spc="-1">
                <a:latin typeface="Arial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latin typeface="Arial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latin typeface="Arial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13" descr="Stemma CAI"/>
          <p:cNvPicPr/>
          <p:nvPr/>
        </p:nvPicPr>
        <p:blipFill>
          <a:blip r:embed="rId2"/>
          <a:stretch/>
        </p:blipFill>
        <p:spPr>
          <a:xfrm>
            <a:off x="324000" y="260280"/>
            <a:ext cx="1294560" cy="1123200"/>
          </a:xfrm>
          <a:prstGeom prst="rect">
            <a:avLst/>
          </a:prstGeom>
          <a:ln w="0">
            <a:noFill/>
          </a:ln>
        </p:spPr>
      </p:pic>
      <p:sp>
        <p:nvSpPr>
          <p:cNvPr id="85" name="Text Box 14"/>
          <p:cNvSpPr/>
          <p:nvPr/>
        </p:nvSpPr>
        <p:spPr>
          <a:xfrm>
            <a:off x="1908000" y="333360"/>
            <a:ext cx="431892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800" b="1" strike="noStrike" spc="-1">
                <a:solidFill>
                  <a:srgbClr val="000000"/>
                </a:solidFill>
                <a:latin typeface="Arial"/>
                <a:ea typeface="DejaVu Sans"/>
              </a:rPr>
              <a:t>Club Alpino Italiano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2000" b="0" strike="noStrike" spc="-1">
                <a:solidFill>
                  <a:srgbClr val="000000"/>
                </a:solidFill>
                <a:latin typeface="Arial"/>
                <a:ea typeface="DejaVu Sans"/>
              </a:rPr>
              <a:t>Liguria – Piemonte – Valle D’Aosta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86" name="Picture 15" descr="Punta Cristalliera (Cresta sud-ovest) 08"/>
          <p:cNvPicPr/>
          <p:nvPr/>
        </p:nvPicPr>
        <p:blipFill>
          <a:blip r:embed="rId3"/>
          <a:stretch/>
        </p:blipFill>
        <p:spPr>
          <a:xfrm>
            <a:off x="250920" y="1628640"/>
            <a:ext cx="3993480" cy="467928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87" name="Text Box 5"/>
          <p:cNvSpPr/>
          <p:nvPr/>
        </p:nvSpPr>
        <p:spPr>
          <a:xfrm>
            <a:off x="2843280" y="4437000"/>
            <a:ext cx="5831640" cy="88236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800" b="1" strike="noStrike" spc="-1">
                <a:solidFill>
                  <a:srgbClr val="333399"/>
                </a:solidFill>
                <a:latin typeface="Arial"/>
                <a:ea typeface="DejaVu Sans"/>
              </a:rPr>
              <a:t>Scuola Alpinismo Giovanile LPV</a:t>
            </a:r>
            <a:endParaRPr lang="it-IT" sz="2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2400" b="1" strike="noStrike" spc="-1">
                <a:solidFill>
                  <a:srgbClr val="333399"/>
                </a:solidFill>
                <a:latin typeface="Arial"/>
                <a:ea typeface="DejaVu Sans"/>
              </a:rPr>
              <a:t>XVI Corso Formazione AAG - 2022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88" name="Text Box 16"/>
          <p:cNvSpPr/>
          <p:nvPr/>
        </p:nvSpPr>
        <p:spPr>
          <a:xfrm>
            <a:off x="270000" y="6381720"/>
            <a:ext cx="2832480" cy="24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0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Salita a Punta Cristalliera – XII Corso AAG LPV</a:t>
            </a:r>
            <a:endParaRPr lang="it-IT" sz="1000" b="0" strike="noStrike" spc="-1">
              <a:latin typeface="Arial"/>
            </a:endParaRPr>
          </a:p>
        </p:txBody>
      </p:sp>
      <p:pic>
        <p:nvPicPr>
          <p:cNvPr id="1026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 Box 6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4" name="Text Box 7"/>
          <p:cNvSpPr/>
          <p:nvPr/>
        </p:nvSpPr>
        <p:spPr>
          <a:xfrm>
            <a:off x="3303720" y="260280"/>
            <a:ext cx="5299920" cy="6386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AMMISSIONI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18-19 Giugno 2022	Sant’Anna di Vinadio (CN)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5" name="Text Box 8"/>
          <p:cNvSpPr/>
          <p:nvPr/>
        </p:nvSpPr>
        <p:spPr>
          <a:xfrm>
            <a:off x="251640" y="1501560"/>
            <a:ext cx="8352720" cy="3581065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49560" indent="-214956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MOVIMENTO ESTIVO SU ROCCIA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Nodi: guide, guide con frizione, barcaiolo, mezzo barcaiolo con asola di bloccaggio, autobloccante (a scelta </a:t>
            </a:r>
            <a:r>
              <a:rPr lang="it-IT" sz="2000" b="0" strike="noStrike" spc="-1" dirty="0" err="1">
                <a:solidFill>
                  <a:srgbClr val="191B0E"/>
                </a:solidFill>
                <a:latin typeface="Calibri"/>
                <a:ea typeface="DejaVu Sans"/>
              </a:rPr>
              <a:t>Machard</a:t>
            </a: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 o </a:t>
            </a:r>
            <a:r>
              <a:rPr lang="it-IT" sz="2000" b="0" strike="noStrike" spc="-1" dirty="0" err="1">
                <a:solidFill>
                  <a:srgbClr val="191B0E"/>
                </a:solidFill>
                <a:latin typeface="Calibri"/>
                <a:ea typeface="DejaVu Sans"/>
              </a:rPr>
              <a:t>Prusik</a:t>
            </a: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), nodo inglese doppio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Sosta di progressione effettuata collegando due ancoraggi esistenti (a scelta: mobile, semimobile, bilanciata </a:t>
            </a:r>
            <a:r>
              <a:rPr lang="it-IT" sz="2000" b="0" strike="noStrike" spc="-1" dirty="0" smtClean="0">
                <a:solidFill>
                  <a:srgbClr val="191B0E"/>
                </a:solidFill>
                <a:latin typeface="Calibri"/>
                <a:ea typeface="DejaVu Sans"/>
              </a:rPr>
              <a:t>fissa…)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Sosta di abbandono per calata in corda doppia su ancoraggi esistenti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Progressione in ferrata (individuale, grado di difficoltà D)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Corda doppia (corda già </a:t>
            </a:r>
            <a:r>
              <a:rPr lang="it-IT" sz="2000" b="0" strike="noStrike" spc="-1" dirty="0" smtClean="0">
                <a:solidFill>
                  <a:srgbClr val="191B0E"/>
                </a:solidFill>
                <a:latin typeface="Calibri"/>
                <a:ea typeface="DejaVu Sans"/>
              </a:rPr>
              <a:t>stesa), </a:t>
            </a: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partenza con autoassicurazione alla sosta, preparazione della </a:t>
            </a:r>
            <a:r>
              <a:rPr lang="it-IT" sz="2000" b="0" strike="noStrike" spc="-1" dirty="0" err="1">
                <a:solidFill>
                  <a:srgbClr val="191B0E"/>
                </a:solidFill>
                <a:latin typeface="Calibri"/>
                <a:ea typeface="DejaVu Sans"/>
              </a:rPr>
              <a:t>longe</a:t>
            </a: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 </a:t>
            </a:r>
            <a:r>
              <a:rPr lang="it-IT" sz="2000" b="0" strike="noStrike" spc="-1" dirty="0" smtClean="0">
                <a:solidFill>
                  <a:srgbClr val="191B0E"/>
                </a:solidFill>
                <a:latin typeface="Calibri"/>
                <a:ea typeface="DejaVu Sans"/>
              </a:rPr>
              <a:t>, </a:t>
            </a:r>
            <a:r>
              <a:rPr lang="it-IT" sz="2000" b="0" strike="noStrike" spc="-1" dirty="0" err="1">
                <a:solidFill>
                  <a:srgbClr val="191B0E"/>
                </a:solidFill>
                <a:latin typeface="Calibri"/>
                <a:ea typeface="DejaVu Sans"/>
              </a:rPr>
              <a:t>Machard</a:t>
            </a: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, discensore o freno moschettone 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Arrampicata da 2° di cordata su difficoltà </a:t>
            </a:r>
            <a:r>
              <a:rPr lang="it-IT" sz="2000" b="0" strike="noStrike" spc="-1" dirty="0" smtClean="0">
                <a:solidFill>
                  <a:srgbClr val="191B0E"/>
                </a:solidFill>
                <a:latin typeface="Calibri"/>
                <a:ea typeface="DejaVu Sans"/>
              </a:rPr>
              <a:t>III </a:t>
            </a:r>
            <a:r>
              <a:rPr lang="it-IT" sz="2000" b="0" strike="noStrike" spc="-1" dirty="0" err="1" smtClean="0">
                <a:solidFill>
                  <a:srgbClr val="191B0E"/>
                </a:solidFill>
                <a:latin typeface="Calibri"/>
                <a:ea typeface="DejaVu Sans"/>
              </a:rPr>
              <a:t>max</a:t>
            </a:r>
            <a:r>
              <a:rPr lang="it-IT" sz="2000" b="0" strike="noStrike" spc="-1" dirty="0" smtClean="0">
                <a:solidFill>
                  <a:srgbClr val="191B0E"/>
                </a:solidFill>
                <a:latin typeface="Calibri"/>
                <a:ea typeface="DejaVu Sans"/>
              </a:rPr>
              <a:t> passaggi di IV grado </a:t>
            </a: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UIAA (circa 30 mt)</a:t>
            </a:r>
            <a:endParaRPr lang="it-IT" sz="2000" b="0" strike="noStrike" spc="-1" dirty="0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 dirty="0">
                <a:solidFill>
                  <a:srgbClr val="191B0E"/>
                </a:solidFill>
                <a:latin typeface="Calibri"/>
                <a:ea typeface="DejaVu Sans"/>
              </a:rPr>
              <a:t>Preparazione di una corda fissa attraverso l’utilizzo di ancoraggi esistenti</a:t>
            </a:r>
            <a:endParaRPr lang="it-IT" sz="2000" b="0" strike="noStrike" spc="-1" dirty="0">
              <a:latin typeface="Arial"/>
            </a:endParaRPr>
          </a:p>
        </p:txBody>
      </p:sp>
      <p:pic>
        <p:nvPicPr>
          <p:cNvPr id="6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 Box 6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8" name="Text Box 7"/>
          <p:cNvSpPr/>
          <p:nvPr/>
        </p:nvSpPr>
        <p:spPr>
          <a:xfrm>
            <a:off x="3303720" y="260280"/>
            <a:ext cx="5299920" cy="6386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AMMISSIONI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18-19 Giugno 2022	Sant’Anna di Vinadio (CN)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9" name="Text Box 8"/>
          <p:cNvSpPr/>
          <p:nvPr/>
        </p:nvSpPr>
        <p:spPr>
          <a:xfrm>
            <a:off x="250920" y="1284120"/>
            <a:ext cx="8352720" cy="41202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49560" indent="-214956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MOVIMENTO ESTIVO NEVE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Uso delle attrezzature (piccozza, ramponi)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Progressione individuale su neve con piccozza, senza ramponi - pendio con inclinazione fino a 30°, salita e discesa (diagonale con frequenti cambi di direzione)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Autoarresto di una scivolata su pendio fino a 30° con ramponi e senza ramponi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Progressione individuale su neve dura con piccozza e ramponi, pendio con inclinazione fino a 30°, salita e discesa (diagonale, punte a piatto con cambi di direzione)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Predisposizione di una sosta su neve mediante l’utilizzo di una o due piccozze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it-IT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Corda doppia su fungo di neve (eventualmente già predisposto) con recupero della corda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50" name="Text Box 12"/>
          <p:cNvSpPr/>
          <p:nvPr/>
        </p:nvSpPr>
        <p:spPr>
          <a:xfrm>
            <a:off x="272160" y="5726160"/>
            <a:ext cx="5022360" cy="39492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0" u="sng" strike="noStrike" spc="-1">
                <a:solidFill>
                  <a:srgbClr val="000000"/>
                </a:solidFill>
                <a:uFillTx/>
                <a:latin typeface="Arial"/>
                <a:ea typeface="DejaVu Sans"/>
              </a:rPr>
              <a:t>Colloqui preliminari conoscitivi (individuali) 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ext Box 6"/>
          <p:cNvSpPr/>
          <p:nvPr/>
        </p:nvSpPr>
        <p:spPr>
          <a:xfrm>
            <a:off x="395280" y="4287960"/>
            <a:ext cx="7344720" cy="185544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Temi sulla Base Culturale e Tecnica Comune</a:t>
            </a:r>
            <a:endParaRPr lang="it-IT" sz="18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Club Alpino Italiano</a:t>
            </a:r>
            <a:endParaRPr lang="it-IT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Etica del CAI</a:t>
            </a:r>
            <a:endParaRPr lang="it-IT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Cultura della Montagna</a:t>
            </a:r>
            <a:endParaRPr lang="it-IT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Conoscenza e Tutela dell’Ambiente Montano</a:t>
            </a:r>
            <a:endParaRPr lang="it-IT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Norme e Regolamenti CAI ed AG per lo Svolgimento delle Attività</a:t>
            </a:r>
            <a:endParaRPr lang="it-IT" sz="1600" b="0" strike="noStrike" spc="-1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Trasversalità, Collaborazioni e Sistemi Informativi</a:t>
            </a:r>
            <a:endParaRPr lang="it-IT" sz="1600" b="0" strike="noStrike" spc="-1">
              <a:latin typeface="Arial"/>
            </a:endParaRPr>
          </a:p>
        </p:txBody>
      </p:sp>
      <p:pic>
        <p:nvPicPr>
          <p:cNvPr id="152" name="Picture 7" descr="Rifugio Selleries 094"/>
          <p:cNvPicPr/>
          <p:nvPr/>
        </p:nvPicPr>
        <p:blipFill>
          <a:blip r:embed="rId2"/>
          <a:stretch/>
        </p:blipFill>
        <p:spPr>
          <a:xfrm>
            <a:off x="395280" y="404640"/>
            <a:ext cx="5471280" cy="364896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153" name="Text Box 5"/>
          <p:cNvSpPr/>
          <p:nvPr/>
        </p:nvSpPr>
        <p:spPr>
          <a:xfrm>
            <a:off x="6328800" y="404640"/>
            <a:ext cx="2262600" cy="133920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COMUNE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Giugno-Luglio 2022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Online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</p:txBody>
      </p:sp>
      <p:sp>
        <p:nvSpPr>
          <p:cNvPr id="154" name="Text Box 8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magine 1"/>
          <p:cNvPicPr/>
          <p:nvPr/>
        </p:nvPicPr>
        <p:blipFill>
          <a:blip r:embed="rId2"/>
          <a:stretch/>
        </p:blipFill>
        <p:spPr>
          <a:xfrm>
            <a:off x="411120" y="332640"/>
            <a:ext cx="5024160" cy="3767760"/>
          </a:xfrm>
          <a:prstGeom prst="rect">
            <a:avLst/>
          </a:prstGeom>
          <a:ln w="0">
            <a:noFill/>
          </a:ln>
        </p:spPr>
      </p:pic>
      <p:sp>
        <p:nvSpPr>
          <p:cNvPr id="157" name="Text Box 6"/>
          <p:cNvSpPr/>
          <p:nvPr/>
        </p:nvSpPr>
        <p:spPr>
          <a:xfrm>
            <a:off x="6012000" y="332640"/>
            <a:ext cx="2880000" cy="127800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ESTIVO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9-10-11 Settembre 2022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Macugnaga (VB)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</p:txBody>
      </p:sp>
      <p:sp>
        <p:nvSpPr>
          <p:cNvPr id="158" name="Text Box 7"/>
          <p:cNvSpPr/>
          <p:nvPr/>
        </p:nvSpPr>
        <p:spPr>
          <a:xfrm>
            <a:off x="395280" y="3429000"/>
            <a:ext cx="7200360" cy="2953201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Blocco destinato all’ambito EEA e tecniche estive di base per gruppi: Movimento su roccia</a:t>
            </a:r>
            <a:endParaRPr lang="it-IT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Escursionismo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avanzato con gruppi di minori</a:t>
            </a:r>
            <a:endParaRPr lang="it-IT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Progressione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su sentieri attrezzati e ferrate (EEA)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Materiali, attrezzature e tecnica di progressione autonoma ed in cordata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Attività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 ferrata con gruppi di AAG e riduzione del rischio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Catena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 sicurezza e materiali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Nodi, soste, corda doppia, calata del compagno e recupero mediante paranco semplice, imbrago di emergenza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Arrampicata da secondo di cordata </a:t>
            </a: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(III </a:t>
            </a:r>
            <a:r>
              <a:rPr lang="it-IT" sz="1600" b="0" i="1" strike="noStrike" spc="-1" dirty="0" err="1" smtClean="0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passaggi di IV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) e manovre di sicurezza al primo di cordata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59" name="Text Box 8"/>
          <p:cNvSpPr/>
          <p:nvPr/>
        </p:nvSpPr>
        <p:spPr>
          <a:xfrm>
            <a:off x="343440" y="637452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magine 2"/>
          <p:cNvPicPr/>
          <p:nvPr/>
        </p:nvPicPr>
        <p:blipFill>
          <a:blip r:embed="rId2"/>
          <a:stretch/>
        </p:blipFill>
        <p:spPr>
          <a:xfrm>
            <a:off x="395280" y="330840"/>
            <a:ext cx="5184000" cy="3888000"/>
          </a:xfrm>
          <a:prstGeom prst="rect">
            <a:avLst/>
          </a:prstGeom>
          <a:ln w="0">
            <a:noFill/>
          </a:ln>
        </p:spPr>
      </p:pic>
      <p:sp>
        <p:nvSpPr>
          <p:cNvPr id="162" name="Text Box 6"/>
          <p:cNvSpPr/>
          <p:nvPr/>
        </p:nvSpPr>
        <p:spPr>
          <a:xfrm>
            <a:off x="6012000" y="332640"/>
            <a:ext cx="2880000" cy="127800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ESTIVO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9-10-11 Settembre 2022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Macugnaga (VB)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</p:txBody>
      </p:sp>
      <p:sp>
        <p:nvSpPr>
          <p:cNvPr id="163" name="Text Box 7"/>
          <p:cNvSpPr/>
          <p:nvPr/>
        </p:nvSpPr>
        <p:spPr>
          <a:xfrm>
            <a:off x="395280" y="4021200"/>
            <a:ext cx="7200360" cy="2214537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Blocco destinato all’ambito EEA e tecniche estive di base per gruppi: Movimento su ghiaccio</a:t>
            </a:r>
            <a:endParaRPr lang="it-IT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Progressione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 e senza ramponi su pendio </a:t>
            </a:r>
            <a:r>
              <a:rPr lang="it-IT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max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30°</a:t>
            </a:r>
            <a:endParaRPr lang="it-IT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Salita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, discesa e diagonali con cambio di direzione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lang="it-IT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Autoarresto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di una scivolata con e senza ramponi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Soste ed ancoraggi (corpo morto)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Corda doppia su fungo con recupero della corda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 Corda Fissa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64" name="Text Box 8"/>
          <p:cNvSpPr/>
          <p:nvPr/>
        </p:nvSpPr>
        <p:spPr>
          <a:xfrm>
            <a:off x="343440" y="637452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magine 5"/>
          <p:cNvPicPr/>
          <p:nvPr/>
        </p:nvPicPr>
        <p:blipFill>
          <a:blip r:embed="rId2"/>
          <a:stretch/>
        </p:blipFill>
        <p:spPr>
          <a:xfrm>
            <a:off x="395280" y="332640"/>
            <a:ext cx="5243400" cy="3932280"/>
          </a:xfrm>
          <a:prstGeom prst="rect">
            <a:avLst/>
          </a:prstGeom>
          <a:ln w="0">
            <a:noFill/>
          </a:ln>
        </p:spPr>
      </p:pic>
      <p:sp>
        <p:nvSpPr>
          <p:cNvPr id="167" name="Text Box 6"/>
          <p:cNvSpPr/>
          <p:nvPr/>
        </p:nvSpPr>
        <p:spPr>
          <a:xfrm>
            <a:off x="6012000" y="332640"/>
            <a:ext cx="2880000" cy="127800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ORDINARIO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22-23 Ottobre 2022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Agriturismo Lamoi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Finale Ligure (SV)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</p:txBody>
      </p:sp>
      <p:sp>
        <p:nvSpPr>
          <p:cNvPr id="168" name="Text Box 7"/>
          <p:cNvSpPr/>
          <p:nvPr/>
        </p:nvSpPr>
        <p:spPr>
          <a:xfrm>
            <a:off x="395280" y="3933000"/>
            <a:ext cx="7200360" cy="2460758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Blocco destinato alla formazione di base dell’Accompagnatore di AG</a:t>
            </a:r>
            <a:endParaRPr lang="it-IT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Progetto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Educativo</a:t>
            </a:r>
            <a:endParaRPr lang="it-IT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Il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gioco come valenza educativa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L’AG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nel CAI ed in relazione alle altre attività CAI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Progetto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Scuola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Tecnologie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informatiche e social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Psicopedagogia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 fisiologia dell’età evolutiva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Rischio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 Responsabilità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69" name="Text Box 8"/>
          <p:cNvSpPr/>
          <p:nvPr/>
        </p:nvSpPr>
        <p:spPr>
          <a:xfrm>
            <a:off x="343440" y="637452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magine 1"/>
          <p:cNvPicPr/>
          <p:nvPr/>
        </p:nvPicPr>
        <p:blipFill>
          <a:blip r:embed="rId2"/>
          <a:stretch/>
        </p:blipFill>
        <p:spPr>
          <a:xfrm>
            <a:off x="470520" y="332640"/>
            <a:ext cx="4799880" cy="3599640"/>
          </a:xfrm>
          <a:prstGeom prst="rect">
            <a:avLst/>
          </a:prstGeom>
          <a:ln w="0">
            <a:noFill/>
          </a:ln>
        </p:spPr>
      </p:pic>
      <p:sp>
        <p:nvSpPr>
          <p:cNvPr id="172" name="Text Box 6"/>
          <p:cNvSpPr/>
          <p:nvPr/>
        </p:nvSpPr>
        <p:spPr>
          <a:xfrm>
            <a:off x="6012000" y="332640"/>
            <a:ext cx="2880000" cy="127800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GRUPPI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19-20 Novembre 2022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Rifugio Amprimo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Bussoleno (TO)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</p:txBody>
      </p:sp>
      <p:sp>
        <p:nvSpPr>
          <p:cNvPr id="173" name="Text Box 7"/>
          <p:cNvSpPr/>
          <p:nvPr/>
        </p:nvSpPr>
        <p:spPr>
          <a:xfrm>
            <a:off x="468432" y="3357000"/>
            <a:ext cx="7200360" cy="289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Blocco destinato alla conduzione di gruppi di minori, emergenze e primo soccorso</a:t>
            </a:r>
            <a:endParaRPr lang="it-IT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Teoria e pratica di conduzione di un gruppo</a:t>
            </a:r>
            <a:endParaRPr lang="it-IT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Metodo </a:t>
            </a:r>
            <a:r>
              <a:rPr lang="it-IT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Munter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3x3 a livello escursionistico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Comunicazione nel gruppo e tra gli accompagnatori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Studio del percorso e osservazioni sul terreno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Lettura del paesaggio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Dinamiche sociali del gruppo e del sottogruppo Accompagnatori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Leadership, prese di decisione e distorsioni cognitive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Ruoli e procedure di conduzione sul terreno in condizioni ordinarie e critiche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Primo Soccorso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74" name="Text Box 8"/>
          <p:cNvSpPr/>
          <p:nvPr/>
        </p:nvSpPr>
        <p:spPr>
          <a:xfrm>
            <a:off x="343440" y="637452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magine 2"/>
          <p:cNvPicPr/>
          <p:nvPr/>
        </p:nvPicPr>
        <p:blipFill>
          <a:blip r:embed="rId2"/>
          <a:stretch/>
        </p:blipFill>
        <p:spPr>
          <a:xfrm>
            <a:off x="421560" y="317880"/>
            <a:ext cx="4869720" cy="3652200"/>
          </a:xfrm>
          <a:prstGeom prst="rect">
            <a:avLst/>
          </a:prstGeom>
          <a:ln w="0">
            <a:noFill/>
          </a:ln>
        </p:spPr>
      </p:pic>
      <p:sp>
        <p:nvSpPr>
          <p:cNvPr id="177" name="Text Box 6"/>
          <p:cNvSpPr/>
          <p:nvPr/>
        </p:nvSpPr>
        <p:spPr>
          <a:xfrm>
            <a:off x="6012000" y="332640"/>
            <a:ext cx="2880000" cy="106488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INVERNALE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10-11-12 Febbraio 2023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0" strike="noStrike" spc="-1">
                <a:solidFill>
                  <a:srgbClr val="FFFFFF"/>
                </a:solidFill>
                <a:latin typeface="Arial"/>
                <a:ea typeface="DejaVu Sans"/>
              </a:rPr>
              <a:t>Saint Barthelemy (AO)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400" b="0" strike="noStrike" spc="-1">
              <a:latin typeface="Arial"/>
            </a:endParaRPr>
          </a:p>
        </p:txBody>
      </p:sp>
      <p:sp>
        <p:nvSpPr>
          <p:cNvPr id="178" name="Text Box 7"/>
          <p:cNvSpPr/>
          <p:nvPr/>
        </p:nvSpPr>
        <p:spPr>
          <a:xfrm>
            <a:off x="395280" y="3357000"/>
            <a:ext cx="7200360" cy="29206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Blocco destinato alla formazione in ambito EAI e tecniche invernali di base per gruppi</a:t>
            </a:r>
            <a:endParaRPr lang="it-IT" sz="20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Meteorologia</a:t>
            </a:r>
            <a:endParaRPr lang="it-IT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Topografia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invernale ed orientamento</a:t>
            </a:r>
            <a:endParaRPr lang="it-IT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Lettura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del paesaggio invernale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Scelta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del percorso e Conduzione di un gruppo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Profilo stratigrafico: didattica e utilizzi pratici</a:t>
            </a:r>
            <a:endParaRPr lang="it-IT" sz="1600" b="0" strike="noStrike" spc="-1" dirty="0">
              <a:latin typeface="Arial"/>
            </a:endParaRPr>
          </a:p>
          <a:p>
            <a:pPr marL="268288" indent="-268288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Neve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e valanghe: elementi di nivologia, bollettino nivometeorologico, scala   </a:t>
            </a:r>
            <a:r>
              <a:rPr lang="it-IT" sz="1600" b="0" i="1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  pericolo 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valanghe, metodo </a:t>
            </a:r>
            <a:r>
              <a:rPr lang="it-IT" sz="1600" b="0" i="1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Munter</a:t>
            </a: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3x3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Autosoccorso e ricerca con ARTVA, pala e sonda</a:t>
            </a:r>
            <a:endParaRPr lang="it-IT" sz="1600" b="0" strike="noStrike" spc="-1" dirty="0">
              <a:latin typeface="Arial"/>
            </a:endParaRPr>
          </a:p>
          <a:p>
            <a:pPr marL="182520" indent="-182520">
              <a:lnSpc>
                <a:spcPct val="100000"/>
              </a:lnSpc>
              <a:buClr>
                <a:srgbClr val="000000"/>
              </a:buClr>
              <a:buFont typeface="Symbol"/>
              <a:buChar char=""/>
            </a:pPr>
            <a:r>
              <a:rPr lang="it-IT" sz="1600" b="0" i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Corda fissa su neve con corpi morti</a:t>
            </a:r>
            <a:endParaRPr lang="it-IT" sz="1600" b="0" strike="noStrike" spc="-1" dirty="0">
              <a:latin typeface="Arial"/>
            </a:endParaRPr>
          </a:p>
        </p:txBody>
      </p:sp>
      <p:sp>
        <p:nvSpPr>
          <p:cNvPr id="179" name="Text Box 8"/>
          <p:cNvSpPr/>
          <p:nvPr/>
        </p:nvSpPr>
        <p:spPr>
          <a:xfrm>
            <a:off x="343440" y="637452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4" descr="Trekking Invernale AG 2013 (Jervis) 094"/>
          <p:cNvPicPr/>
          <p:nvPr/>
        </p:nvPicPr>
        <p:blipFill>
          <a:blip r:embed="rId2"/>
          <a:stretch/>
        </p:blipFill>
        <p:spPr>
          <a:xfrm>
            <a:off x="1617840" y="333360"/>
            <a:ext cx="7057440" cy="625392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182" name="Text Box 5"/>
          <p:cNvSpPr/>
          <p:nvPr/>
        </p:nvSpPr>
        <p:spPr>
          <a:xfrm>
            <a:off x="1645920" y="333360"/>
            <a:ext cx="5427720" cy="821520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BIBLIOGRAFIA UTILE </a:t>
            </a:r>
            <a:endParaRPr lang="it-IT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it-IT" sz="2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PER LA PREPARAZIONE AL CORSO 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83" name="Picture 6" descr="Stemma CAI"/>
          <p:cNvPicPr/>
          <p:nvPr/>
        </p:nvPicPr>
        <p:blipFill>
          <a:blip r:embed="rId3"/>
          <a:stretch/>
        </p:blipFill>
        <p:spPr>
          <a:xfrm>
            <a:off x="250920" y="404640"/>
            <a:ext cx="1151640" cy="999360"/>
          </a:xfrm>
          <a:prstGeom prst="rect">
            <a:avLst/>
          </a:prstGeom>
          <a:ln w="0">
            <a:noFill/>
          </a:ln>
        </p:spPr>
      </p:pic>
      <p:sp>
        <p:nvSpPr>
          <p:cNvPr id="184" name="Text Box 7"/>
          <p:cNvSpPr/>
          <p:nvPr/>
        </p:nvSpPr>
        <p:spPr>
          <a:xfrm>
            <a:off x="1754640" y="6093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 Box 1"/>
          <p:cNvSpPr/>
          <p:nvPr/>
        </p:nvSpPr>
        <p:spPr>
          <a:xfrm>
            <a:off x="2298240" y="159480"/>
            <a:ext cx="6480360" cy="6164640"/>
          </a:xfrm>
          <a:prstGeom prst="rect">
            <a:avLst/>
          </a:prstGeom>
          <a:solidFill>
            <a:schemeClr val="accent1"/>
          </a:solidFill>
          <a:ln w="317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Cosa offre il Club Alpino Italiano…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800" b="1" u="sng" strike="noStrike" spc="-1">
                <a:solidFill>
                  <a:srgbClr val="FF0000"/>
                </a:solidFill>
                <a:uFillTx/>
                <a:latin typeface="Arial"/>
                <a:ea typeface="DejaVu Sans"/>
              </a:rPr>
              <a:t>COLLANA DEI MANUALI :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it-IT" sz="18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02 - Guida pratica alla meteorologia alpina – Ed. 1997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07 - Ecologia ed Etica – Ed. 1999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16 - </a:t>
            </a: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Alpinismo su Roccia – Ed. 2008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17 - Alpinismo (250 anni di storie e di cronache) Vol. I – Ed. 2009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18 - Medicina e montagna – Ed. 2009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19 - </a:t>
            </a: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 ARTVA – Apparecchi per la ricerca di travolti in valanga – Ed. 2009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20 - </a:t>
            </a: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Manuale di Arrampicata Vol. I – Ed. 2009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21 - </a:t>
            </a: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Manuale di Arrampicata Vol. II – Ed. 2009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22 - </a:t>
            </a: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Alpinismo (250 anni di storie e di cronache) Vol. II – Ed. 2010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24 - Cartografia e Orientamento – Ed. 2011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25 - Alpinismo su Ghiaccio e Misto – Ed. 2011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Microsoft YaHei"/>
              </a:rPr>
              <a:t>28 - </a:t>
            </a: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I Materiali per Alpinismo e le relative norme – Ed. 2013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31 - Sci Alpinismo – Ed. 2018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34 - La sicurezza sulle vie ferrate: materiali e tecniche – Ed. 2019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35 - Montagna da vivere, montagna da conoscere – Ed. 2020</a:t>
            </a:r>
            <a:endParaRPr lang="it-IT" sz="1400" b="0" strike="noStrike" spc="-1">
              <a:latin typeface="Arial"/>
            </a:endParaRPr>
          </a:p>
          <a:p>
            <a:pPr>
              <a:lnSpc>
                <a:spcPct val="150000"/>
              </a:lnSpc>
              <a:buNone/>
            </a:pPr>
            <a:r>
              <a:rPr lang="it-IT" sz="14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- L’allenamento dell’alpinista – Ed. 2010</a:t>
            </a:r>
            <a:endParaRPr lang="it-IT" sz="1400" b="0" strike="noStrike" spc="-1">
              <a:latin typeface="Arial"/>
            </a:endParaRPr>
          </a:p>
        </p:txBody>
      </p:sp>
      <p:pic>
        <p:nvPicPr>
          <p:cNvPr id="187" name="Picture 1" descr="Stemma CAI"/>
          <p:cNvPicPr/>
          <p:nvPr/>
        </p:nvPicPr>
        <p:blipFill>
          <a:blip r:embed="rId2"/>
          <a:stretch/>
        </p:blipFill>
        <p:spPr>
          <a:xfrm>
            <a:off x="252000" y="334080"/>
            <a:ext cx="1656000" cy="143676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2" descr="ManualiCAI"/>
          <p:cNvPicPr/>
          <p:nvPr/>
        </p:nvPicPr>
        <p:blipFill>
          <a:blip r:embed="rId3"/>
          <a:stretch/>
        </p:blipFill>
        <p:spPr>
          <a:xfrm>
            <a:off x="1080" y="2348640"/>
            <a:ext cx="2157480" cy="2157480"/>
          </a:xfrm>
          <a:prstGeom prst="rect">
            <a:avLst/>
          </a:prstGeom>
          <a:ln w="0">
            <a:noFill/>
          </a:ln>
        </p:spPr>
      </p:pic>
      <p:sp>
        <p:nvSpPr>
          <p:cNvPr id="190" name="Text Box 2"/>
          <p:cNvSpPr/>
          <p:nvPr/>
        </p:nvSpPr>
        <p:spPr>
          <a:xfrm>
            <a:off x="344520" y="6481080"/>
            <a:ext cx="341856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5" descr="Rifugio Selleries 077"/>
          <p:cNvPicPr/>
          <p:nvPr/>
        </p:nvPicPr>
        <p:blipFill>
          <a:blip r:embed="rId2"/>
          <a:stretch/>
        </p:blipFill>
        <p:spPr>
          <a:xfrm>
            <a:off x="250920" y="476280"/>
            <a:ext cx="8674920" cy="598428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91" name="Text Box 4"/>
          <p:cNvSpPr/>
          <p:nvPr/>
        </p:nvSpPr>
        <p:spPr>
          <a:xfrm>
            <a:off x="475560" y="692280"/>
            <a:ext cx="5207040" cy="191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4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Benvenuti alla presentazione ufficiale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it-IT" sz="24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del XVI Corso AAG LPV</a:t>
            </a: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it-IT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it-IT" sz="24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Online – 28 Marzo 2022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92" name="Text Box 6"/>
          <p:cNvSpPr/>
          <p:nvPr/>
        </p:nvSpPr>
        <p:spPr>
          <a:xfrm>
            <a:off x="343440" y="602136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FFFFFF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6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 Box 4"/>
          <p:cNvSpPr/>
          <p:nvPr/>
        </p:nvSpPr>
        <p:spPr>
          <a:xfrm>
            <a:off x="343440" y="630864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93" name="Immagine 7"/>
          <p:cNvPicPr/>
          <p:nvPr/>
        </p:nvPicPr>
        <p:blipFill>
          <a:blip r:embed="rId2"/>
          <a:stretch/>
        </p:blipFill>
        <p:spPr>
          <a:xfrm>
            <a:off x="395640" y="728640"/>
            <a:ext cx="8440200" cy="4745160"/>
          </a:xfrm>
          <a:prstGeom prst="rect">
            <a:avLst/>
          </a:prstGeom>
          <a:ln w="0">
            <a:noFill/>
          </a:ln>
        </p:spPr>
      </p:pic>
      <p:sp>
        <p:nvSpPr>
          <p:cNvPr id="194" name="CasellaDiTesto 8"/>
          <p:cNvSpPr/>
          <p:nvPr/>
        </p:nvSpPr>
        <p:spPr>
          <a:xfrm>
            <a:off x="324000" y="239760"/>
            <a:ext cx="85039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800" b="1" strike="noStrike" spc="-1">
                <a:solidFill>
                  <a:srgbClr val="C00000"/>
                </a:solidFill>
                <a:latin typeface="Kristen ITC"/>
                <a:ea typeface="DejaVu Sans"/>
              </a:rPr>
              <a:t>Rocca Parvo - Sentiero Riccardo D’Epifanio</a:t>
            </a:r>
            <a:endParaRPr lang="it-IT" sz="2800" b="0" strike="noStrike" spc="-1">
              <a:latin typeface="Arial"/>
            </a:endParaRPr>
          </a:p>
        </p:txBody>
      </p:sp>
      <p:sp>
        <p:nvSpPr>
          <p:cNvPr id="195" name="CasellaDiTesto 9"/>
          <p:cNvSpPr/>
          <p:nvPr/>
        </p:nvSpPr>
        <p:spPr>
          <a:xfrm>
            <a:off x="395640" y="5550480"/>
            <a:ext cx="7488000" cy="821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400" b="1" strike="noStrike" spc="-1">
                <a:solidFill>
                  <a:srgbClr val="00B050"/>
                </a:solidFill>
                <a:latin typeface="Kristen ITC"/>
                <a:ea typeface="DejaVu Sans"/>
              </a:rPr>
              <a:t>Percorso didattico permanente autoguidato di orientamento e topografia</a:t>
            </a:r>
            <a:endParaRPr lang="it-IT" sz="2400" b="0" strike="noStrike" spc="-1">
              <a:latin typeface="Arial"/>
            </a:endParaRPr>
          </a:p>
        </p:txBody>
      </p:sp>
      <p:pic>
        <p:nvPicPr>
          <p:cNvPr id="196" name="Immagine 1"/>
          <p:cNvPicPr/>
          <p:nvPr/>
        </p:nvPicPr>
        <p:blipFill>
          <a:blip r:embed="rId3"/>
          <a:stretch/>
        </p:blipFill>
        <p:spPr>
          <a:xfrm>
            <a:off x="-252360" y="2061000"/>
            <a:ext cx="2591640" cy="3579120"/>
          </a:xfrm>
          <a:prstGeom prst="rect">
            <a:avLst/>
          </a:prstGeom>
          <a:ln w="0">
            <a:noFill/>
          </a:ln>
        </p:spPr>
      </p:pic>
      <p:sp>
        <p:nvSpPr>
          <p:cNvPr id="197" name="CasellaDiTesto 11"/>
          <p:cNvSpPr/>
          <p:nvPr/>
        </p:nvSpPr>
        <p:spPr>
          <a:xfrm>
            <a:off x="323640" y="2637000"/>
            <a:ext cx="8503920" cy="51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800" b="1" strike="noStrike" spc="-1">
                <a:solidFill>
                  <a:srgbClr val="FFFF00"/>
                </a:solidFill>
                <a:latin typeface="Arial Black"/>
                <a:ea typeface="DejaVu Sans"/>
              </a:rPr>
              <a:t>BUON LAVORO A TUTTI!</a:t>
            </a:r>
            <a:endParaRPr lang="it-IT" sz="2800" b="0" strike="noStrike" spc="-1">
              <a:latin typeface="Arial"/>
            </a:endParaRPr>
          </a:p>
        </p:txBody>
      </p:sp>
      <p:pic>
        <p:nvPicPr>
          <p:cNvPr id="9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7" descr="Rifugio Selleries 088"/>
          <p:cNvPicPr/>
          <p:nvPr/>
        </p:nvPicPr>
        <p:blipFill>
          <a:blip r:embed="rId2"/>
          <a:stretch/>
        </p:blipFill>
        <p:spPr>
          <a:xfrm>
            <a:off x="324000" y="333360"/>
            <a:ext cx="8640000" cy="5760360"/>
          </a:xfrm>
          <a:prstGeom prst="rect">
            <a:avLst/>
          </a:prstGeom>
          <a:ln w="3175">
            <a:solidFill>
              <a:srgbClr val="000000"/>
            </a:solidFill>
            <a:miter/>
          </a:ln>
        </p:spPr>
      </p:pic>
      <p:sp>
        <p:nvSpPr>
          <p:cNvPr id="95" name="Text Box 4"/>
          <p:cNvSpPr/>
          <p:nvPr/>
        </p:nvSpPr>
        <p:spPr>
          <a:xfrm>
            <a:off x="564840" y="324000"/>
            <a:ext cx="5054400" cy="577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3200" b="0" strike="noStrike" spc="-1">
                <a:solidFill>
                  <a:srgbClr val="FFFFFF"/>
                </a:solidFill>
                <a:latin typeface="Arial"/>
                <a:ea typeface="DejaVu Sans"/>
              </a:rPr>
              <a:t>Le novità dei Piani Didattici</a:t>
            </a:r>
            <a:endParaRPr lang="it-IT" sz="3200" b="0" strike="noStrike" spc="-1">
              <a:latin typeface="Arial"/>
            </a:endParaRPr>
          </a:p>
        </p:txBody>
      </p:sp>
      <p:sp>
        <p:nvSpPr>
          <p:cNvPr id="96" name="Text Box 5"/>
          <p:cNvSpPr/>
          <p:nvPr/>
        </p:nvSpPr>
        <p:spPr>
          <a:xfrm>
            <a:off x="467640" y="986040"/>
            <a:ext cx="4823640" cy="1919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100000"/>
              </a:lnSpc>
              <a:buClr>
                <a:srgbClr val="FFFFFF"/>
              </a:buClr>
              <a:buSzPct val="80000"/>
              <a:buFont typeface="Wingdings" charset="2"/>
              <a:buChar char="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Nuovi requisiti tecnici richiesti agli allievi (corso A1)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100000"/>
              </a:lnSpc>
              <a:buClr>
                <a:srgbClr val="FFFFFF"/>
              </a:buClr>
              <a:buSzPct val="80000"/>
              <a:buFont typeface="Wingdings" charset="2"/>
              <a:buChar char="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Struttura modulare (moduli valutativi ripetibili)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100000"/>
              </a:lnSpc>
              <a:buClr>
                <a:srgbClr val="FFFFFF"/>
              </a:buClr>
              <a:buSzPct val="80000"/>
              <a:buFont typeface="Wingdings" charset="2"/>
              <a:buChar char=""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Possibilità di ammissione anche ai non ASAG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98" name="Text Box 8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99" name="Text Box 5"/>
          <p:cNvSpPr/>
          <p:nvPr/>
        </p:nvSpPr>
        <p:spPr>
          <a:xfrm>
            <a:off x="467640" y="2853000"/>
            <a:ext cx="4823640" cy="2248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None/>
            </a:pP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L’Accompagnatore di Alpinismo Giovanile (AAG) è un Titolato di primo livello del CAI ed è la </a:t>
            </a:r>
            <a:r>
              <a:rPr lang="en-US" sz="2000" b="1" strike="noStrike" spc="-1">
                <a:solidFill>
                  <a:srgbClr val="FFFFFF"/>
                </a:solidFill>
                <a:latin typeface="Calibri"/>
                <a:ea typeface="DejaVu Sans"/>
              </a:rPr>
              <a:t>figura centrale </a:t>
            </a:r>
            <a:r>
              <a:rPr lang="en-US" sz="2000" b="0" strike="noStrike" spc="-1">
                <a:solidFill>
                  <a:srgbClr val="FFFFFF"/>
                </a:solidFill>
                <a:latin typeface="Calibri"/>
                <a:ea typeface="DejaVu Sans"/>
              </a:rPr>
              <a:t>nello sviluppo e realizzazione dell’attività di AG nel quadro del Progetto Educativo del CAI e del connesso Progetto Scuola, e ne è garante. </a:t>
            </a:r>
            <a:endParaRPr lang="it-IT" sz="2000" b="0" strike="noStrike" spc="-1">
              <a:latin typeface="Arial"/>
            </a:endParaRPr>
          </a:p>
          <a:p>
            <a:pPr marL="3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None/>
            </a:pPr>
            <a:endParaRPr lang="it-IT" sz="2000" b="0" strike="noStrike" spc="-1">
              <a:latin typeface="Arial"/>
            </a:endParaRPr>
          </a:p>
        </p:txBody>
      </p:sp>
      <p:pic>
        <p:nvPicPr>
          <p:cNvPr id="8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1"/>
          <p:cNvPicPr/>
          <p:nvPr/>
        </p:nvPicPr>
        <p:blipFill>
          <a:blip r:embed="rId3"/>
          <a:stretch/>
        </p:blipFill>
        <p:spPr>
          <a:xfrm rot="5400000">
            <a:off x="5101200" y="1456920"/>
            <a:ext cx="4391640" cy="3293640"/>
          </a:xfrm>
          <a:prstGeom prst="rect">
            <a:avLst/>
          </a:prstGeom>
          <a:ln w="0">
            <a:noFill/>
          </a:ln>
        </p:spPr>
      </p:pic>
      <p:sp>
        <p:nvSpPr>
          <p:cNvPr id="101" name="Text Box 4"/>
          <p:cNvSpPr/>
          <p:nvPr/>
        </p:nvSpPr>
        <p:spPr>
          <a:xfrm>
            <a:off x="1298520" y="44640"/>
            <a:ext cx="33948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Requisiti di Ammissione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02" name="Text Box 5"/>
          <p:cNvSpPr/>
          <p:nvPr/>
        </p:nvSpPr>
        <p:spPr>
          <a:xfrm>
            <a:off x="310680" y="539280"/>
            <a:ext cx="5338080" cy="86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None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Possono accedere ai corsi i soci maggiorenni, iscritti al CAI da almeno 2 anni e in possesso del godimento dei diritti civili. Due sono i percorsi possibili: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04" name="Text Box 8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05" name="Text Box 5"/>
          <p:cNvSpPr/>
          <p:nvPr/>
        </p:nvSpPr>
        <p:spPr>
          <a:xfrm>
            <a:off x="315360" y="1342440"/>
            <a:ext cx="5333760" cy="163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Socio con qualifica ASAG: il candidato presenta domanda di iscrizione, controfirmata dal presidente di Sezione e da un titolato di AG presentatore, preferibilmente di II livello, con allegato un curriculum almeno biennale di attività personale e di AG compilato su moduli unificati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06" name="Text Box 5"/>
          <p:cNvSpPr/>
          <p:nvPr/>
        </p:nvSpPr>
        <p:spPr>
          <a:xfrm>
            <a:off x="308520" y="2937240"/>
            <a:ext cx="5340600" cy="2409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Socio che ha svolto attività specifica con i giovani in sezione della durata minima di un anno certificata dal presidente di sezione: il candidato presenta domanda di iscrizione, controfirmata dal presidente di Sezione e da un titolato di AG presentatore, preferibilmente di II livello, con allegato un curriculum almeno biennale di attività personale e di almeno un anno verso i giovani in sezione compilato su moduli unificati 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07" name="Text Box 5"/>
          <p:cNvSpPr/>
          <p:nvPr/>
        </p:nvSpPr>
        <p:spPr>
          <a:xfrm>
            <a:off x="310680" y="5247360"/>
            <a:ext cx="5338080" cy="112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Costituisce titolo preferenziale, agli effetti dell’esame delle candidature, aver frequentato e superato con profitto corsi base o avanzati CAI e/o corsi di formazione per titolati o qualificati 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0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magine 1"/>
          <p:cNvPicPr/>
          <p:nvPr/>
        </p:nvPicPr>
        <p:blipFill>
          <a:blip r:embed="rId3"/>
          <a:stretch/>
        </p:blipFill>
        <p:spPr>
          <a:xfrm rot="5400000">
            <a:off x="5101200" y="1456920"/>
            <a:ext cx="4391640" cy="3293640"/>
          </a:xfrm>
          <a:prstGeom prst="rect">
            <a:avLst/>
          </a:prstGeom>
          <a:ln w="0">
            <a:noFill/>
          </a:ln>
        </p:spPr>
      </p:pic>
      <p:sp>
        <p:nvSpPr>
          <p:cNvPr id="109" name="Text Box 4"/>
          <p:cNvSpPr/>
          <p:nvPr/>
        </p:nvSpPr>
        <p:spPr>
          <a:xfrm>
            <a:off x="1661040" y="44640"/>
            <a:ext cx="2669400" cy="45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it-IT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Obiettivi del Corso</a:t>
            </a:r>
            <a:endParaRPr lang="it-IT" sz="2400" b="0" strike="noStrike" spc="-1">
              <a:latin typeface="Arial"/>
            </a:endParaRPr>
          </a:p>
        </p:txBody>
      </p:sp>
      <p:sp>
        <p:nvSpPr>
          <p:cNvPr id="111" name="Text Box 8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2" name="Text Box 5"/>
          <p:cNvSpPr/>
          <p:nvPr/>
        </p:nvSpPr>
        <p:spPr>
          <a:xfrm>
            <a:off x="101880" y="404640"/>
            <a:ext cx="5547240" cy="1121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Approfondire la conoscenza del PE in tutti i suoi aspetti, con particolare attenzione alla relazione educativa con i Giovani declinata nelle diverse dimensioni che la caratterizzano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3" name="Text Box 5"/>
          <p:cNvSpPr/>
          <p:nvPr/>
        </p:nvSpPr>
        <p:spPr>
          <a:xfrm>
            <a:off x="107640" y="1412640"/>
            <a:ext cx="5544000" cy="60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Consolidare le attitudini educative e didattiche allo scopo di risultare punto di riferimento per i Giovani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4" name="Text Box 5"/>
          <p:cNvSpPr/>
          <p:nvPr/>
        </p:nvSpPr>
        <p:spPr>
          <a:xfrm>
            <a:off x="107640" y="1917000"/>
            <a:ext cx="5549760" cy="137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Acquisire le conoscenze relative alla Base comune culturale e tecnica dei titolati CAI, con particolare attenzione agli aspetti che consentano una corretta e sicura frequentazione della montagna con gruppi di Giovani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5" name="Text Box 5"/>
          <p:cNvSpPr/>
          <p:nvPr/>
        </p:nvSpPr>
        <p:spPr>
          <a:xfrm>
            <a:off x="107640" y="3186720"/>
            <a:ext cx="5549760" cy="137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Acquisire e consolidare le capacità tecnico/alpinistiche relative alla conduzione di gruppi di Giovani in ambiente montano, anche innevato, e su percorsi attrezzati, nonchè i relativi aspetti culturali e didattici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6" name="Text Box 5"/>
          <p:cNvSpPr/>
          <p:nvPr/>
        </p:nvSpPr>
        <p:spPr>
          <a:xfrm>
            <a:off x="107640" y="4509000"/>
            <a:ext cx="5544000" cy="60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Apprendere le conoscenze per la riduzione del rischio e per una corretta gestione delle emergenze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7" name="Text Box 5"/>
          <p:cNvSpPr/>
          <p:nvPr/>
        </p:nvSpPr>
        <p:spPr>
          <a:xfrm>
            <a:off x="107640" y="5003640"/>
            <a:ext cx="5549760" cy="863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 algn="just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Acquisire metodi, strumenti e procedure che supportino la programmazione e la realizzazione di attività di AG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18" name="Text Box 5"/>
          <p:cNvSpPr/>
          <p:nvPr/>
        </p:nvSpPr>
        <p:spPr>
          <a:xfrm>
            <a:off x="107640" y="5768280"/>
            <a:ext cx="5549760" cy="60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84120" indent="-383760">
              <a:lnSpc>
                <a:spcPct val="94000"/>
              </a:lnSpc>
              <a:spcBef>
                <a:spcPts val="1001"/>
              </a:spcBef>
              <a:spcAft>
                <a:spcPts val="201"/>
              </a:spcAft>
              <a:buClr>
                <a:srgbClr val="191B0E"/>
              </a:buClr>
              <a:buFont typeface="Franklin Gothic Book"/>
              <a:buChar char="■"/>
            </a:pPr>
            <a:r>
              <a:rPr lang="en-US" sz="1800" b="0" strike="noStrike" spc="-1">
                <a:solidFill>
                  <a:srgbClr val="191B0E"/>
                </a:solidFill>
                <a:latin typeface="Calibri"/>
                <a:ea typeface="DejaVu Sans"/>
              </a:rPr>
              <a:t>Definire ruolo e responsabilità dell’accompagnatore titolato del Club alpino italiano 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3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7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3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4" dur="500" fill="hold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"/>
          <p:cNvSpPr/>
          <p:nvPr/>
        </p:nvSpPr>
        <p:spPr>
          <a:xfrm>
            <a:off x="328680" y="4510440"/>
            <a:ext cx="8641800" cy="1078920"/>
          </a:xfrm>
          <a:prstGeom prst="rect">
            <a:avLst/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0" name="Rectangle 10"/>
          <p:cNvSpPr/>
          <p:nvPr/>
        </p:nvSpPr>
        <p:spPr>
          <a:xfrm>
            <a:off x="250920" y="1773360"/>
            <a:ext cx="8641800" cy="2447280"/>
          </a:xfrm>
          <a:prstGeom prst="rect">
            <a:avLst/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1" name="Rectangle 9"/>
          <p:cNvSpPr/>
          <p:nvPr/>
        </p:nvSpPr>
        <p:spPr>
          <a:xfrm>
            <a:off x="250920" y="404640"/>
            <a:ext cx="8641800" cy="1078920"/>
          </a:xfrm>
          <a:prstGeom prst="rect">
            <a:avLst/>
          </a:prstGeom>
          <a:gradFill rotWithShape="0">
            <a:gsLst>
              <a:gs pos="0">
                <a:srgbClr val="BBE0E3"/>
              </a:gs>
              <a:gs pos="100000">
                <a:srgbClr val="FFFFFF"/>
              </a:gs>
            </a:gsLst>
            <a:lin ang="5400000"/>
          </a:gradFill>
          <a:ln w="9525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2" name="Text Box 4"/>
          <p:cNvSpPr/>
          <p:nvPr/>
        </p:nvSpPr>
        <p:spPr>
          <a:xfrm>
            <a:off x="250920" y="763560"/>
            <a:ext cx="844632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2865600" algn="l"/>
                <a:tab pos="8163000" algn="r"/>
              </a:tabLst>
            </a:pPr>
            <a:r>
              <a:rPr lang="it-IT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Presentazione XVI Corso	28 Marzo 2022	Online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23" name="Text Box 5"/>
          <p:cNvSpPr/>
          <p:nvPr/>
        </p:nvSpPr>
        <p:spPr>
          <a:xfrm>
            <a:off x="328680" y="2106720"/>
            <a:ext cx="8343720" cy="1735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Modulo Selezioni	18-19 Giugno 2022	Sant’Anna di Vinadio (CN)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Modulo Comune	Giugno – Luglio 2022	Online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Modulo Estivo	9-10-11 Settembre 2022	Macugnaga (VB)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Modulo Ordinario	22-23 Ottobre 2022 	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Agrit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.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Lamoi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– Finale Ligure (SV)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Modulo Gruppi	19-20 Novembre 2022	Rif.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Amprimo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– Bussoleno (TO)</a:t>
            </a:r>
            <a:endParaRPr lang="it-IT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Modulo Invernale	10-11-12 Febbraio 2023	Saint </a:t>
            </a:r>
            <a:r>
              <a:rPr lang="it-IT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Barthelemy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(AO)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124" name="Text Box 8"/>
          <p:cNvSpPr/>
          <p:nvPr/>
        </p:nvSpPr>
        <p:spPr>
          <a:xfrm>
            <a:off x="524520" y="4869000"/>
            <a:ext cx="844596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  <a:tabLst>
                <a:tab pos="7981950" algn="r"/>
              </a:tabLst>
            </a:pP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Consegna distintivi, Primavera </a:t>
            </a:r>
            <a:r>
              <a:rPr lang="it-IT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2023	data </a:t>
            </a:r>
            <a:r>
              <a:rPr lang="it-IT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 località da definire </a:t>
            </a:r>
            <a:endParaRPr lang="it-IT" sz="1800" b="0" strike="noStrike" spc="-1" dirty="0">
              <a:latin typeface="Arial"/>
            </a:endParaRPr>
          </a:p>
        </p:txBody>
      </p:sp>
      <p:sp>
        <p:nvSpPr>
          <p:cNvPr id="125" name="Text Box 12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0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1"/>
          <p:cNvPicPr/>
          <p:nvPr/>
        </p:nvPicPr>
        <p:blipFill>
          <a:blip r:embed="rId2"/>
          <a:stretch/>
        </p:blipFill>
        <p:spPr>
          <a:xfrm>
            <a:off x="636480" y="188640"/>
            <a:ext cx="7967520" cy="5975280"/>
          </a:xfrm>
          <a:prstGeom prst="rect">
            <a:avLst/>
          </a:prstGeom>
          <a:ln w="0">
            <a:noFill/>
          </a:ln>
        </p:spPr>
      </p:pic>
      <p:sp>
        <p:nvSpPr>
          <p:cNvPr id="128" name="Text Box 5"/>
          <p:cNvSpPr/>
          <p:nvPr/>
        </p:nvSpPr>
        <p:spPr>
          <a:xfrm>
            <a:off x="636480" y="1340640"/>
            <a:ext cx="7895520" cy="2529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buNone/>
              <a:tabLst>
                <a:tab pos="2244600" algn="l"/>
                <a:tab pos="8163000" algn="r"/>
              </a:tabLst>
            </a:pPr>
            <a:r>
              <a:rPr lang="it-IT" sz="2000" b="1" strike="noStrike" spc="-1">
                <a:solidFill>
                  <a:srgbClr val="FFFFFF"/>
                </a:solidFill>
                <a:latin typeface="Arial"/>
                <a:ea typeface="DejaVu Sans"/>
              </a:rPr>
              <a:t>La frequenza è obbligatoria in tutti i moduli ed è prevista una valutazione alla fine di ogni singolo modulo che ne verificherà il superamento. Qualora un allievo o non superi il modulo o non abbia la possibilità di parteciparvi, potrà ripetere il modulo stesso o nel corso AAG successivo organizzato dall’LPV oppure potrà frequentarlo in un’altra Area Territoriale (LOM, VFG, TER, ecc.). Al superamento di tutti i moduli, verrà conferito il titolo di Accompagnatore di I° Livello AAG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29" name="Text Box 12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6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ext Box 6"/>
          <p:cNvSpPr/>
          <p:nvPr/>
        </p:nvSpPr>
        <p:spPr>
          <a:xfrm>
            <a:off x="343440" y="630864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33" name="Text Box 7"/>
          <p:cNvSpPr/>
          <p:nvPr/>
        </p:nvSpPr>
        <p:spPr>
          <a:xfrm>
            <a:off x="3303720" y="260280"/>
            <a:ext cx="5299920" cy="6386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AMMISSIONI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18-19 Giugno 2022	Sant’Anna di Vinadio (CN)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34" name="Text Box 8"/>
          <p:cNvSpPr/>
          <p:nvPr/>
        </p:nvSpPr>
        <p:spPr>
          <a:xfrm>
            <a:off x="250920" y="1294200"/>
            <a:ext cx="8352720" cy="154116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49560" indent="-214956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ORIENTAMENTO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Lettura della carta topografica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Fondamenti di orientamento su terreno e uso combinato di bussola ed altimetro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Scala delle difficoltà e pianificazione della gita a livello individuale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35" name="Text Box 8"/>
          <p:cNvSpPr/>
          <p:nvPr/>
        </p:nvSpPr>
        <p:spPr>
          <a:xfrm>
            <a:off x="251640" y="3285000"/>
            <a:ext cx="8352720" cy="68148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49560" indent="-214956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CULTURA GENERALE/CAI</a:t>
            </a:r>
            <a:endParaRPr lang="it-IT" sz="2000" b="0" strike="noStrike" spc="-1">
              <a:latin typeface="Arial"/>
            </a:endParaRPr>
          </a:p>
          <a:p>
            <a:pPr marL="384120" indent="-383760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Test con almeno 30 domande a risposta chiusa</a:t>
            </a:r>
            <a:endParaRPr lang="it-IT" sz="2000" b="0" strike="noStrike" spc="-1">
              <a:latin typeface="Arial"/>
            </a:endParaRPr>
          </a:p>
        </p:txBody>
      </p:sp>
      <p:sp>
        <p:nvSpPr>
          <p:cNvPr id="136" name="Text Box 8"/>
          <p:cNvSpPr/>
          <p:nvPr/>
        </p:nvSpPr>
        <p:spPr>
          <a:xfrm>
            <a:off x="250920" y="4509000"/>
            <a:ext cx="8352720" cy="68148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49560" indent="-214956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ALLINEAMENTO ASAG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Verifica della conoscenza del Progetto Educativo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8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xt Box 6"/>
          <p:cNvSpPr/>
          <p:nvPr/>
        </p:nvSpPr>
        <p:spPr>
          <a:xfrm>
            <a:off x="343440" y="6372000"/>
            <a:ext cx="3419280" cy="364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it-IT" sz="1800" b="0" i="1" strike="noStrike" spc="-1">
                <a:solidFill>
                  <a:srgbClr val="000000"/>
                </a:solidFill>
                <a:latin typeface="Arial"/>
                <a:ea typeface="DejaVu Sans"/>
              </a:rPr>
              <a:t>XVI Corso Accompagnatori LPV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39" name="Text Box 7"/>
          <p:cNvSpPr/>
          <p:nvPr/>
        </p:nvSpPr>
        <p:spPr>
          <a:xfrm>
            <a:off x="3303720" y="260280"/>
            <a:ext cx="5299920" cy="638640"/>
          </a:xfrm>
          <a:prstGeom prst="rect">
            <a:avLst/>
          </a:prstGeom>
          <a:solidFill>
            <a:schemeClr val="accent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MODULO AMMISSIONI</a:t>
            </a:r>
            <a:endParaRPr lang="it-IT" sz="18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5024520" algn="r"/>
              </a:tabLst>
            </a:pPr>
            <a:r>
              <a:rPr lang="it-IT" sz="1800" b="0" strike="noStrike" spc="-1">
                <a:solidFill>
                  <a:srgbClr val="FFFFFF"/>
                </a:solidFill>
                <a:latin typeface="Arial"/>
                <a:ea typeface="DejaVu Sans"/>
              </a:rPr>
              <a:t>18-19 Giugno 2022	Sant’Anna di Vinadio (CN)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0" name="Text Box 8"/>
          <p:cNvSpPr/>
          <p:nvPr/>
        </p:nvSpPr>
        <p:spPr>
          <a:xfrm>
            <a:off x="250920" y="1124640"/>
            <a:ext cx="8352720" cy="2114280"/>
          </a:xfrm>
          <a:prstGeom prst="rect">
            <a:avLst/>
          </a:prstGeom>
          <a:solidFill>
            <a:schemeClr val="accent1">
              <a:alpha val="50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149560" indent="-2149560" algn="just">
              <a:lnSpc>
                <a:spcPct val="100000"/>
              </a:lnSpc>
              <a:buNone/>
              <a:tabLst>
                <a:tab pos="0" algn="l"/>
              </a:tabLst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MOVIMENTO INVERNALE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Pianificazione di una escursione in ambiente innevato, (analisi dati meteo, bollettino valanghe, carta topografica, scelta dell’itinerario)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Escursione in ambiente innevato con valutazione dell'itinerario a cura del candidato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Progressione su neve con e senza ciaspole</a:t>
            </a:r>
            <a:endParaRPr lang="it-IT" sz="2000" b="0" strike="noStrike" spc="-1">
              <a:latin typeface="Arial"/>
            </a:endParaRPr>
          </a:p>
          <a:p>
            <a:pPr marL="384120" indent="-383760" algn="just">
              <a:lnSpc>
                <a:spcPct val="94000"/>
              </a:lnSpc>
              <a:buClr>
                <a:srgbClr val="191B0E"/>
              </a:buClr>
              <a:buFont typeface="Franklin Gothic Book"/>
              <a:buChar char="■"/>
              <a:tabLst>
                <a:tab pos="0" algn="l"/>
              </a:tabLst>
            </a:pPr>
            <a:r>
              <a:rPr lang="en-US" sz="2000" b="0" strike="noStrike" spc="-1">
                <a:solidFill>
                  <a:srgbClr val="191B0E"/>
                </a:solidFill>
                <a:latin typeface="Calibri"/>
                <a:ea typeface="DejaVu Sans"/>
              </a:rPr>
              <a:t>Conoscenza di ARTVA, pala e sonda (verifica uso durante il corso)</a:t>
            </a:r>
            <a:endParaRPr lang="it-IT" sz="2000" b="0" strike="noStrike" spc="-1">
              <a:latin typeface="Arial"/>
            </a:endParaRPr>
          </a:p>
        </p:txBody>
      </p:sp>
      <p:pic>
        <p:nvPicPr>
          <p:cNvPr id="141" name="Immagine 1"/>
          <p:cNvPicPr/>
          <p:nvPr/>
        </p:nvPicPr>
        <p:blipFill>
          <a:blip r:embed="rId2"/>
          <a:stretch/>
        </p:blipFill>
        <p:spPr>
          <a:xfrm>
            <a:off x="2627640" y="3279600"/>
            <a:ext cx="4031640" cy="3023640"/>
          </a:xfrm>
          <a:prstGeom prst="rect">
            <a:avLst/>
          </a:prstGeom>
          <a:ln w="0">
            <a:noFill/>
          </a:ln>
        </p:spPr>
      </p:pic>
      <p:pic>
        <p:nvPicPr>
          <p:cNvPr id="7" name="Picture 2" descr="CORPO ACCOMPAGNATORI DI ALPINISMO GIOVANILE: un grande staff a servizio dei  giovani! | Cai Bergam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215" y="5731535"/>
            <a:ext cx="941705" cy="91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Struttura PP</Template>
  <TotalTime>10512</TotalTime>
  <Words>1790</Words>
  <Application>Microsoft Office PowerPoint</Application>
  <PresentationFormat>Presentazione su schermo (4:3)</PresentationFormat>
  <Paragraphs>189</Paragraphs>
  <Slides>20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20</vt:i4>
      </vt:variant>
    </vt:vector>
  </HeadingPairs>
  <TitlesOfParts>
    <vt:vector size="32" baseType="lpstr">
      <vt:lpstr>Microsoft YaHei</vt:lpstr>
      <vt:lpstr>Arial</vt:lpstr>
      <vt:lpstr>Arial Black</vt:lpstr>
      <vt:lpstr>Calibri</vt:lpstr>
      <vt:lpstr>DejaVu Sans</vt:lpstr>
      <vt:lpstr>Franklin Gothic Book</vt:lpstr>
      <vt:lpstr>Kristen ITC</vt:lpstr>
      <vt:lpstr>Symbol</vt:lpstr>
      <vt:lpstr>Times New Roman</vt:lpstr>
      <vt:lpstr>Wingdings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IIM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subject/>
  <dc:creator>Ufficio Idrografico della Mar</dc:creator>
  <dc:description/>
  <cp:lastModifiedBy>Api Franco</cp:lastModifiedBy>
  <cp:revision>685</cp:revision>
  <dcterms:created xsi:type="dcterms:W3CDTF">2002-12-05T12:52:03Z</dcterms:created>
  <dcterms:modified xsi:type="dcterms:W3CDTF">2022-03-28T15:11:52Z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Presentazione su schermo (4:3)</vt:lpwstr>
  </property>
  <property fmtid="{D5CDD505-2E9C-101B-9397-08002B2CF9AE}" pid="4" name="Slides">
    <vt:i4>20</vt:i4>
  </property>
</Properties>
</file>