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5" r:id="rId3"/>
    <p:sldId id="267" r:id="rId4"/>
    <p:sldId id="268" r:id="rId5"/>
    <p:sldId id="270" r:id="rId6"/>
    <p:sldId id="269" r:id="rId7"/>
    <p:sldId id="271" r:id="rId8"/>
    <p:sldId id="273" r:id="rId9"/>
    <p:sldId id="274" r:id="rId10"/>
    <p:sldId id="275" r:id="rId11"/>
    <p:sldId id="272" r:id="rId12"/>
    <p:sldId id="276" r:id="rId13"/>
    <p:sldId id="279" r:id="rId14"/>
    <p:sldId id="280" r:id="rId15"/>
    <p:sldId id="278" r:id="rId16"/>
    <p:sldId id="283" r:id="rId17"/>
    <p:sldId id="281" r:id="rId18"/>
    <p:sldId id="284" r:id="rId19"/>
    <p:sldId id="286" r:id="rId20"/>
    <p:sldId id="287" r:id="rId21"/>
    <p:sldId id="288" r:id="rId22"/>
    <p:sldId id="289"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FF66"/>
    <a:srgbClr val="FF6600"/>
    <a:srgbClr val="FF33CC"/>
    <a:srgbClr val="FF3300"/>
    <a:srgbClr val="FF9933"/>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BE5D7-7DB8-4B6B-BCAF-9FF86BD87B8A}" v="18" dt="2026-03-05T09:05:54.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473" autoAdjust="0"/>
  </p:normalViewPr>
  <p:slideViewPr>
    <p:cSldViewPr snapToGrid="0">
      <p:cViewPr varScale="1">
        <p:scale>
          <a:sx n="45" d="100"/>
          <a:sy n="45" d="100"/>
        </p:scale>
        <p:origin x="1496"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naghi, Marco" userId="a79839f5-0ae6-4593-93c6-50abe7f11e31" providerId="ADAL" clId="{FCEC9B3E-2EA8-4326-8B6E-9AAF0F8D5BED}"/>
    <pc:docChg chg="undo custSel addSld delSld modSld sldOrd">
      <pc:chgData name="Asnaghi, Marco" userId="a79839f5-0ae6-4593-93c6-50abe7f11e31" providerId="ADAL" clId="{FCEC9B3E-2EA8-4326-8B6E-9AAF0F8D5BED}" dt="2026-03-05T09:06:29.011" v="11703" actId="20577"/>
      <pc:docMkLst>
        <pc:docMk/>
      </pc:docMkLst>
      <pc:sldChg chg="modSp mod">
        <pc:chgData name="Asnaghi, Marco" userId="a79839f5-0ae6-4593-93c6-50abe7f11e31" providerId="ADAL" clId="{FCEC9B3E-2EA8-4326-8B6E-9AAF0F8D5BED}" dt="2026-02-20T22:32:55.172" v="1555" actId="1076"/>
        <pc:sldMkLst>
          <pc:docMk/>
          <pc:sldMk cId="1951736193" sldId="256"/>
        </pc:sldMkLst>
        <pc:spChg chg="mod">
          <ac:chgData name="Asnaghi, Marco" userId="a79839f5-0ae6-4593-93c6-50abe7f11e31" providerId="ADAL" clId="{FCEC9B3E-2EA8-4326-8B6E-9AAF0F8D5BED}" dt="2026-02-20T22:32:17.381" v="1536" actId="1036"/>
          <ac:spMkLst>
            <pc:docMk/>
            <pc:sldMk cId="1951736193" sldId="256"/>
            <ac:spMk id="2" creationId="{B6060EE8-FED9-3532-724A-FD22244CDD85}"/>
          </ac:spMkLst>
        </pc:spChg>
        <pc:spChg chg="mod">
          <ac:chgData name="Asnaghi, Marco" userId="a79839f5-0ae6-4593-93c6-50abe7f11e31" providerId="ADAL" clId="{FCEC9B3E-2EA8-4326-8B6E-9AAF0F8D5BED}" dt="2026-02-20T22:32:35.584" v="1542" actId="20577"/>
          <ac:spMkLst>
            <pc:docMk/>
            <pc:sldMk cId="1951736193" sldId="256"/>
            <ac:spMk id="3" creationId="{325453E1-54A0-EC66-99D4-12418078A90B}"/>
          </ac:spMkLst>
        </pc:spChg>
        <pc:spChg chg="mod">
          <ac:chgData name="Asnaghi, Marco" userId="a79839f5-0ae6-4593-93c6-50abe7f11e31" providerId="ADAL" clId="{FCEC9B3E-2EA8-4326-8B6E-9AAF0F8D5BED}" dt="2026-02-20T22:32:55.172" v="1555" actId="1076"/>
          <ac:spMkLst>
            <pc:docMk/>
            <pc:sldMk cId="1951736193" sldId="256"/>
            <ac:spMk id="10" creationId="{A7C3AB2C-8F58-924C-FAB3-D0801F334EE2}"/>
          </ac:spMkLst>
        </pc:spChg>
        <pc:picChg chg="mod">
          <ac:chgData name="Asnaghi, Marco" userId="a79839f5-0ae6-4593-93c6-50abe7f11e31" providerId="ADAL" clId="{FCEC9B3E-2EA8-4326-8B6E-9AAF0F8D5BED}" dt="2026-02-20T22:32:02.600" v="1523" actId="1076"/>
          <ac:picMkLst>
            <pc:docMk/>
            <pc:sldMk cId="1951736193" sldId="256"/>
            <ac:picMk id="5" creationId="{F829F646-78AA-8D28-D719-C9EE7A295F1A}"/>
          </ac:picMkLst>
        </pc:picChg>
        <pc:picChg chg="mod">
          <ac:chgData name="Asnaghi, Marco" userId="a79839f5-0ae6-4593-93c6-50abe7f11e31" providerId="ADAL" clId="{FCEC9B3E-2EA8-4326-8B6E-9AAF0F8D5BED}" dt="2026-02-20T22:31:51.958" v="1520" actId="14100"/>
          <ac:picMkLst>
            <pc:docMk/>
            <pc:sldMk cId="1951736193" sldId="256"/>
            <ac:picMk id="7" creationId="{3FF8409D-4889-5E9B-D8B0-7895E4A41D5D}"/>
          </ac:picMkLst>
        </pc:picChg>
        <pc:picChg chg="mod">
          <ac:chgData name="Asnaghi, Marco" userId="a79839f5-0ae6-4593-93c6-50abe7f11e31" providerId="ADAL" clId="{FCEC9B3E-2EA8-4326-8B6E-9AAF0F8D5BED}" dt="2026-02-20T22:31:55.742" v="1521" actId="14100"/>
          <ac:picMkLst>
            <pc:docMk/>
            <pc:sldMk cId="1951736193" sldId="256"/>
            <ac:picMk id="9" creationId="{05734FB1-BAD2-07FA-4993-30BC326A1E42}"/>
          </ac:picMkLst>
        </pc:picChg>
      </pc:sldChg>
      <pc:sldChg chg="addSp delSp modSp new mod modNotesTx">
        <pc:chgData name="Asnaghi, Marco" userId="a79839f5-0ae6-4593-93c6-50abe7f11e31" providerId="ADAL" clId="{FCEC9B3E-2EA8-4326-8B6E-9AAF0F8D5BED}" dt="2026-03-05T07:27:21.765" v="6536" actId="20577"/>
        <pc:sldMkLst>
          <pc:docMk/>
          <pc:sldMk cId="1710649619" sldId="267"/>
        </pc:sldMkLst>
        <pc:graphicFrameChg chg="add mod">
          <ac:chgData name="Asnaghi, Marco" userId="a79839f5-0ae6-4593-93c6-50abe7f11e31" providerId="ADAL" clId="{FCEC9B3E-2EA8-4326-8B6E-9AAF0F8D5BED}" dt="2026-02-20T21:57:11.297" v="308" actId="207"/>
          <ac:graphicFrameMkLst>
            <pc:docMk/>
            <pc:sldMk cId="1710649619" sldId="267"/>
            <ac:graphicFrameMk id="4" creationId="{4F640638-CD87-64AD-29B6-D3951A32184A}"/>
          </ac:graphicFrameMkLst>
        </pc:graphicFrameChg>
      </pc:sldChg>
      <pc:sldChg chg="addSp delSp modSp new mod modNotesTx">
        <pc:chgData name="Asnaghi, Marco" userId="a79839f5-0ae6-4593-93c6-50abe7f11e31" providerId="ADAL" clId="{FCEC9B3E-2EA8-4326-8B6E-9AAF0F8D5BED}" dt="2026-03-05T07:28:53.249" v="6798" actId="20577"/>
        <pc:sldMkLst>
          <pc:docMk/>
          <pc:sldMk cId="758578777" sldId="268"/>
        </pc:sldMkLst>
        <pc:graphicFrameChg chg="add mod">
          <ac:chgData name="Asnaghi, Marco" userId="a79839f5-0ae6-4593-93c6-50abe7f11e31" providerId="ADAL" clId="{FCEC9B3E-2EA8-4326-8B6E-9AAF0F8D5BED}" dt="2026-02-20T22:03:43.028" v="395" actId="255"/>
          <ac:graphicFrameMkLst>
            <pc:docMk/>
            <pc:sldMk cId="758578777" sldId="268"/>
            <ac:graphicFrameMk id="4" creationId="{7375E8C5-EC03-FF93-9CA4-B01FA6F423B7}"/>
          </ac:graphicFrameMkLst>
        </pc:graphicFrameChg>
      </pc:sldChg>
      <pc:sldChg chg="addSp delSp modSp new mod modNotesTx">
        <pc:chgData name="Asnaghi, Marco" userId="a79839f5-0ae6-4593-93c6-50abe7f11e31" providerId="ADAL" clId="{FCEC9B3E-2EA8-4326-8B6E-9AAF0F8D5BED}" dt="2026-03-05T07:32:37.021" v="7251" actId="20577"/>
        <pc:sldMkLst>
          <pc:docMk/>
          <pc:sldMk cId="1250655170" sldId="269"/>
        </pc:sldMkLst>
        <pc:graphicFrameChg chg="add mod">
          <ac:chgData name="Asnaghi, Marco" userId="a79839f5-0ae6-4593-93c6-50abe7f11e31" providerId="ADAL" clId="{FCEC9B3E-2EA8-4326-8B6E-9AAF0F8D5BED}" dt="2026-02-20T22:06:04.211" v="435" actId="113"/>
          <ac:graphicFrameMkLst>
            <pc:docMk/>
            <pc:sldMk cId="1250655170" sldId="269"/>
            <ac:graphicFrameMk id="4" creationId="{C7D0A17E-983C-C702-3CA4-66AF8ABDA0D5}"/>
          </ac:graphicFrameMkLst>
        </pc:graphicFrameChg>
      </pc:sldChg>
      <pc:sldChg chg="modSp new mod ord modNotesTx">
        <pc:chgData name="Asnaghi, Marco" userId="a79839f5-0ae6-4593-93c6-50abe7f11e31" providerId="ADAL" clId="{FCEC9B3E-2EA8-4326-8B6E-9AAF0F8D5BED}" dt="2026-03-05T07:30:02.690" v="6940" actId="20577"/>
        <pc:sldMkLst>
          <pc:docMk/>
          <pc:sldMk cId="555714304" sldId="270"/>
        </pc:sldMkLst>
        <pc:spChg chg="mod">
          <ac:chgData name="Asnaghi, Marco" userId="a79839f5-0ae6-4593-93c6-50abe7f11e31" providerId="ADAL" clId="{FCEC9B3E-2EA8-4326-8B6E-9AAF0F8D5BED}" dt="2026-02-20T22:24:14.360" v="1011" actId="20577"/>
          <ac:spMkLst>
            <pc:docMk/>
            <pc:sldMk cId="555714304" sldId="270"/>
            <ac:spMk id="2" creationId="{BB8998CF-021B-4693-0E2A-044D5826291E}"/>
          </ac:spMkLst>
        </pc:spChg>
        <pc:spChg chg="mod">
          <ac:chgData name="Asnaghi, Marco" userId="a79839f5-0ae6-4593-93c6-50abe7f11e31" providerId="ADAL" clId="{FCEC9B3E-2EA8-4326-8B6E-9AAF0F8D5BED}" dt="2026-02-20T22:25:02.441" v="1067" actId="255"/>
          <ac:spMkLst>
            <pc:docMk/>
            <pc:sldMk cId="555714304" sldId="270"/>
            <ac:spMk id="3" creationId="{016F04EA-22A2-5E45-3303-EB916243B62E}"/>
          </ac:spMkLst>
        </pc:spChg>
      </pc:sldChg>
      <pc:sldChg chg="addSp delSp modSp new mod modNotesTx">
        <pc:chgData name="Asnaghi, Marco" userId="a79839f5-0ae6-4593-93c6-50abe7f11e31" providerId="ADAL" clId="{FCEC9B3E-2EA8-4326-8B6E-9AAF0F8D5BED}" dt="2026-03-05T07:33:33.555" v="7450" actId="20577"/>
        <pc:sldMkLst>
          <pc:docMk/>
          <pc:sldMk cId="2894621469" sldId="271"/>
        </pc:sldMkLst>
        <pc:graphicFrameChg chg="add mod">
          <ac:chgData name="Asnaghi, Marco" userId="a79839f5-0ae6-4593-93c6-50abe7f11e31" providerId="ADAL" clId="{FCEC9B3E-2EA8-4326-8B6E-9AAF0F8D5BED}" dt="2026-02-20T22:20:11.772" v="758" actId="20577"/>
          <ac:graphicFrameMkLst>
            <pc:docMk/>
            <pc:sldMk cId="2894621469" sldId="271"/>
            <ac:graphicFrameMk id="4" creationId="{5C9B2FB2-4AEF-D007-CC9A-02B8012C5285}"/>
          </ac:graphicFrameMkLst>
        </pc:graphicFrameChg>
      </pc:sldChg>
      <pc:sldChg chg="modSp new mod ord modNotesTx">
        <pc:chgData name="Asnaghi, Marco" userId="a79839f5-0ae6-4593-93c6-50abe7f11e31" providerId="ADAL" clId="{FCEC9B3E-2EA8-4326-8B6E-9AAF0F8D5BED}" dt="2026-03-05T07:43:57.274" v="8683" actId="20577"/>
        <pc:sldMkLst>
          <pc:docMk/>
          <pc:sldMk cId="2248159109" sldId="272"/>
        </pc:sldMkLst>
        <pc:spChg chg="mod">
          <ac:chgData name="Asnaghi, Marco" userId="a79839f5-0ae6-4593-93c6-50abe7f11e31" providerId="ADAL" clId="{FCEC9B3E-2EA8-4326-8B6E-9AAF0F8D5BED}" dt="2026-02-20T22:21:02.558" v="804" actId="113"/>
          <ac:spMkLst>
            <pc:docMk/>
            <pc:sldMk cId="2248159109" sldId="272"/>
            <ac:spMk id="2" creationId="{AF474A34-573E-5B9D-61DA-EC205BEB7730}"/>
          </ac:spMkLst>
        </pc:spChg>
        <pc:spChg chg="mod">
          <ac:chgData name="Asnaghi, Marco" userId="a79839f5-0ae6-4593-93c6-50abe7f11e31" providerId="ADAL" clId="{FCEC9B3E-2EA8-4326-8B6E-9AAF0F8D5BED}" dt="2026-02-20T22:25:08.642" v="1068" actId="255"/>
          <ac:spMkLst>
            <pc:docMk/>
            <pc:sldMk cId="2248159109" sldId="272"/>
            <ac:spMk id="3" creationId="{AD0507BF-08E6-D63C-CD48-58CBD7B08BB4}"/>
          </ac:spMkLst>
        </pc:spChg>
      </pc:sldChg>
      <pc:sldChg chg="modSp add mod modNotesTx">
        <pc:chgData name="Asnaghi, Marco" userId="a79839f5-0ae6-4593-93c6-50abe7f11e31" providerId="ADAL" clId="{FCEC9B3E-2EA8-4326-8B6E-9AAF0F8D5BED}" dt="2026-03-05T07:39:49.721" v="7867" actId="20577"/>
        <pc:sldMkLst>
          <pc:docMk/>
          <pc:sldMk cId="565520274" sldId="273"/>
        </pc:sldMkLst>
        <pc:spChg chg="mod">
          <ac:chgData name="Asnaghi, Marco" userId="a79839f5-0ae6-4593-93c6-50abe7f11e31" providerId="ADAL" clId="{FCEC9B3E-2EA8-4326-8B6E-9AAF0F8D5BED}" dt="2026-02-20T22:25:42.167" v="1133" actId="20577"/>
          <ac:spMkLst>
            <pc:docMk/>
            <pc:sldMk cId="565520274" sldId="273"/>
            <ac:spMk id="2" creationId="{43991B4E-7CC7-82F6-E639-5CEF30B115DE}"/>
          </ac:spMkLst>
        </pc:spChg>
        <pc:spChg chg="mod">
          <ac:chgData name="Asnaghi, Marco" userId="a79839f5-0ae6-4593-93c6-50abe7f11e31" providerId="ADAL" clId="{FCEC9B3E-2EA8-4326-8B6E-9AAF0F8D5BED}" dt="2026-02-20T22:31:25.130" v="1517" actId="27636"/>
          <ac:spMkLst>
            <pc:docMk/>
            <pc:sldMk cId="565520274" sldId="273"/>
            <ac:spMk id="3" creationId="{8BC35CF8-0CA3-6055-238A-55FA8E5CF5B3}"/>
          </ac:spMkLst>
        </pc:spChg>
      </pc:sldChg>
      <pc:sldChg chg="addSp delSp modSp new mod modNotesTx">
        <pc:chgData name="Asnaghi, Marco" userId="a79839f5-0ae6-4593-93c6-50abe7f11e31" providerId="ADAL" clId="{FCEC9B3E-2EA8-4326-8B6E-9AAF0F8D5BED}" dt="2026-03-05T07:42:54.486" v="8458" actId="20577"/>
        <pc:sldMkLst>
          <pc:docMk/>
          <pc:sldMk cId="3970923964" sldId="274"/>
        </pc:sldMkLst>
        <pc:spChg chg="add mod">
          <ac:chgData name="Asnaghi, Marco" userId="a79839f5-0ae6-4593-93c6-50abe7f11e31" providerId="ADAL" clId="{FCEC9B3E-2EA8-4326-8B6E-9AAF0F8D5BED}" dt="2026-02-20T22:59:22.938" v="1639" actId="1076"/>
          <ac:spMkLst>
            <pc:docMk/>
            <pc:sldMk cId="3970923964" sldId="274"/>
            <ac:spMk id="8" creationId="{7E95FC4E-5153-BD3F-C3EF-1FCD1513896F}"/>
          </ac:spMkLst>
        </pc:spChg>
        <pc:graphicFrameChg chg="add mod modGraphic">
          <ac:chgData name="Asnaghi, Marco" userId="a79839f5-0ae6-4593-93c6-50abe7f11e31" providerId="ADAL" clId="{FCEC9B3E-2EA8-4326-8B6E-9AAF0F8D5BED}" dt="2026-02-20T23:03:26.377" v="1694" actId="20577"/>
          <ac:graphicFrameMkLst>
            <pc:docMk/>
            <pc:sldMk cId="3970923964" sldId="274"/>
            <ac:graphicFrameMk id="7" creationId="{55D4A1AA-BC7B-4064-B524-3C78973131F1}"/>
          </ac:graphicFrameMkLst>
        </pc:graphicFrameChg>
      </pc:sldChg>
      <pc:sldChg chg="addSp delSp modSp add mod">
        <pc:chgData name="Asnaghi, Marco" userId="a79839f5-0ae6-4593-93c6-50abe7f11e31" providerId="ADAL" clId="{FCEC9B3E-2EA8-4326-8B6E-9AAF0F8D5BED}" dt="2026-02-20T23:02:57.436" v="1689" actId="122"/>
        <pc:sldMkLst>
          <pc:docMk/>
          <pc:sldMk cId="2707797930" sldId="275"/>
        </pc:sldMkLst>
        <pc:graphicFrameChg chg="mod modGraphic">
          <ac:chgData name="Asnaghi, Marco" userId="a79839f5-0ae6-4593-93c6-50abe7f11e31" providerId="ADAL" clId="{FCEC9B3E-2EA8-4326-8B6E-9AAF0F8D5BED}" dt="2026-02-20T23:02:57.436" v="1689" actId="122"/>
          <ac:graphicFrameMkLst>
            <pc:docMk/>
            <pc:sldMk cId="2707797930" sldId="275"/>
            <ac:graphicFrameMk id="7" creationId="{1C8A339F-D10D-27BF-61BC-D273A3950DB9}"/>
          </ac:graphicFrameMkLst>
        </pc:graphicFrameChg>
      </pc:sldChg>
      <pc:sldChg chg="modSp add mod modNotesTx">
        <pc:chgData name="Asnaghi, Marco" userId="a79839f5-0ae6-4593-93c6-50abe7f11e31" providerId="ADAL" clId="{FCEC9B3E-2EA8-4326-8B6E-9AAF0F8D5BED}" dt="2026-03-05T07:47:51.646" v="9190" actId="20577"/>
        <pc:sldMkLst>
          <pc:docMk/>
          <pc:sldMk cId="3452881702" sldId="276"/>
        </pc:sldMkLst>
        <pc:spChg chg="mod">
          <ac:chgData name="Asnaghi, Marco" userId="a79839f5-0ae6-4593-93c6-50abe7f11e31" providerId="ADAL" clId="{FCEC9B3E-2EA8-4326-8B6E-9AAF0F8D5BED}" dt="2026-02-20T23:07:24.652" v="1787" actId="20577"/>
          <ac:spMkLst>
            <pc:docMk/>
            <pc:sldMk cId="3452881702" sldId="276"/>
            <ac:spMk id="2" creationId="{AA8805AF-FBF6-E541-9D67-0BA4FC982A42}"/>
          </ac:spMkLst>
        </pc:spChg>
        <pc:spChg chg="mod">
          <ac:chgData name="Asnaghi, Marco" userId="a79839f5-0ae6-4593-93c6-50abe7f11e31" providerId="ADAL" clId="{FCEC9B3E-2EA8-4326-8B6E-9AAF0F8D5BED}" dt="2026-02-20T23:12:49.833" v="2079" actId="113"/>
          <ac:spMkLst>
            <pc:docMk/>
            <pc:sldMk cId="3452881702" sldId="276"/>
            <ac:spMk id="3" creationId="{9B757BF8-FE81-D9E0-83A0-D525741FD527}"/>
          </ac:spMkLst>
        </pc:spChg>
      </pc:sldChg>
      <pc:sldChg chg="addSp delSp modSp new mod modNotesTx">
        <pc:chgData name="Asnaghi, Marco" userId="a79839f5-0ae6-4593-93c6-50abe7f11e31" providerId="ADAL" clId="{FCEC9B3E-2EA8-4326-8B6E-9AAF0F8D5BED}" dt="2026-03-05T07:52:17.599" v="9890" actId="20577"/>
        <pc:sldMkLst>
          <pc:docMk/>
          <pc:sldMk cId="3811225777" sldId="278"/>
        </pc:sldMkLst>
        <pc:graphicFrameChg chg="add mod">
          <ac:chgData name="Asnaghi, Marco" userId="a79839f5-0ae6-4593-93c6-50abe7f11e31" providerId="ADAL" clId="{FCEC9B3E-2EA8-4326-8B6E-9AAF0F8D5BED}" dt="2026-02-20T23:25:38.154" v="2449" actId="207"/>
          <ac:graphicFrameMkLst>
            <pc:docMk/>
            <pc:sldMk cId="3811225777" sldId="278"/>
            <ac:graphicFrameMk id="4" creationId="{E165C5A7-342A-E90C-0D14-CC68ED359217}"/>
          </ac:graphicFrameMkLst>
        </pc:graphicFrameChg>
      </pc:sldChg>
      <pc:sldChg chg="modSp add mod modNotesTx">
        <pc:chgData name="Asnaghi, Marco" userId="a79839f5-0ae6-4593-93c6-50abe7f11e31" providerId="ADAL" clId="{FCEC9B3E-2EA8-4326-8B6E-9AAF0F8D5BED}" dt="2026-03-05T07:47:28.931" v="9185" actId="20577"/>
        <pc:sldMkLst>
          <pc:docMk/>
          <pc:sldMk cId="1105728996" sldId="279"/>
        </pc:sldMkLst>
        <pc:spChg chg="mod">
          <ac:chgData name="Asnaghi, Marco" userId="a79839f5-0ae6-4593-93c6-50abe7f11e31" providerId="ADAL" clId="{FCEC9B3E-2EA8-4326-8B6E-9AAF0F8D5BED}" dt="2026-02-20T23:07:36.130" v="1800" actId="14100"/>
          <ac:spMkLst>
            <pc:docMk/>
            <pc:sldMk cId="1105728996" sldId="279"/>
            <ac:spMk id="2" creationId="{B0AC9E95-C7BB-C15B-78E0-8EAB7FBA3A4E}"/>
          </ac:spMkLst>
        </pc:spChg>
        <pc:spChg chg="mod">
          <ac:chgData name="Asnaghi, Marco" userId="a79839f5-0ae6-4593-93c6-50abe7f11e31" providerId="ADAL" clId="{FCEC9B3E-2EA8-4326-8B6E-9AAF0F8D5BED}" dt="2026-02-20T23:15:08.991" v="2139" actId="20577"/>
          <ac:spMkLst>
            <pc:docMk/>
            <pc:sldMk cId="1105728996" sldId="279"/>
            <ac:spMk id="3" creationId="{24D81162-839C-C19D-0F44-534C254C1867}"/>
          </ac:spMkLst>
        </pc:spChg>
      </pc:sldChg>
      <pc:sldChg chg="modSp add mod modNotesTx">
        <pc:chgData name="Asnaghi, Marco" userId="a79839f5-0ae6-4593-93c6-50abe7f11e31" providerId="ADAL" clId="{FCEC9B3E-2EA8-4326-8B6E-9AAF0F8D5BED}" dt="2026-03-05T07:48:29.973" v="9205" actId="20577"/>
        <pc:sldMkLst>
          <pc:docMk/>
          <pc:sldMk cId="1624552979" sldId="280"/>
        </pc:sldMkLst>
        <pc:spChg chg="mod">
          <ac:chgData name="Asnaghi, Marco" userId="a79839f5-0ae6-4593-93c6-50abe7f11e31" providerId="ADAL" clId="{FCEC9B3E-2EA8-4326-8B6E-9AAF0F8D5BED}" dt="2026-02-20T23:07:46.458" v="1814" actId="20577"/>
          <ac:spMkLst>
            <pc:docMk/>
            <pc:sldMk cId="1624552979" sldId="280"/>
            <ac:spMk id="2" creationId="{4CE6426B-7129-27F3-CF44-C88340062293}"/>
          </ac:spMkLst>
        </pc:spChg>
        <pc:spChg chg="mod">
          <ac:chgData name="Asnaghi, Marco" userId="a79839f5-0ae6-4593-93c6-50abe7f11e31" providerId="ADAL" clId="{FCEC9B3E-2EA8-4326-8B6E-9AAF0F8D5BED}" dt="2026-02-20T23:18:07.654" v="2228" actId="13926"/>
          <ac:spMkLst>
            <pc:docMk/>
            <pc:sldMk cId="1624552979" sldId="280"/>
            <ac:spMk id="3" creationId="{AF593814-6C92-2666-13EA-C3AAB2A6538E}"/>
          </ac:spMkLst>
        </pc:spChg>
      </pc:sldChg>
      <pc:sldChg chg="addSp delSp modSp new mod">
        <pc:chgData name="Asnaghi, Marco" userId="a79839f5-0ae6-4593-93c6-50abe7f11e31" providerId="ADAL" clId="{FCEC9B3E-2EA8-4326-8B6E-9AAF0F8D5BED}" dt="2026-02-20T23:42:41.371" v="3937" actId="14100"/>
        <pc:sldMkLst>
          <pc:docMk/>
          <pc:sldMk cId="3162428323" sldId="281"/>
        </pc:sldMkLst>
        <pc:spChg chg="add mod">
          <ac:chgData name="Asnaghi, Marco" userId="a79839f5-0ae6-4593-93c6-50abe7f11e31" providerId="ADAL" clId="{FCEC9B3E-2EA8-4326-8B6E-9AAF0F8D5BED}" dt="2026-02-20T23:37:28.471" v="3443" actId="20577"/>
          <ac:spMkLst>
            <pc:docMk/>
            <pc:sldMk cId="3162428323" sldId="281"/>
            <ac:spMk id="6" creationId="{A22A631C-F331-246E-899F-4E7AB6B22EE4}"/>
          </ac:spMkLst>
        </pc:spChg>
        <pc:spChg chg="add mod">
          <ac:chgData name="Asnaghi, Marco" userId="a79839f5-0ae6-4593-93c6-50abe7f11e31" providerId="ADAL" clId="{FCEC9B3E-2EA8-4326-8B6E-9AAF0F8D5BED}" dt="2026-02-20T23:42:41.371" v="3937" actId="14100"/>
          <ac:spMkLst>
            <pc:docMk/>
            <pc:sldMk cId="3162428323" sldId="281"/>
            <ac:spMk id="7" creationId="{A607E8AB-56A7-46CB-D162-06012861E7A8}"/>
          </ac:spMkLst>
        </pc:spChg>
      </pc:sldChg>
      <pc:sldChg chg="modSp add mod modNotesTx">
        <pc:chgData name="Asnaghi, Marco" userId="a79839f5-0ae6-4593-93c6-50abe7f11e31" providerId="ADAL" clId="{FCEC9B3E-2EA8-4326-8B6E-9AAF0F8D5BED}" dt="2026-03-05T07:55:15.773" v="10273" actId="20577"/>
        <pc:sldMkLst>
          <pc:docMk/>
          <pc:sldMk cId="2637421825" sldId="283"/>
        </pc:sldMkLst>
        <pc:spChg chg="mod">
          <ac:chgData name="Asnaghi, Marco" userId="a79839f5-0ae6-4593-93c6-50abe7f11e31" providerId="ADAL" clId="{FCEC9B3E-2EA8-4326-8B6E-9AAF0F8D5BED}" dt="2026-02-20T23:37:20.545" v="3419" actId="20577"/>
          <ac:spMkLst>
            <pc:docMk/>
            <pc:sldMk cId="2637421825" sldId="283"/>
            <ac:spMk id="2" creationId="{85DAFE43-820E-2475-1312-A97FCE98F75B}"/>
          </ac:spMkLst>
        </pc:spChg>
        <pc:spChg chg="mod">
          <ac:chgData name="Asnaghi, Marco" userId="a79839f5-0ae6-4593-93c6-50abe7f11e31" providerId="ADAL" clId="{FCEC9B3E-2EA8-4326-8B6E-9AAF0F8D5BED}" dt="2026-03-05T07:55:15.773" v="10273" actId="20577"/>
          <ac:spMkLst>
            <pc:docMk/>
            <pc:sldMk cId="2637421825" sldId="283"/>
            <ac:spMk id="3" creationId="{E0B8A094-9E73-0F10-F752-CE30945330B8}"/>
          </ac:spMkLst>
        </pc:spChg>
      </pc:sldChg>
      <pc:sldChg chg="addSp delSp modSp new mod ord">
        <pc:chgData name="Asnaghi, Marco" userId="a79839f5-0ae6-4593-93c6-50abe7f11e31" providerId="ADAL" clId="{FCEC9B3E-2EA8-4326-8B6E-9AAF0F8D5BED}" dt="2026-03-05T08:27:43.980" v="11077"/>
        <pc:sldMkLst>
          <pc:docMk/>
          <pc:sldMk cId="3495719238" sldId="284"/>
        </pc:sldMkLst>
        <pc:picChg chg="add mod modCrop">
          <ac:chgData name="Asnaghi, Marco" userId="a79839f5-0ae6-4593-93c6-50abe7f11e31" providerId="ADAL" clId="{FCEC9B3E-2EA8-4326-8B6E-9AAF0F8D5BED}" dt="2026-02-20T23:52:09.203" v="3975" actId="18131"/>
          <ac:picMkLst>
            <pc:docMk/>
            <pc:sldMk cId="3495719238" sldId="284"/>
            <ac:picMk id="7" creationId="{804E30E5-E423-C77B-AA2A-93D390411C40}"/>
          </ac:picMkLst>
        </pc:picChg>
      </pc:sldChg>
      <pc:sldChg chg="modSp new mod">
        <pc:chgData name="Asnaghi, Marco" userId="a79839f5-0ae6-4593-93c6-50abe7f11e31" providerId="ADAL" clId="{FCEC9B3E-2EA8-4326-8B6E-9AAF0F8D5BED}" dt="2026-03-05T07:18:11.487" v="5269" actId="2710"/>
        <pc:sldMkLst>
          <pc:docMk/>
          <pc:sldMk cId="3055286601" sldId="285"/>
        </pc:sldMkLst>
        <pc:spChg chg="mod">
          <ac:chgData name="Asnaghi, Marco" userId="a79839f5-0ae6-4593-93c6-50abe7f11e31" providerId="ADAL" clId="{FCEC9B3E-2EA8-4326-8B6E-9AAF0F8D5BED}" dt="2026-03-05T07:01:59.420" v="4040" actId="255"/>
          <ac:spMkLst>
            <pc:docMk/>
            <pc:sldMk cId="3055286601" sldId="285"/>
            <ac:spMk id="2" creationId="{2E4F0A68-AEEF-68F8-1EB8-7A91D150D65E}"/>
          </ac:spMkLst>
        </pc:spChg>
        <pc:spChg chg="mod">
          <ac:chgData name="Asnaghi, Marco" userId="a79839f5-0ae6-4593-93c6-50abe7f11e31" providerId="ADAL" clId="{FCEC9B3E-2EA8-4326-8B6E-9AAF0F8D5BED}" dt="2026-03-05T07:18:11.487" v="5269" actId="2710"/>
          <ac:spMkLst>
            <pc:docMk/>
            <pc:sldMk cId="3055286601" sldId="285"/>
            <ac:spMk id="3" creationId="{9E529FC4-916E-0390-1DA5-8DCF9C54B06E}"/>
          </ac:spMkLst>
        </pc:spChg>
      </pc:sldChg>
      <pc:sldChg chg="modSp new mod">
        <pc:chgData name="Asnaghi, Marco" userId="a79839f5-0ae6-4593-93c6-50abe7f11e31" providerId="ADAL" clId="{FCEC9B3E-2EA8-4326-8B6E-9AAF0F8D5BED}" dt="2026-03-05T09:06:13.379" v="11700" actId="20577"/>
        <pc:sldMkLst>
          <pc:docMk/>
          <pc:sldMk cId="1042071986" sldId="286"/>
        </pc:sldMkLst>
        <pc:spChg chg="mod">
          <ac:chgData name="Asnaghi, Marco" userId="a79839f5-0ae6-4593-93c6-50abe7f11e31" providerId="ADAL" clId="{FCEC9B3E-2EA8-4326-8B6E-9AAF0F8D5BED}" dt="2026-03-05T09:06:13.379" v="11700" actId="20577"/>
          <ac:spMkLst>
            <pc:docMk/>
            <pc:sldMk cId="1042071986" sldId="286"/>
            <ac:spMk id="2" creationId="{B2D33F59-1362-9E00-CDFD-0C677E33DBF7}"/>
          </ac:spMkLst>
        </pc:spChg>
        <pc:spChg chg="mod">
          <ac:chgData name="Asnaghi, Marco" userId="a79839f5-0ae6-4593-93c6-50abe7f11e31" providerId="ADAL" clId="{FCEC9B3E-2EA8-4326-8B6E-9AAF0F8D5BED}" dt="2026-03-05T08:30:20.642" v="11432" actId="123"/>
          <ac:spMkLst>
            <pc:docMk/>
            <pc:sldMk cId="1042071986" sldId="286"/>
            <ac:spMk id="3" creationId="{A725602D-3F7D-62A1-4AA6-EF933E623127}"/>
          </ac:spMkLst>
        </pc:spChg>
      </pc:sldChg>
      <pc:sldChg chg="addSp delSp modSp new mod">
        <pc:chgData name="Asnaghi, Marco" userId="a79839f5-0ae6-4593-93c6-50abe7f11e31" providerId="ADAL" clId="{FCEC9B3E-2EA8-4326-8B6E-9AAF0F8D5BED}" dt="2026-03-05T08:06:48.881" v="11075" actId="1035"/>
        <pc:sldMkLst>
          <pc:docMk/>
          <pc:sldMk cId="3560372407" sldId="287"/>
        </pc:sldMkLst>
        <pc:spChg chg="mod">
          <ac:chgData name="Asnaghi, Marco" userId="a79839f5-0ae6-4593-93c6-50abe7f11e31" providerId="ADAL" clId="{FCEC9B3E-2EA8-4326-8B6E-9AAF0F8D5BED}" dt="2026-03-05T08:06:44.477" v="11067" actId="20577"/>
          <ac:spMkLst>
            <pc:docMk/>
            <pc:sldMk cId="3560372407" sldId="287"/>
            <ac:spMk id="2" creationId="{24750E66-F3AD-E5A0-AEA9-C6757E61C9D0}"/>
          </ac:spMkLst>
        </pc:spChg>
        <pc:spChg chg="add del mod">
          <ac:chgData name="Asnaghi, Marco" userId="a79839f5-0ae6-4593-93c6-50abe7f11e31" providerId="ADAL" clId="{FCEC9B3E-2EA8-4326-8B6E-9AAF0F8D5BED}" dt="2026-03-05T08:06:27.027" v="11035" actId="478"/>
          <ac:spMkLst>
            <pc:docMk/>
            <pc:sldMk cId="3560372407" sldId="287"/>
            <ac:spMk id="3" creationId="{CF7B246C-151D-B6C4-3BFC-2EF90016A015}"/>
          </ac:spMkLst>
        </pc:spChg>
        <pc:picChg chg="add mod">
          <ac:chgData name="Asnaghi, Marco" userId="a79839f5-0ae6-4593-93c6-50abe7f11e31" providerId="ADAL" clId="{FCEC9B3E-2EA8-4326-8B6E-9AAF0F8D5BED}" dt="2026-03-05T08:06:48.881" v="11075" actId="1035"/>
          <ac:picMkLst>
            <pc:docMk/>
            <pc:sldMk cId="3560372407" sldId="287"/>
            <ac:picMk id="5" creationId="{CBDCADFD-136C-37C8-9275-588D396AD273}"/>
          </ac:picMkLst>
        </pc:picChg>
      </pc:sldChg>
      <pc:sldChg chg="modSp new mod">
        <pc:chgData name="Asnaghi, Marco" userId="a79839f5-0ae6-4593-93c6-50abe7f11e31" providerId="ADAL" clId="{FCEC9B3E-2EA8-4326-8B6E-9AAF0F8D5BED}" dt="2026-03-05T09:06:29.011" v="11703" actId="20577"/>
        <pc:sldMkLst>
          <pc:docMk/>
          <pc:sldMk cId="837884731" sldId="288"/>
        </pc:sldMkLst>
        <pc:spChg chg="mod">
          <ac:chgData name="Asnaghi, Marco" userId="a79839f5-0ae6-4593-93c6-50abe7f11e31" providerId="ADAL" clId="{FCEC9B3E-2EA8-4326-8B6E-9AAF0F8D5BED}" dt="2026-03-05T08:28:18.540" v="11127" actId="20577"/>
          <ac:spMkLst>
            <pc:docMk/>
            <pc:sldMk cId="837884731" sldId="288"/>
            <ac:spMk id="2" creationId="{8C436EAF-2977-E5AC-24D0-883E95180EC8}"/>
          </ac:spMkLst>
        </pc:spChg>
        <pc:spChg chg="mod">
          <ac:chgData name="Asnaghi, Marco" userId="a79839f5-0ae6-4593-93c6-50abe7f11e31" providerId="ADAL" clId="{FCEC9B3E-2EA8-4326-8B6E-9AAF0F8D5BED}" dt="2026-03-05T09:06:29.011" v="11703" actId="20577"/>
          <ac:spMkLst>
            <pc:docMk/>
            <pc:sldMk cId="837884731" sldId="288"/>
            <ac:spMk id="3" creationId="{581EB6DE-37DB-126A-06F8-73755CD80FDD}"/>
          </ac:spMkLst>
        </pc:spChg>
      </pc:sldChg>
      <pc:sldChg chg="modSp new mod">
        <pc:chgData name="Asnaghi, Marco" userId="a79839f5-0ae6-4593-93c6-50abe7f11e31" providerId="ADAL" clId="{FCEC9B3E-2EA8-4326-8B6E-9AAF0F8D5BED}" dt="2026-03-05T09:05:54.513" v="11699"/>
        <pc:sldMkLst>
          <pc:docMk/>
          <pc:sldMk cId="3691634465" sldId="289"/>
        </pc:sldMkLst>
        <pc:spChg chg="mod">
          <ac:chgData name="Asnaghi, Marco" userId="a79839f5-0ae6-4593-93c6-50abe7f11e31" providerId="ADAL" clId="{FCEC9B3E-2EA8-4326-8B6E-9AAF0F8D5BED}" dt="2026-03-05T08:30:53.195" v="11483" actId="20577"/>
          <ac:spMkLst>
            <pc:docMk/>
            <pc:sldMk cId="3691634465" sldId="289"/>
            <ac:spMk id="2" creationId="{D1BF68DB-4E42-EC7A-7933-2A2A32F3D6D1}"/>
          </ac:spMkLst>
        </pc:spChg>
        <pc:spChg chg="mod">
          <ac:chgData name="Asnaghi, Marco" userId="a79839f5-0ae6-4593-93c6-50abe7f11e31" providerId="ADAL" clId="{FCEC9B3E-2EA8-4326-8B6E-9AAF0F8D5BED}" dt="2026-03-05T09:05:54.513" v="11699"/>
          <ac:spMkLst>
            <pc:docMk/>
            <pc:sldMk cId="3691634465" sldId="289"/>
            <ac:spMk id="3" creationId="{AAB90B7B-66B7-FF86-1579-C07E78A3A04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sponline-my.sharepoint.com/personal/marco_asnaghi_wsp_com/Documents/Desktop/CAI/CRLAG/Convegno%20Regionale%202026/Elenco%20Gruppi%20AG%20Lombard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sponline-my.sharepoint.com/personal/marco_asnaghi_wsp_com/Documents/Desktop/CAI/CRLAG/Convegno%20Regionale%202026/Censimento%20AG%202025/Censimento%20CAI%20AG%20Lombardia%20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sponline-my.sharepoint.com/personal/marco_asnaghi_wsp_com/Documents/Desktop/CAI/CRLAG/Convegno%20Regionale%202026/Censimento%20AG%202025/Censimento%20CAI%20AG%20Lombardia%20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wsponline-my.sharepoint.com/personal/marco_asnaghi_wsp_com/Documents/Desktop/CAI/CRLAG/Convegno%20Regionale%202026/Censimento%20AG%202025/Censimento%20CAI%20AG%20Lombardia%20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wsponline-my.sharepoint.com/personal/marco_asnaghi_wsp_com/Documents/Desktop/CAI/CRLAG/Convegno%20Regionale%202026/Censimento%20AG%202025/Censimento%20CAI%20AG%20Lombardia%20202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3600" b="1" dirty="0">
                <a:solidFill>
                  <a:schemeClr val="tx1"/>
                </a:solidFill>
              </a:rPr>
              <a:t>Risultati Censimento attività AG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spPr>
            <a:solidFill>
              <a:srgbClr val="FF000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7C46-44E9-9AD9-4D65F7574A5E}"/>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7C46-44E9-9AD9-4D65F7574A5E}"/>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7C46-44E9-9AD9-4D65F7574A5E}"/>
              </c:ext>
            </c:extLst>
          </c:dPt>
          <c:dLbls>
            <c:dLbl>
              <c:idx val="0"/>
              <c:layout>
                <c:manualLayout>
                  <c:x val="-0.12206989885962538"/>
                  <c:y val="0.11475192763534316"/>
                </c:manualLayout>
              </c:layout>
              <c:tx>
                <c:rich>
                  <a:bodyPr/>
                  <a:lstStyle/>
                  <a:p>
                    <a:r>
                      <a:rPr lang="en-US" sz="3200" dirty="0"/>
                      <a:t>59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C46-44E9-9AD9-4D65F7574A5E}"/>
                </c:ext>
              </c:extLst>
            </c:dLbl>
            <c:dLbl>
              <c:idx val="1"/>
              <c:layout>
                <c:manualLayout>
                  <c:x val="0.15206226242193863"/>
                  <c:y val="8.7533716589923254E-3"/>
                </c:manualLayout>
              </c:layout>
              <c:tx>
                <c:rich>
                  <a:bodyPr/>
                  <a:lstStyle/>
                  <a:p>
                    <a:r>
                      <a:rPr lang="en-US" sz="3200" dirty="0"/>
                      <a:t>80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C46-44E9-9AD9-4D65F7574A5E}"/>
                </c:ext>
              </c:extLst>
            </c:dLbl>
            <c:dLbl>
              <c:idx val="2"/>
              <c:layout>
                <c:manualLayout>
                  <c:x val="-3.7864088379038825E-2"/>
                  <c:y val="1.4063437824988858E-2"/>
                </c:manualLayout>
              </c:layout>
              <c:tx>
                <c:rich>
                  <a:bodyPr/>
                  <a:lstStyle/>
                  <a:p>
                    <a:r>
                      <a:rPr lang="en-US" sz="3200" dirty="0"/>
                      <a:t>4</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C46-44E9-9AD9-4D65F7574A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Sheet1!$A$1:$A$3</c:f>
              <c:strCache>
                <c:ptCount val="3"/>
                <c:pt idx="0">
                  <c:v>Sezioni/Sottosezioni con gruppo AG</c:v>
                </c:pt>
                <c:pt idx="1">
                  <c:v>Sezioni senza gruppo AG</c:v>
                </c:pt>
                <c:pt idx="2">
                  <c:v>Sezioni con accompagnatori AG ma senza risposta</c:v>
                </c:pt>
              </c:strCache>
            </c:strRef>
          </c:cat>
          <c:val>
            <c:numRef>
              <c:f>Sheet1!$C$1:$C$3</c:f>
              <c:numCache>
                <c:formatCode>0</c:formatCode>
                <c:ptCount val="3"/>
                <c:pt idx="0">
                  <c:v>41.25874125874126</c:v>
                </c:pt>
                <c:pt idx="1">
                  <c:v>55.944055944055947</c:v>
                </c:pt>
                <c:pt idx="2">
                  <c:v>2.7972027972027971</c:v>
                </c:pt>
              </c:numCache>
            </c:numRef>
          </c:val>
          <c:extLst>
            <c:ext xmlns:c16="http://schemas.microsoft.com/office/drawing/2014/chart" uri="{C3380CC4-5D6E-409C-BE32-E72D297353CC}">
              <c16:uniqueId val="{00000006-7C46-44E9-9AD9-4D65F7574A5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8.6206896551724137E-3"/>
          <c:y val="0.79784091218701469"/>
          <c:w val="0.52855397634723056"/>
          <c:h val="0.194583276571397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[Censimento CAI AG Lombardia 2025.xlsx]Pivot!PivotTable5</c:name>
    <c:fmtId val="4"/>
  </c:pivotSource>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600" b="1" dirty="0" err="1">
                <a:solidFill>
                  <a:schemeClr val="tx1"/>
                </a:solidFill>
              </a:rPr>
              <a:t>Gruppi</a:t>
            </a:r>
            <a:r>
              <a:rPr lang="en-US" sz="3600" b="1" baseline="0" dirty="0">
                <a:solidFill>
                  <a:schemeClr val="tx1"/>
                </a:solidFill>
              </a:rPr>
              <a:t> </a:t>
            </a:r>
            <a:r>
              <a:rPr lang="en-US" sz="3600" b="1" baseline="0" dirty="0" err="1">
                <a:solidFill>
                  <a:schemeClr val="tx1"/>
                </a:solidFill>
              </a:rPr>
              <a:t>Sezionali</a:t>
            </a:r>
            <a:r>
              <a:rPr lang="en-US" sz="3600" b="1" baseline="0" dirty="0">
                <a:solidFill>
                  <a:schemeClr val="tx1"/>
                </a:solidFill>
              </a:rPr>
              <a:t> – </a:t>
            </a:r>
            <a:r>
              <a:rPr lang="en-US" sz="3600" b="1" baseline="0" dirty="0" err="1">
                <a:solidFill>
                  <a:schemeClr val="tx1"/>
                </a:solidFill>
              </a:rPr>
              <a:t>Intersezionali</a:t>
            </a:r>
            <a:r>
              <a:rPr lang="en-US" sz="3600" b="1" baseline="0" dirty="0">
                <a:solidFill>
                  <a:schemeClr val="tx1"/>
                </a:solidFill>
              </a:rPr>
              <a:t> - </a:t>
            </a:r>
            <a:r>
              <a:rPr lang="en-US" sz="3600" b="1" baseline="0" dirty="0" err="1">
                <a:solidFill>
                  <a:schemeClr val="tx1"/>
                </a:solidFill>
              </a:rPr>
              <a:t>Sottosezioni</a:t>
            </a:r>
            <a:endParaRPr lang="en-US" sz="3600" b="1" dirty="0">
              <a:solidFill>
                <a:schemeClr val="tx1"/>
              </a:solidFill>
            </a:endParaRPr>
          </a:p>
        </c:rich>
      </c:tx>
      <c:layout>
        <c:manualLayout>
          <c:xMode val="edge"/>
          <c:yMode val="edge"/>
          <c:x val="0.2082526386329368"/>
          <c:y val="7.7071290944123313E-3"/>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s>
    <c:plotArea>
      <c:layout/>
      <c:pieChart>
        <c:varyColors val="1"/>
        <c:ser>
          <c:idx val="0"/>
          <c:order val="0"/>
          <c:tx>
            <c:strRef>
              <c:f>Pivot!$B$3</c:f>
              <c:strCache>
                <c:ptCount val="1"/>
                <c:pt idx="0">
                  <c:v>Total</c:v>
                </c:pt>
              </c:strCache>
            </c:strRef>
          </c:tx>
          <c:dPt>
            <c:idx val="0"/>
            <c:bubble3D val="0"/>
            <c:spPr>
              <a:solidFill>
                <a:srgbClr val="FFFF00"/>
              </a:solidFill>
              <a:ln w="19050">
                <a:solidFill>
                  <a:schemeClr val="lt1"/>
                </a:solidFill>
              </a:ln>
              <a:effectLst/>
            </c:spPr>
            <c:extLst>
              <c:ext xmlns:c16="http://schemas.microsoft.com/office/drawing/2014/chart" uri="{C3380CC4-5D6E-409C-BE32-E72D297353CC}">
                <c16:uniqueId val="{0000000B-5398-4B59-88F0-AD8D2983CD2A}"/>
              </c:ext>
            </c:extLst>
          </c:dPt>
          <c:dPt>
            <c:idx val="1"/>
            <c:bubble3D val="0"/>
            <c:spPr>
              <a:solidFill>
                <a:srgbClr val="99FF66"/>
              </a:solidFill>
              <a:ln w="19050">
                <a:solidFill>
                  <a:schemeClr val="lt1"/>
                </a:solidFill>
              </a:ln>
              <a:effectLst/>
            </c:spPr>
            <c:extLst>
              <c:ext xmlns:c16="http://schemas.microsoft.com/office/drawing/2014/chart" uri="{C3380CC4-5D6E-409C-BE32-E72D297353CC}">
                <c16:uniqueId val="{0000000A-5398-4B59-88F0-AD8D2983CD2A}"/>
              </c:ext>
            </c:extLst>
          </c:dPt>
          <c:dPt>
            <c:idx val="2"/>
            <c:bubble3D val="0"/>
            <c:spPr>
              <a:solidFill>
                <a:srgbClr val="FF6600"/>
              </a:solidFill>
              <a:ln w="19050">
                <a:solidFill>
                  <a:schemeClr val="lt1"/>
                </a:solidFill>
              </a:ln>
              <a:effectLst/>
            </c:spPr>
            <c:extLst>
              <c:ext xmlns:c16="http://schemas.microsoft.com/office/drawing/2014/chart" uri="{C3380CC4-5D6E-409C-BE32-E72D297353CC}">
                <c16:uniqueId val="{00000009-5398-4B59-88F0-AD8D2983CD2A}"/>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Pivot!$A$4:$A$7</c:f>
              <c:strCache>
                <c:ptCount val="3"/>
                <c:pt idx="0">
                  <c:v>Intersezionale</c:v>
                </c:pt>
                <c:pt idx="1">
                  <c:v>Sezionale</c:v>
                </c:pt>
                <c:pt idx="2">
                  <c:v>Sottosezione</c:v>
                </c:pt>
              </c:strCache>
            </c:strRef>
          </c:cat>
          <c:val>
            <c:numRef>
              <c:f>Pivot!$B$4:$B$7</c:f>
              <c:numCache>
                <c:formatCode>General</c:formatCode>
                <c:ptCount val="3"/>
                <c:pt idx="0">
                  <c:v>8</c:v>
                </c:pt>
                <c:pt idx="1">
                  <c:v>48</c:v>
                </c:pt>
                <c:pt idx="2">
                  <c:v>3</c:v>
                </c:pt>
              </c:numCache>
            </c:numRef>
          </c:val>
          <c:extLst>
            <c:ext xmlns:c16="http://schemas.microsoft.com/office/drawing/2014/chart" uri="{C3380CC4-5D6E-409C-BE32-E72D297353CC}">
              <c16:uniqueId val="{00000008-5398-4B59-88F0-AD8D2983CD2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704339085273917"/>
          <c:y val="0.44112891235416385"/>
          <c:w val="0.25168001340258001"/>
          <c:h val="0.25820445132219749"/>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[Censimento CAI AG Lombardia 2025.xlsx]Pivot2!PivotTable6</c:name>
    <c:fmtId val="4"/>
  </c:pivotSource>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b="1" dirty="0" err="1">
                <a:solidFill>
                  <a:schemeClr val="tx1"/>
                </a:solidFill>
              </a:rPr>
              <a:t>Responsabile</a:t>
            </a:r>
            <a:r>
              <a:rPr lang="en-US" sz="3600" b="1" dirty="0">
                <a:solidFill>
                  <a:schemeClr val="tx1"/>
                </a:solidFill>
              </a:rPr>
              <a:t> del </a:t>
            </a:r>
            <a:r>
              <a:rPr lang="en-US" sz="3600" b="1" dirty="0" err="1">
                <a:solidFill>
                  <a:schemeClr val="tx1"/>
                </a:solidFill>
              </a:rPr>
              <a:t>gruppo</a:t>
            </a:r>
            <a:r>
              <a:rPr lang="en-US" sz="3600" b="1" dirty="0">
                <a:solidFill>
                  <a:schemeClr val="tx1"/>
                </a:solidFill>
              </a:rPr>
              <a:t> AG</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it-IT"/>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strRef>
              <c:f>Pivot2!$B$3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4B-48C0-9F0C-E23C5244A5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4B-48C0-9F0C-E23C5244A5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4B-48C0-9F0C-E23C5244A5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4B-48C0-9F0C-E23C5244A5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94B-48C0-9F0C-E23C5244A50A}"/>
              </c:ext>
            </c:extLst>
          </c:dPt>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Pivot2!$A$4:$A$9</c:f>
              <c:strCache>
                <c:ptCount val="5"/>
                <c:pt idx="0">
                  <c:v>AAG</c:v>
                </c:pt>
                <c:pt idx="1">
                  <c:v>ANAG</c:v>
                </c:pt>
                <c:pt idx="2">
                  <c:v>ASAG</c:v>
                </c:pt>
                <c:pt idx="3">
                  <c:v>Collaboratore</c:v>
                </c:pt>
                <c:pt idx="4">
                  <c:v>Presidente di sezione</c:v>
                </c:pt>
              </c:strCache>
            </c:strRef>
          </c:cat>
          <c:val>
            <c:numRef>
              <c:f>Pivot2!$B$4:$B$9</c:f>
              <c:numCache>
                <c:formatCode>General</c:formatCode>
                <c:ptCount val="5"/>
                <c:pt idx="0">
                  <c:v>36</c:v>
                </c:pt>
                <c:pt idx="1">
                  <c:v>4</c:v>
                </c:pt>
                <c:pt idx="2">
                  <c:v>13</c:v>
                </c:pt>
                <c:pt idx="3">
                  <c:v>4</c:v>
                </c:pt>
                <c:pt idx="4">
                  <c:v>2</c:v>
                </c:pt>
              </c:numCache>
            </c:numRef>
          </c:val>
          <c:extLst>
            <c:ext xmlns:c16="http://schemas.microsoft.com/office/drawing/2014/chart" uri="{C3380CC4-5D6E-409C-BE32-E72D297353CC}">
              <c16:uniqueId val="{0000000A-F94B-48C0-9F0C-E23C5244A50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3600" b="1" dirty="0">
                <a:solidFill>
                  <a:schemeClr val="tx1"/>
                </a:solidFill>
              </a:rPr>
              <a:t>Gruppi</a:t>
            </a:r>
            <a:r>
              <a:rPr lang="it-IT" sz="3600" b="1" baseline="0" dirty="0">
                <a:solidFill>
                  <a:schemeClr val="tx1"/>
                </a:solidFill>
              </a:rPr>
              <a:t> AG che svolgono corsi</a:t>
            </a:r>
            <a:endParaRPr lang="it-IT" sz="36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A259-402E-A059-C0C7C2DF56AC}"/>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A259-402E-A059-C0C7C2DF56AC}"/>
              </c:ext>
            </c:extLst>
          </c:dPt>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it-I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Sheet7!$A$2:$A$3</c:f>
              <c:strCache>
                <c:ptCount val="2"/>
                <c:pt idx="0">
                  <c:v>Corso</c:v>
                </c:pt>
                <c:pt idx="1">
                  <c:v>Attività singole</c:v>
                </c:pt>
              </c:strCache>
            </c:strRef>
          </c:cat>
          <c:val>
            <c:numRef>
              <c:f>Sheet7!$B$2:$B$3</c:f>
              <c:numCache>
                <c:formatCode>General</c:formatCode>
                <c:ptCount val="2"/>
                <c:pt idx="0">
                  <c:v>21</c:v>
                </c:pt>
                <c:pt idx="1">
                  <c:v>38</c:v>
                </c:pt>
              </c:numCache>
            </c:numRef>
          </c:val>
          <c:extLst>
            <c:ext xmlns:c16="http://schemas.microsoft.com/office/drawing/2014/chart" uri="{C3380CC4-5D6E-409C-BE32-E72D297353CC}">
              <c16:uniqueId val="{00000004-A259-402E-A059-C0C7C2DF56A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3600" b="1" dirty="0">
                <a:solidFill>
                  <a:schemeClr val="tx1"/>
                </a:solidFill>
              </a:rPr>
              <a:t>Accompagnatori/collaboratori</a:t>
            </a:r>
            <a:r>
              <a:rPr lang="it-IT" sz="3600" b="1" baseline="0" dirty="0">
                <a:solidFill>
                  <a:schemeClr val="tx1"/>
                </a:solidFill>
              </a:rPr>
              <a:t> attivi</a:t>
            </a:r>
            <a:endParaRPr lang="it-IT" sz="36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2">
                  <a:lumMod val="75000"/>
                  <a:lumOff val="25000"/>
                </a:schemeClr>
              </a:solidFill>
              <a:ln>
                <a:solidFill>
                  <a:schemeClr val="tx2">
                    <a:lumMod val="75000"/>
                    <a:lumOff val="25000"/>
                  </a:schemeClr>
                </a:solidFill>
              </a:ln>
              <a:effectLst/>
            </c:spPr>
            <c:extLst>
              <c:ext xmlns:c16="http://schemas.microsoft.com/office/drawing/2014/chart" uri="{C3380CC4-5D6E-409C-BE32-E72D297353CC}">
                <c16:uniqueId val="{00000001-87D8-486B-90FB-289CF4B52A5A}"/>
              </c:ext>
            </c:extLst>
          </c:dPt>
          <c:dPt>
            <c:idx val="1"/>
            <c:invertIfNegative val="0"/>
            <c:bubble3D val="0"/>
            <c:spPr>
              <a:solidFill>
                <a:schemeClr val="tx2">
                  <a:lumMod val="50000"/>
                  <a:lumOff val="50000"/>
                </a:schemeClr>
              </a:solidFill>
              <a:ln>
                <a:solidFill>
                  <a:schemeClr val="tx2">
                    <a:lumMod val="50000"/>
                    <a:lumOff val="50000"/>
                  </a:schemeClr>
                </a:solidFill>
              </a:ln>
              <a:effectLst/>
            </c:spPr>
            <c:extLst>
              <c:ext xmlns:c16="http://schemas.microsoft.com/office/drawing/2014/chart" uri="{C3380CC4-5D6E-409C-BE32-E72D297353CC}">
                <c16:uniqueId val="{00000002-87D8-486B-90FB-289CF4B52A5A}"/>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3-87D8-486B-90FB-289CF4B52A5A}"/>
              </c:ext>
            </c:extLst>
          </c:dPt>
          <c:dPt>
            <c:idx val="3"/>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4-87D8-486B-90FB-289CF4B52A5A}"/>
              </c:ext>
            </c:extLst>
          </c:dPt>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Sheet10!$A$5:$A$8</c:f>
              <c:strCache>
                <c:ptCount val="4"/>
                <c:pt idx="0">
                  <c:v>ANAG</c:v>
                </c:pt>
                <c:pt idx="1">
                  <c:v>AAG</c:v>
                </c:pt>
                <c:pt idx="2">
                  <c:v>ASAG</c:v>
                </c:pt>
                <c:pt idx="3">
                  <c:v>Collaboratori</c:v>
                </c:pt>
              </c:strCache>
            </c:strRef>
          </c:cat>
          <c:val>
            <c:numRef>
              <c:f>Sheet10!$B$5:$B$8</c:f>
              <c:numCache>
                <c:formatCode>General</c:formatCode>
                <c:ptCount val="4"/>
                <c:pt idx="0">
                  <c:v>18</c:v>
                </c:pt>
                <c:pt idx="1">
                  <c:v>118</c:v>
                </c:pt>
                <c:pt idx="2">
                  <c:v>212</c:v>
                </c:pt>
                <c:pt idx="3">
                  <c:v>504</c:v>
                </c:pt>
              </c:numCache>
            </c:numRef>
          </c:val>
          <c:extLst>
            <c:ext xmlns:c16="http://schemas.microsoft.com/office/drawing/2014/chart" uri="{C3380CC4-5D6E-409C-BE32-E72D297353CC}">
              <c16:uniqueId val="{00000000-87D8-486B-90FB-289CF4B52A5A}"/>
            </c:ext>
          </c:extLst>
        </c:ser>
        <c:dLbls>
          <c:dLblPos val="outEnd"/>
          <c:showLegendKey val="0"/>
          <c:showVal val="1"/>
          <c:showCatName val="0"/>
          <c:showSerName val="0"/>
          <c:showPercent val="0"/>
          <c:showBubbleSize val="0"/>
        </c:dLbls>
        <c:gapWidth val="182"/>
        <c:axId val="1443652927"/>
        <c:axId val="1443652447"/>
      </c:barChart>
      <c:catAx>
        <c:axId val="1443652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it-IT"/>
          </a:p>
        </c:txPr>
        <c:crossAx val="1443652447"/>
        <c:crosses val="autoZero"/>
        <c:auto val="1"/>
        <c:lblAlgn val="ctr"/>
        <c:lblOffset val="100"/>
        <c:noMultiLvlLbl val="0"/>
      </c:catAx>
      <c:valAx>
        <c:axId val="14436524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it-IT"/>
          </a:p>
        </c:txPr>
        <c:crossAx val="1443652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A7D76-79EC-4C89-8BF7-183F9B8997C7}" type="datetimeFigureOut">
              <a:rPr lang="it-IT" smtClean="0"/>
              <a:t>05/03/2026</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6B52C-C482-40DD-A7A7-E1B09F8A6FE0}" type="slidenum">
              <a:rPr lang="it-IT" smtClean="0"/>
              <a:t>‹#›</a:t>
            </a:fld>
            <a:endParaRPr lang="it-IT"/>
          </a:p>
        </p:txBody>
      </p:sp>
    </p:spTree>
    <p:extLst>
      <p:ext uri="{BB962C8B-B14F-4D97-AF65-F5344CB8AC3E}">
        <p14:creationId xmlns:p14="http://schemas.microsoft.com/office/powerpoint/2010/main" val="157239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59 gruppi di AG hanno risposto al questionario dichiarando di aver svolto attività di AG nel 2025. Questo numero non corrisponde al numero di sezioni, perché in certi casi ci sono più sezioni o sottosezioni che lavorano insieme.</a:t>
            </a:r>
          </a:p>
          <a:p>
            <a:endParaRPr lang="it-IT" dirty="0"/>
          </a:p>
          <a:p>
            <a:r>
              <a:rPr lang="it-IT" dirty="0"/>
              <a:t>80 sezioni hanno risposto dichiarando di non avere svolto attività di AG nel 2025 oppure non hanno risposto ma dalla consultazione della piattaforma non risultano essere presenti accompagnatori AG iscritti a tali sezioni.</a:t>
            </a:r>
          </a:p>
          <a:p>
            <a:endParaRPr lang="it-IT" dirty="0"/>
          </a:p>
          <a:p>
            <a:r>
              <a:rPr lang="it-IT" dirty="0"/>
              <a:t>4 sezioni per cui in piattaforma risultano essere presenti accompagnatori AG iscritti a tali sezioni non hanno risposto alle richieste di compilare il questionario.</a:t>
            </a:r>
          </a:p>
          <a:p>
            <a:endParaRPr lang="it-IT" dirty="0"/>
          </a:p>
          <a:p>
            <a:r>
              <a:rPr lang="it-IT" dirty="0"/>
              <a:t>Il numero totale di sezioni in Lombardia nel 2025 è 154. Come sopra, questo numero non corrisponde al totale risultante dal questionario (4+59+80=143) perché in alcuni casi diverse sezioni o sottosezioni lavorano insieme formando un unico gruppo AG.</a:t>
            </a:r>
          </a:p>
          <a:p>
            <a:endParaRPr lang="it-IT" dirty="0"/>
          </a:p>
          <a:p>
            <a:endParaRPr lang="it-IT" dirty="0"/>
          </a:p>
        </p:txBody>
      </p:sp>
      <p:sp>
        <p:nvSpPr>
          <p:cNvPr id="4" name="Slide Number Placeholder 3"/>
          <p:cNvSpPr>
            <a:spLocks noGrp="1"/>
          </p:cNvSpPr>
          <p:nvPr>
            <p:ph type="sldNum" sz="quarter" idx="5"/>
          </p:nvPr>
        </p:nvSpPr>
        <p:spPr/>
        <p:txBody>
          <a:bodyPr/>
          <a:lstStyle/>
          <a:p>
            <a:fld id="{5B86B52C-C482-40DD-A7A7-E1B09F8A6FE0}" type="slidenum">
              <a:rPr lang="it-IT" smtClean="0"/>
              <a:t>3</a:t>
            </a:fld>
            <a:endParaRPr lang="it-IT"/>
          </a:p>
        </p:txBody>
      </p:sp>
    </p:spTree>
    <p:extLst>
      <p:ext uri="{BB962C8B-B14F-4D97-AF65-F5344CB8AC3E}">
        <p14:creationId xmlns:p14="http://schemas.microsoft.com/office/powerpoint/2010/main" val="55687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presenta una sintesi del numero di ragazze e ragazzi coinvolte/i nelle attività AG in Lombardia nel 2025, per fasce di età.</a:t>
            </a:r>
          </a:p>
          <a:p>
            <a:r>
              <a:rPr lang="it-IT" dirty="0"/>
              <a:t>Per la seconda fascia (11-14 anni) il numero totale di ragazze e ragazzi coinvolte/i nel 2025 è 869. Il numero è ottenuto come somma dei numeri dichiarati per questa fascia da ciascun gruppo AG attivo nel 2025.</a:t>
            </a:r>
          </a:p>
          <a:p>
            <a:r>
              <a:rPr lang="it-IT" dirty="0"/>
              <a:t>I 3 valori più alti e il valore più basso sono presentati singolarmente.</a:t>
            </a:r>
          </a:p>
        </p:txBody>
      </p:sp>
      <p:sp>
        <p:nvSpPr>
          <p:cNvPr id="4" name="Slide Number Placeholder 3"/>
          <p:cNvSpPr>
            <a:spLocks noGrp="1"/>
          </p:cNvSpPr>
          <p:nvPr>
            <p:ph type="sldNum" sz="quarter" idx="5"/>
          </p:nvPr>
        </p:nvSpPr>
        <p:spPr/>
        <p:txBody>
          <a:bodyPr/>
          <a:lstStyle/>
          <a:p>
            <a:fld id="{5B86B52C-C482-40DD-A7A7-E1B09F8A6FE0}" type="slidenum">
              <a:rPr lang="it-IT" smtClean="0"/>
              <a:t>13</a:t>
            </a:fld>
            <a:endParaRPr lang="it-IT"/>
          </a:p>
        </p:txBody>
      </p:sp>
    </p:spTree>
    <p:extLst>
      <p:ext uri="{BB962C8B-B14F-4D97-AF65-F5344CB8AC3E}">
        <p14:creationId xmlns:p14="http://schemas.microsoft.com/office/powerpoint/2010/main" val="339402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presenta una sintesi del numero di ragazze e ragazzi coinvolte/i nelle attività AG in Lombardia nel 2025, per fasce di età.</a:t>
            </a:r>
          </a:p>
          <a:p>
            <a:r>
              <a:rPr lang="it-IT" dirty="0"/>
              <a:t>Per la terza fascia (14-17 anni) il numero totale di ragazze e ragazzi coinvolte/i nel 2025 è 365. Il numero è ottenuto come somma dei numeri dichiarati per questa fascia da ciascun gruppo AG attivo nel 2025.</a:t>
            </a:r>
          </a:p>
          <a:p>
            <a:r>
              <a:rPr lang="it-IT" dirty="0"/>
              <a:t>I 3 valori più alti e il valore più basso sono presentati singolarmente.</a:t>
            </a:r>
          </a:p>
          <a:p>
            <a:endParaRPr lang="it-IT" dirty="0"/>
          </a:p>
        </p:txBody>
      </p:sp>
      <p:sp>
        <p:nvSpPr>
          <p:cNvPr id="4" name="Slide Number Placeholder 3"/>
          <p:cNvSpPr>
            <a:spLocks noGrp="1"/>
          </p:cNvSpPr>
          <p:nvPr>
            <p:ph type="sldNum" sz="quarter" idx="5"/>
          </p:nvPr>
        </p:nvSpPr>
        <p:spPr/>
        <p:txBody>
          <a:bodyPr/>
          <a:lstStyle/>
          <a:p>
            <a:fld id="{5B86B52C-C482-40DD-A7A7-E1B09F8A6FE0}" type="slidenum">
              <a:rPr lang="it-IT" smtClean="0"/>
              <a:t>14</a:t>
            </a:fld>
            <a:endParaRPr lang="it-IT"/>
          </a:p>
        </p:txBody>
      </p:sp>
    </p:spTree>
    <p:extLst>
      <p:ext uri="{BB962C8B-B14F-4D97-AF65-F5344CB8AC3E}">
        <p14:creationId xmlns:p14="http://schemas.microsoft.com/office/powerpoint/2010/main" val="319299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presenta qui il totale del numero di collaboratori, ASAG, AAG, ANAG attivi in Lombardia nel 2025, come risulta dal censimento.</a:t>
            </a:r>
          </a:p>
          <a:p>
            <a:r>
              <a:rPr lang="it-IT" dirty="0"/>
              <a:t>Questi numeri sono stati ottenuti come somma dei numeri dichiarati dai gruppi AG attivi in Lombardia nel 2025.</a:t>
            </a:r>
          </a:p>
          <a:p>
            <a:r>
              <a:rPr lang="it-IT" dirty="0"/>
              <a:t>Per ASAG, AAG e ANAG, questi numeri non corrispondono ai numeri effettivi di accompagnatori come risultano dalla consultazione della piattaforma. Infatti, alcuni accompagnatori sono attivi all’interno di più gruppi AG. Pertanto, i numeri risultanti dal censimento sono leggermente più alti.</a:t>
            </a:r>
          </a:p>
        </p:txBody>
      </p:sp>
      <p:sp>
        <p:nvSpPr>
          <p:cNvPr id="4" name="Slide Number Placeholder 3"/>
          <p:cNvSpPr>
            <a:spLocks noGrp="1"/>
          </p:cNvSpPr>
          <p:nvPr>
            <p:ph type="sldNum" sz="quarter" idx="5"/>
          </p:nvPr>
        </p:nvSpPr>
        <p:spPr/>
        <p:txBody>
          <a:bodyPr/>
          <a:lstStyle/>
          <a:p>
            <a:fld id="{5B86B52C-C482-40DD-A7A7-E1B09F8A6FE0}" type="slidenum">
              <a:rPr lang="it-IT" smtClean="0"/>
              <a:t>15</a:t>
            </a:fld>
            <a:endParaRPr lang="it-IT"/>
          </a:p>
        </p:txBody>
      </p:sp>
    </p:spTree>
    <p:extLst>
      <p:ext uri="{BB962C8B-B14F-4D97-AF65-F5344CB8AC3E}">
        <p14:creationId xmlns:p14="http://schemas.microsoft.com/office/powerpoint/2010/main" val="297327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presentano sinteticamente, in questa slide e nella seguente, le principali risposte all’ultima domanda del questionario, relativa alla raccolta di suggerimenti riguardo a cose da cambiare o da fare meglio nella realtà dell’Alpinismo Giovanile in Lombardia.</a:t>
            </a:r>
          </a:p>
        </p:txBody>
      </p:sp>
      <p:sp>
        <p:nvSpPr>
          <p:cNvPr id="4" name="Slide Number Placeholder 3"/>
          <p:cNvSpPr>
            <a:spLocks noGrp="1"/>
          </p:cNvSpPr>
          <p:nvPr>
            <p:ph type="sldNum" sz="quarter" idx="5"/>
          </p:nvPr>
        </p:nvSpPr>
        <p:spPr/>
        <p:txBody>
          <a:bodyPr/>
          <a:lstStyle/>
          <a:p>
            <a:fld id="{5B86B52C-C482-40DD-A7A7-E1B09F8A6FE0}" type="slidenum">
              <a:rPr lang="it-IT" smtClean="0"/>
              <a:t>16</a:t>
            </a:fld>
            <a:endParaRPr lang="it-IT"/>
          </a:p>
        </p:txBody>
      </p:sp>
    </p:spTree>
    <p:extLst>
      <p:ext uri="{BB962C8B-B14F-4D97-AF65-F5344CB8AC3E}">
        <p14:creationId xmlns:p14="http://schemas.microsoft.com/office/powerpoint/2010/main" val="110214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Tra i 59 gruppi AG attivi in Lombardia nel 2025:</a:t>
            </a:r>
          </a:p>
          <a:p>
            <a:pPr marL="171450" indent="-171450">
              <a:buFontTx/>
              <a:buChar char="-"/>
            </a:pPr>
            <a:r>
              <a:rPr lang="it-IT" dirty="0"/>
              <a:t>48 sono gruppi che fanno riferimento a una sezione</a:t>
            </a:r>
          </a:p>
          <a:p>
            <a:pPr marL="171450" indent="-171450">
              <a:buFontTx/>
              <a:buChar char="-"/>
            </a:pPr>
            <a:r>
              <a:rPr lang="it-IT" dirty="0"/>
              <a:t>3 sono gruppi che fanno riferimento a una sottosezione</a:t>
            </a:r>
          </a:p>
          <a:p>
            <a:pPr marL="171450" indent="-171450">
              <a:buFontTx/>
              <a:buChar char="-"/>
            </a:pPr>
            <a:r>
              <a:rPr lang="it-IT" dirty="0"/>
              <a:t>8 sono gruppi che fanno riferimento a un gruppo di sezioni o sottosezioni</a:t>
            </a:r>
          </a:p>
        </p:txBody>
      </p:sp>
      <p:sp>
        <p:nvSpPr>
          <p:cNvPr id="4" name="Slide Number Placeholder 3"/>
          <p:cNvSpPr>
            <a:spLocks noGrp="1"/>
          </p:cNvSpPr>
          <p:nvPr>
            <p:ph type="sldNum" sz="quarter" idx="5"/>
          </p:nvPr>
        </p:nvSpPr>
        <p:spPr/>
        <p:txBody>
          <a:bodyPr/>
          <a:lstStyle/>
          <a:p>
            <a:fld id="{5B86B52C-C482-40DD-A7A7-E1B09F8A6FE0}" type="slidenum">
              <a:rPr lang="it-IT" smtClean="0"/>
              <a:t>4</a:t>
            </a:fld>
            <a:endParaRPr lang="it-IT"/>
          </a:p>
        </p:txBody>
      </p:sp>
    </p:spTree>
    <p:extLst>
      <p:ext uri="{BB962C8B-B14F-4D97-AF65-F5344CB8AC3E}">
        <p14:creationId xmlns:p14="http://schemas.microsoft.com/office/powerpoint/2010/main" val="134371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presentano qui le 5 scuole sezionali di AG attive in Lombardia nel 2025, come risulta dal censimento.</a:t>
            </a:r>
          </a:p>
        </p:txBody>
      </p:sp>
      <p:sp>
        <p:nvSpPr>
          <p:cNvPr id="4" name="Slide Number Placeholder 3"/>
          <p:cNvSpPr>
            <a:spLocks noGrp="1"/>
          </p:cNvSpPr>
          <p:nvPr>
            <p:ph type="sldNum" sz="quarter" idx="5"/>
          </p:nvPr>
        </p:nvSpPr>
        <p:spPr/>
        <p:txBody>
          <a:bodyPr/>
          <a:lstStyle/>
          <a:p>
            <a:fld id="{5B86B52C-C482-40DD-A7A7-E1B09F8A6FE0}" type="slidenum">
              <a:rPr lang="it-IT" smtClean="0"/>
              <a:t>5</a:t>
            </a:fld>
            <a:endParaRPr lang="it-IT"/>
          </a:p>
        </p:txBody>
      </p:sp>
    </p:spTree>
    <p:extLst>
      <p:ext uri="{BB962C8B-B14F-4D97-AF65-F5344CB8AC3E}">
        <p14:creationId xmlns:p14="http://schemas.microsoft.com/office/powerpoint/2010/main" val="132663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Tra i 59 gruppi AG attivi in Lombardia nel 2025:</a:t>
            </a:r>
          </a:p>
          <a:p>
            <a:pPr marL="171450" indent="-171450">
              <a:buFontTx/>
              <a:buChar char="-"/>
            </a:pPr>
            <a:r>
              <a:rPr lang="it-IT" dirty="0"/>
              <a:t>4 hanno come responsabile un ANAG</a:t>
            </a:r>
          </a:p>
          <a:p>
            <a:pPr marL="171450" indent="-171450">
              <a:buFontTx/>
              <a:buChar char="-"/>
            </a:pPr>
            <a:r>
              <a:rPr lang="it-IT" dirty="0"/>
              <a:t>36 hanno come responsabile un AAG</a:t>
            </a:r>
          </a:p>
          <a:p>
            <a:pPr marL="171450" indent="-171450">
              <a:buFontTx/>
              <a:buChar char="-"/>
            </a:pPr>
            <a:r>
              <a:rPr lang="it-IT" dirty="0"/>
              <a:t>13 hanno come responsabile un ASAG</a:t>
            </a:r>
          </a:p>
          <a:p>
            <a:pPr marL="171450" indent="-171450">
              <a:buFontTx/>
              <a:buChar char="-"/>
            </a:pPr>
            <a:r>
              <a:rPr lang="it-IT" dirty="0"/>
              <a:t>4 hanno come responsabile un volontario non qualificato o titolato</a:t>
            </a:r>
          </a:p>
          <a:p>
            <a:pPr marL="171450" indent="-171450">
              <a:buFontTx/>
              <a:buChar char="-"/>
            </a:pPr>
            <a:r>
              <a:rPr lang="it-IT" dirty="0"/>
              <a:t>2 hanno come responsabile il Presidente di sezione</a:t>
            </a:r>
          </a:p>
        </p:txBody>
      </p:sp>
      <p:sp>
        <p:nvSpPr>
          <p:cNvPr id="4" name="Slide Number Placeholder 3"/>
          <p:cNvSpPr>
            <a:spLocks noGrp="1"/>
          </p:cNvSpPr>
          <p:nvPr>
            <p:ph type="sldNum" sz="quarter" idx="5"/>
          </p:nvPr>
        </p:nvSpPr>
        <p:spPr/>
        <p:txBody>
          <a:bodyPr/>
          <a:lstStyle/>
          <a:p>
            <a:fld id="{5B86B52C-C482-40DD-A7A7-E1B09F8A6FE0}" type="slidenum">
              <a:rPr lang="it-IT" smtClean="0"/>
              <a:t>6</a:t>
            </a:fld>
            <a:endParaRPr lang="it-IT"/>
          </a:p>
        </p:txBody>
      </p:sp>
    </p:spTree>
    <p:extLst>
      <p:ext uri="{BB962C8B-B14F-4D97-AF65-F5344CB8AC3E}">
        <p14:creationId xmlns:p14="http://schemas.microsoft.com/office/powerpoint/2010/main" val="352809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Tra i 59 gruppi AG attivi in Lombardia nel 2025:</a:t>
            </a:r>
          </a:p>
          <a:p>
            <a:pPr marL="171450" indent="-171450">
              <a:buFontTx/>
              <a:buChar char="-"/>
            </a:pPr>
            <a:r>
              <a:rPr lang="it-IT" dirty="0"/>
              <a:t>21 hanno realizzato nel 2025 un corso di Alpinismo Giovanile per i ragazzi e le ragazze</a:t>
            </a:r>
          </a:p>
          <a:p>
            <a:pPr marL="171450" indent="-171450">
              <a:buFontTx/>
              <a:buChar char="-"/>
            </a:pPr>
            <a:r>
              <a:rPr lang="it-IT" dirty="0"/>
              <a:t>38 non hanno realizzato un corso ma hanno proposto attività singole non inquadrabili in un corso</a:t>
            </a:r>
          </a:p>
        </p:txBody>
      </p:sp>
      <p:sp>
        <p:nvSpPr>
          <p:cNvPr id="4" name="Slide Number Placeholder 3"/>
          <p:cNvSpPr>
            <a:spLocks noGrp="1"/>
          </p:cNvSpPr>
          <p:nvPr>
            <p:ph type="sldNum" sz="quarter" idx="5"/>
          </p:nvPr>
        </p:nvSpPr>
        <p:spPr/>
        <p:txBody>
          <a:bodyPr/>
          <a:lstStyle/>
          <a:p>
            <a:fld id="{5B86B52C-C482-40DD-A7A7-E1B09F8A6FE0}" type="slidenum">
              <a:rPr lang="it-IT" smtClean="0"/>
              <a:t>7</a:t>
            </a:fld>
            <a:endParaRPr lang="it-IT"/>
          </a:p>
        </p:txBody>
      </p:sp>
    </p:spTree>
    <p:extLst>
      <p:ext uri="{BB962C8B-B14F-4D97-AF65-F5344CB8AC3E}">
        <p14:creationId xmlns:p14="http://schemas.microsoft.com/office/powerpoint/2010/main" val="172684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presenta qui una sintesi delle principali risposte al punto del questionario in cui si chiede ai compilatori di specificare le motivazioni per cui nel 2025 non è stato realizzato un corso di Alpinismo Giovanile.</a:t>
            </a:r>
          </a:p>
        </p:txBody>
      </p:sp>
      <p:sp>
        <p:nvSpPr>
          <p:cNvPr id="4" name="Slide Number Placeholder 3"/>
          <p:cNvSpPr>
            <a:spLocks noGrp="1"/>
          </p:cNvSpPr>
          <p:nvPr>
            <p:ph type="sldNum" sz="quarter" idx="5"/>
          </p:nvPr>
        </p:nvSpPr>
        <p:spPr/>
        <p:txBody>
          <a:bodyPr/>
          <a:lstStyle/>
          <a:p>
            <a:fld id="{5B86B52C-C482-40DD-A7A7-E1B09F8A6FE0}" type="slidenum">
              <a:rPr lang="it-IT" smtClean="0"/>
              <a:t>8</a:t>
            </a:fld>
            <a:endParaRPr lang="it-IT"/>
          </a:p>
        </p:txBody>
      </p:sp>
    </p:spTree>
    <p:extLst>
      <p:ext uri="{BB962C8B-B14F-4D97-AF65-F5344CB8AC3E}">
        <p14:creationId xmlns:p14="http://schemas.microsoft.com/office/powerpoint/2010/main" val="313105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presenta qui e nella slide seguente una sintesi delle tipologie di attività proposte a ragazzi e ragazze dai 59 gruppi AG attivi in Lombardia nel 2025.</a:t>
            </a:r>
          </a:p>
          <a:p>
            <a:r>
              <a:rPr lang="it-IT" dirty="0"/>
              <a:t>Per presentare i dati in maniera compatta e sintetica, si è deciso di fornire, per ciascuna tipologia di attività:</a:t>
            </a:r>
          </a:p>
          <a:p>
            <a:pPr marL="171450" indent="-171450">
              <a:buFontTx/>
              <a:buChar char="-"/>
            </a:pPr>
            <a:r>
              <a:rPr lang="it-IT" dirty="0"/>
              <a:t>il numero di gruppi che l’hanno proposta</a:t>
            </a:r>
          </a:p>
          <a:p>
            <a:pPr marL="171450" indent="-171450">
              <a:buFontTx/>
              <a:buChar char="-"/>
            </a:pPr>
            <a:r>
              <a:rPr lang="it-IT" dirty="0"/>
              <a:t>il numero minimo di giornate di attività per quella tipologia nel corso dell’anno</a:t>
            </a:r>
          </a:p>
          <a:p>
            <a:pPr marL="171450" indent="-171450">
              <a:buFontTx/>
              <a:buChar char="-"/>
            </a:pPr>
            <a:r>
              <a:rPr lang="it-IT" dirty="0"/>
              <a:t>il numero massimo di giornate di attività per quella tipologia nel corso dell’anno</a:t>
            </a:r>
          </a:p>
        </p:txBody>
      </p:sp>
      <p:sp>
        <p:nvSpPr>
          <p:cNvPr id="4" name="Slide Number Placeholder 3"/>
          <p:cNvSpPr>
            <a:spLocks noGrp="1"/>
          </p:cNvSpPr>
          <p:nvPr>
            <p:ph type="sldNum" sz="quarter" idx="5"/>
          </p:nvPr>
        </p:nvSpPr>
        <p:spPr/>
        <p:txBody>
          <a:bodyPr/>
          <a:lstStyle/>
          <a:p>
            <a:fld id="{5B86B52C-C482-40DD-A7A7-E1B09F8A6FE0}" type="slidenum">
              <a:rPr lang="it-IT" smtClean="0"/>
              <a:t>9</a:t>
            </a:fld>
            <a:endParaRPr lang="it-IT"/>
          </a:p>
        </p:txBody>
      </p:sp>
    </p:spTree>
    <p:extLst>
      <p:ext uri="{BB962C8B-B14F-4D97-AF65-F5344CB8AC3E}">
        <p14:creationId xmlns:p14="http://schemas.microsoft.com/office/powerpoint/2010/main" val="249880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presenta qui una sintesi di ulteriori attività che i gruppi AG attivi in Lombardia dichiarano di avere proposto nel 2025, senza fornire dati relativi al numero di giornate di attività.</a:t>
            </a:r>
          </a:p>
        </p:txBody>
      </p:sp>
      <p:sp>
        <p:nvSpPr>
          <p:cNvPr id="4" name="Slide Number Placeholder 3"/>
          <p:cNvSpPr>
            <a:spLocks noGrp="1"/>
          </p:cNvSpPr>
          <p:nvPr>
            <p:ph type="sldNum" sz="quarter" idx="5"/>
          </p:nvPr>
        </p:nvSpPr>
        <p:spPr/>
        <p:txBody>
          <a:bodyPr/>
          <a:lstStyle/>
          <a:p>
            <a:fld id="{5B86B52C-C482-40DD-A7A7-E1B09F8A6FE0}" type="slidenum">
              <a:rPr lang="it-IT" smtClean="0"/>
              <a:t>11</a:t>
            </a:fld>
            <a:endParaRPr lang="it-IT"/>
          </a:p>
        </p:txBody>
      </p:sp>
    </p:spTree>
    <p:extLst>
      <p:ext uri="{BB962C8B-B14F-4D97-AF65-F5344CB8AC3E}">
        <p14:creationId xmlns:p14="http://schemas.microsoft.com/office/powerpoint/2010/main" val="412649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presenta una sintesi del numero di ragazze e ragazzi coinvolte/i nelle attività AG in Lombardia nel 2025, per fasce di età.</a:t>
            </a:r>
          </a:p>
          <a:p>
            <a:r>
              <a:rPr lang="it-IT" dirty="0"/>
              <a:t>Per la prima fascia (8-11 anni) il numero totale di ragazze e ragazzi coinvolte/i nel 2025 è 1389. Il numero è ottenuto come somma dei numeri dichiarati per questa fascia da ciascun gruppo AG attivo nel 2025.</a:t>
            </a:r>
          </a:p>
          <a:p>
            <a:r>
              <a:rPr lang="it-IT" dirty="0"/>
              <a:t>I 3 valori più alti e il valore più basso sono presentati singolarmente.</a:t>
            </a:r>
          </a:p>
        </p:txBody>
      </p:sp>
      <p:sp>
        <p:nvSpPr>
          <p:cNvPr id="4" name="Slide Number Placeholder 3"/>
          <p:cNvSpPr>
            <a:spLocks noGrp="1"/>
          </p:cNvSpPr>
          <p:nvPr>
            <p:ph type="sldNum" sz="quarter" idx="5"/>
          </p:nvPr>
        </p:nvSpPr>
        <p:spPr/>
        <p:txBody>
          <a:bodyPr/>
          <a:lstStyle/>
          <a:p>
            <a:fld id="{5B86B52C-C482-40DD-A7A7-E1B09F8A6FE0}" type="slidenum">
              <a:rPr lang="it-IT" smtClean="0"/>
              <a:t>12</a:t>
            </a:fld>
            <a:endParaRPr lang="it-IT"/>
          </a:p>
        </p:txBody>
      </p:sp>
    </p:spTree>
    <p:extLst>
      <p:ext uri="{BB962C8B-B14F-4D97-AF65-F5344CB8AC3E}">
        <p14:creationId xmlns:p14="http://schemas.microsoft.com/office/powerpoint/2010/main" val="320197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5282-B080-2A6D-05E1-7A0CCA1B47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2F0AAA96-E57E-AC93-D120-50E627B546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BED72024-57CA-601A-8D3D-33E86E8111A3}"/>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5" name="Footer Placeholder 4">
            <a:extLst>
              <a:ext uri="{FF2B5EF4-FFF2-40B4-BE49-F238E27FC236}">
                <a16:creationId xmlns:a16="http://schemas.microsoft.com/office/drawing/2014/main" id="{30CA23A1-910A-D01A-C366-BDEB5F702FF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48545FB-3B38-44A4-A3A4-B5B25E6E3D48}"/>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294901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F229-5BF0-5194-9D3B-ECEF793BBD52}"/>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2E743A7E-7262-D237-E759-B7B8E94BD4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D9D4B59-6F44-BAE0-1E0C-69EAEE198552}"/>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5" name="Footer Placeholder 4">
            <a:extLst>
              <a:ext uri="{FF2B5EF4-FFF2-40B4-BE49-F238E27FC236}">
                <a16:creationId xmlns:a16="http://schemas.microsoft.com/office/drawing/2014/main" id="{3F777A20-671F-BB0D-4FDA-5A90DCCDDD8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6407692-B11A-5F69-B3B5-E60DFC289865}"/>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365741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103B5-4533-967E-F4A0-E66C058D3C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2C37F3D7-4FF6-ADD2-E689-79A4480EC5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C90DD66-B56B-0A7D-30F8-6364FE25ED6B}"/>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5" name="Footer Placeholder 4">
            <a:extLst>
              <a:ext uri="{FF2B5EF4-FFF2-40B4-BE49-F238E27FC236}">
                <a16:creationId xmlns:a16="http://schemas.microsoft.com/office/drawing/2014/main" id="{8C8EF562-DA0C-7AD4-85B3-9B071345399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EA9C23E-95D3-EDDF-B3C5-3A758E5D3C22}"/>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101732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6D12-CA2D-76FA-0ACE-A2B2B1FD9933}"/>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AAD98057-DF60-B409-9781-0CF74B2A7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7078671-E44D-434F-ADB1-44A1236D06BB}"/>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5" name="Footer Placeholder 4">
            <a:extLst>
              <a:ext uri="{FF2B5EF4-FFF2-40B4-BE49-F238E27FC236}">
                <a16:creationId xmlns:a16="http://schemas.microsoft.com/office/drawing/2014/main" id="{97A3614F-30FA-74A0-D2BF-D5E8648B29A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D51495D-EEBC-A0AA-E85E-D802462EEC71}"/>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123382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AFB9-849C-17AB-D597-B6B863EBEA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65FA20A5-847F-B5DE-3F6B-D9C2AD2585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939FCF-7443-B248-51C1-667A439A5E5D}"/>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5" name="Footer Placeholder 4">
            <a:extLst>
              <a:ext uri="{FF2B5EF4-FFF2-40B4-BE49-F238E27FC236}">
                <a16:creationId xmlns:a16="http://schemas.microsoft.com/office/drawing/2014/main" id="{F08BC8B7-548F-86DA-3636-12466BF6835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E65DB00-38B3-1C11-0D4C-00B9BE8EE1BF}"/>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420437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82E6-C68D-90AF-6695-5691E0D760D7}"/>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CE6161B-4E61-2066-FE52-040D9452D2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7ADF9F05-E05E-510D-4DA7-9AC2292AAE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70463C0D-B984-AD39-F5EE-82748A867058}"/>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6" name="Footer Placeholder 5">
            <a:extLst>
              <a:ext uri="{FF2B5EF4-FFF2-40B4-BE49-F238E27FC236}">
                <a16:creationId xmlns:a16="http://schemas.microsoft.com/office/drawing/2014/main" id="{009AA25A-29E5-E21B-3764-46B2872D5A14}"/>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83DF180-E87F-80A4-80D8-28CA4C7B970B}"/>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119300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D84C-E5DA-C8D8-FC53-1465B55D8C7E}"/>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93048548-451E-2021-3877-80B4EE2AB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9979D-9E08-6183-F7E4-2EB85DE8B3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F2A3FB71-7FB9-DA2C-42E1-3A765891E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014B24-023B-57A5-EAD5-ED8109C5CA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CD40BB06-DE96-1EDF-491D-E67923008302}"/>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8" name="Footer Placeholder 7">
            <a:extLst>
              <a:ext uri="{FF2B5EF4-FFF2-40B4-BE49-F238E27FC236}">
                <a16:creationId xmlns:a16="http://schemas.microsoft.com/office/drawing/2014/main" id="{CE926D1B-630B-E050-3D49-BA6628FE01F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342BF99B-D525-27F2-B743-B848C4194848}"/>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154892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5303-FC51-EC83-DA59-2B6A1ECB33DF}"/>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22A1A8C9-1D6C-0A0F-B50C-66FFE4B498FE}"/>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4" name="Footer Placeholder 3">
            <a:extLst>
              <a:ext uri="{FF2B5EF4-FFF2-40B4-BE49-F238E27FC236}">
                <a16:creationId xmlns:a16="http://schemas.microsoft.com/office/drawing/2014/main" id="{CA225DC6-4371-89D3-CF75-0506FD35C39C}"/>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0A1BA173-A349-4894-6A48-127CE76ABECC}"/>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404890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0E13E-A62A-30FD-C040-60E70D33F8A4}"/>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3" name="Footer Placeholder 2">
            <a:extLst>
              <a:ext uri="{FF2B5EF4-FFF2-40B4-BE49-F238E27FC236}">
                <a16:creationId xmlns:a16="http://schemas.microsoft.com/office/drawing/2014/main" id="{D69A9A4E-2A01-0C83-3B18-D73F3501D249}"/>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55FC47F7-A674-A052-2BE2-102273EEBC76}"/>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35018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0E91-2387-1B55-D765-B7B693B3C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379F81AE-E03B-AE53-9BE8-49D7A8936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C843F494-7D25-112F-FFDA-D53A15C84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430C-431B-FC25-819A-ABF38D66AC7C}"/>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6" name="Footer Placeholder 5">
            <a:extLst>
              <a:ext uri="{FF2B5EF4-FFF2-40B4-BE49-F238E27FC236}">
                <a16:creationId xmlns:a16="http://schemas.microsoft.com/office/drawing/2014/main" id="{14D13287-CF65-84CB-7F3B-A6A7DAF94CB4}"/>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EC4C3FCB-8C6F-7856-C6CF-45701269FF96}"/>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63419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03647-695E-517A-9255-2F008429E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4D810165-97D5-17E1-1C57-F4E9E81B7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FA29BC67-C06C-60BB-2357-111FC0FF8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E1735-8575-456B-3A84-2A184E307C65}"/>
              </a:ext>
            </a:extLst>
          </p:cNvPr>
          <p:cNvSpPr>
            <a:spLocks noGrp="1"/>
          </p:cNvSpPr>
          <p:nvPr>
            <p:ph type="dt" sz="half" idx="10"/>
          </p:nvPr>
        </p:nvSpPr>
        <p:spPr/>
        <p:txBody>
          <a:bodyPr/>
          <a:lstStyle/>
          <a:p>
            <a:fld id="{5B4FEC22-4383-4298-9D54-1830A1C3249B}" type="datetimeFigureOut">
              <a:rPr lang="it-IT" smtClean="0"/>
              <a:t>05/03/2026</a:t>
            </a:fld>
            <a:endParaRPr lang="it-IT"/>
          </a:p>
        </p:txBody>
      </p:sp>
      <p:sp>
        <p:nvSpPr>
          <p:cNvPr id="6" name="Footer Placeholder 5">
            <a:extLst>
              <a:ext uri="{FF2B5EF4-FFF2-40B4-BE49-F238E27FC236}">
                <a16:creationId xmlns:a16="http://schemas.microsoft.com/office/drawing/2014/main" id="{730BD018-5D9D-76E5-2A57-33A6027C6CC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1FF639D7-1DD7-308A-B11B-4AD0D9F43516}"/>
              </a:ext>
            </a:extLst>
          </p:cNvPr>
          <p:cNvSpPr>
            <a:spLocks noGrp="1"/>
          </p:cNvSpPr>
          <p:nvPr>
            <p:ph type="sldNum" sz="quarter" idx="12"/>
          </p:nvPr>
        </p:nvSpPr>
        <p:spPr/>
        <p:txBody>
          <a:bodyPr/>
          <a:lstStyle/>
          <a:p>
            <a:fld id="{441967E7-5C45-4124-97DB-8FDB24936351}" type="slidenum">
              <a:rPr lang="it-IT" smtClean="0"/>
              <a:t>‹#›</a:t>
            </a:fld>
            <a:endParaRPr lang="it-IT"/>
          </a:p>
        </p:txBody>
      </p:sp>
    </p:spTree>
    <p:extLst>
      <p:ext uri="{BB962C8B-B14F-4D97-AF65-F5344CB8AC3E}">
        <p14:creationId xmlns:p14="http://schemas.microsoft.com/office/powerpoint/2010/main" val="74456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17545-C1D5-1044-3374-9C71934D5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509E76DA-AF9E-1CAA-E0FC-DF738CAE3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F02DF90-D453-426D-7EBD-7A43FBAA2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4FEC22-4383-4298-9D54-1830A1C3249B}" type="datetimeFigureOut">
              <a:rPr lang="it-IT" smtClean="0"/>
              <a:t>05/03/2026</a:t>
            </a:fld>
            <a:endParaRPr lang="it-IT"/>
          </a:p>
        </p:txBody>
      </p:sp>
      <p:sp>
        <p:nvSpPr>
          <p:cNvPr id="5" name="Footer Placeholder 4">
            <a:extLst>
              <a:ext uri="{FF2B5EF4-FFF2-40B4-BE49-F238E27FC236}">
                <a16:creationId xmlns:a16="http://schemas.microsoft.com/office/drawing/2014/main" id="{53F2DBD0-6D0F-7E38-89AF-37658ABAA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a:extLst>
              <a:ext uri="{FF2B5EF4-FFF2-40B4-BE49-F238E27FC236}">
                <a16:creationId xmlns:a16="http://schemas.microsoft.com/office/drawing/2014/main" id="{0877EFDA-912D-78C5-B6DB-2417DACEF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1967E7-5C45-4124-97DB-8FDB24936351}" type="slidenum">
              <a:rPr lang="it-IT" smtClean="0"/>
              <a:t>‹#›</a:t>
            </a:fld>
            <a:endParaRPr lang="it-IT"/>
          </a:p>
        </p:txBody>
      </p:sp>
    </p:spTree>
    <p:extLst>
      <p:ext uri="{BB962C8B-B14F-4D97-AF65-F5344CB8AC3E}">
        <p14:creationId xmlns:p14="http://schemas.microsoft.com/office/powerpoint/2010/main" val="422320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organizzazione.cai.it/commissione-centrale-alpinismo-giovanile/wp-content/uploads/sites/68/2024/11/6229854_2_ccag-2018-Documento-Corsi-Alpinismo-giovanile-2018.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organizzazione.cai.it/commissione-centrale-alpinismo-giovanile/incontri/modulistic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glom@cai.it" TargetMode="External"/><Relationship Id="rId2" Type="http://schemas.openxmlformats.org/officeDocument/2006/relationships/hyperlink" Target="https://organizzazione.cai.it/commissione-centrale-alpinismo-giovanile-lombard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0EE8-FED9-3532-724A-FD22244CDD85}"/>
              </a:ext>
            </a:extLst>
          </p:cNvPr>
          <p:cNvSpPr>
            <a:spLocks noGrp="1"/>
          </p:cNvSpPr>
          <p:nvPr>
            <p:ph type="ctrTitle"/>
          </p:nvPr>
        </p:nvSpPr>
        <p:spPr>
          <a:xfrm>
            <a:off x="1523999" y="2193061"/>
            <a:ext cx="9144000" cy="969963"/>
          </a:xfrm>
        </p:spPr>
        <p:txBody>
          <a:bodyPr>
            <a:normAutofit/>
          </a:bodyPr>
          <a:lstStyle/>
          <a:p>
            <a:r>
              <a:rPr lang="it-IT" sz="4400" dirty="0"/>
              <a:t>Convegno degli Accompagnatori 2026</a:t>
            </a:r>
          </a:p>
        </p:txBody>
      </p:sp>
      <p:sp>
        <p:nvSpPr>
          <p:cNvPr id="3" name="Subtitle 2">
            <a:extLst>
              <a:ext uri="{FF2B5EF4-FFF2-40B4-BE49-F238E27FC236}">
                <a16:creationId xmlns:a16="http://schemas.microsoft.com/office/drawing/2014/main" id="{325453E1-54A0-EC66-99D4-12418078A90B}"/>
              </a:ext>
            </a:extLst>
          </p:cNvPr>
          <p:cNvSpPr>
            <a:spLocks noGrp="1"/>
          </p:cNvSpPr>
          <p:nvPr>
            <p:ph type="subTitle" idx="1"/>
          </p:nvPr>
        </p:nvSpPr>
        <p:spPr>
          <a:xfrm>
            <a:off x="741388" y="3182158"/>
            <a:ext cx="10341742" cy="969963"/>
          </a:xfrm>
        </p:spPr>
        <p:txBody>
          <a:bodyPr>
            <a:noAutofit/>
          </a:bodyPr>
          <a:lstStyle/>
          <a:p>
            <a:r>
              <a:rPr lang="it-IT" sz="3200" dirty="0"/>
              <a:t>Sabato 21 Febbraio 2026</a:t>
            </a:r>
          </a:p>
          <a:p>
            <a:r>
              <a:rPr lang="it-IT" sz="3200" dirty="0"/>
              <a:t>Cinema Teatro Fabrizio de André – Mandello del Lario</a:t>
            </a:r>
          </a:p>
        </p:txBody>
      </p:sp>
      <p:pic>
        <p:nvPicPr>
          <p:cNvPr id="5" name="Picture 4" descr="A yellow and blue logo&#10;&#10;AI-generated content may be incorrect.">
            <a:extLst>
              <a:ext uri="{FF2B5EF4-FFF2-40B4-BE49-F238E27FC236}">
                <a16:creationId xmlns:a16="http://schemas.microsoft.com/office/drawing/2014/main" id="{F829F646-78AA-8D28-D719-C9EE7A295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301" y="291894"/>
            <a:ext cx="2226442" cy="2226442"/>
          </a:xfrm>
          <a:prstGeom prst="rect">
            <a:avLst/>
          </a:prstGeom>
        </p:spPr>
      </p:pic>
      <p:pic>
        <p:nvPicPr>
          <p:cNvPr id="7" name="Picture 6" descr="A yellow and black logo&#10;&#10;AI-generated content may be incorrect.">
            <a:extLst>
              <a:ext uri="{FF2B5EF4-FFF2-40B4-BE49-F238E27FC236}">
                <a16:creationId xmlns:a16="http://schemas.microsoft.com/office/drawing/2014/main" id="{3FF8409D-4889-5E9B-D8B0-7895E4A41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38" y="291894"/>
            <a:ext cx="2023242" cy="2023242"/>
          </a:xfrm>
          <a:prstGeom prst="rect">
            <a:avLst/>
          </a:prstGeom>
        </p:spPr>
      </p:pic>
      <p:pic>
        <p:nvPicPr>
          <p:cNvPr id="9" name="Picture 8" descr="A blue shield with a white eagle and a star&#10;&#10;AI-generated content may be incorrect.">
            <a:extLst>
              <a:ext uri="{FF2B5EF4-FFF2-40B4-BE49-F238E27FC236}">
                <a16:creationId xmlns:a16="http://schemas.microsoft.com/office/drawing/2014/main" id="{05734FB1-BAD2-07FA-4993-30BC326A1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57" y="547401"/>
            <a:ext cx="2084059" cy="1687035"/>
          </a:xfrm>
          <a:prstGeom prst="rect">
            <a:avLst/>
          </a:prstGeom>
        </p:spPr>
      </p:pic>
      <p:sp>
        <p:nvSpPr>
          <p:cNvPr id="10" name="Title 1">
            <a:extLst>
              <a:ext uri="{FF2B5EF4-FFF2-40B4-BE49-F238E27FC236}">
                <a16:creationId xmlns:a16="http://schemas.microsoft.com/office/drawing/2014/main" id="{A7C3AB2C-8F58-924C-FAB3-D0801F334EE2}"/>
              </a:ext>
            </a:extLst>
          </p:cNvPr>
          <p:cNvSpPr txBox="1">
            <a:spLocks/>
          </p:cNvSpPr>
          <p:nvPr/>
        </p:nvSpPr>
        <p:spPr>
          <a:xfrm>
            <a:off x="828718" y="5099843"/>
            <a:ext cx="10534561" cy="9699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4400" b="1" dirty="0"/>
              <a:t>Censimento delle attività</a:t>
            </a:r>
          </a:p>
          <a:p>
            <a:r>
              <a:rPr lang="it-IT" sz="4400" b="1" dirty="0"/>
              <a:t>di Alpinismo Giovanile in Lombardia - 2025</a:t>
            </a:r>
          </a:p>
        </p:txBody>
      </p:sp>
    </p:spTree>
    <p:extLst>
      <p:ext uri="{BB962C8B-B14F-4D97-AF65-F5344CB8AC3E}">
        <p14:creationId xmlns:p14="http://schemas.microsoft.com/office/powerpoint/2010/main" val="195173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F1D09-0CC2-D81E-85C8-489F8B25FB85}"/>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C8A339F-D10D-27BF-61BC-D273A3950DB9}"/>
              </a:ext>
            </a:extLst>
          </p:cNvPr>
          <p:cNvGraphicFramePr>
            <a:graphicFrameLocks noGrp="1"/>
          </p:cNvGraphicFramePr>
          <p:nvPr>
            <p:extLst>
              <p:ext uri="{D42A27DB-BD31-4B8C-83A1-F6EECF244321}">
                <p14:modId xmlns:p14="http://schemas.microsoft.com/office/powerpoint/2010/main" val="858749706"/>
              </p:ext>
            </p:extLst>
          </p:nvPr>
        </p:nvGraphicFramePr>
        <p:xfrm>
          <a:off x="206773" y="401377"/>
          <a:ext cx="11778453" cy="6055246"/>
        </p:xfrm>
        <a:graphic>
          <a:graphicData uri="http://schemas.openxmlformats.org/drawingml/2006/table">
            <a:tbl>
              <a:tblPr/>
              <a:tblGrid>
                <a:gridCol w="4112308">
                  <a:extLst>
                    <a:ext uri="{9D8B030D-6E8A-4147-A177-3AD203B41FA5}">
                      <a16:colId xmlns:a16="http://schemas.microsoft.com/office/drawing/2014/main" val="4198975888"/>
                    </a:ext>
                  </a:extLst>
                </a:gridCol>
                <a:gridCol w="1470751">
                  <a:extLst>
                    <a:ext uri="{9D8B030D-6E8A-4147-A177-3AD203B41FA5}">
                      <a16:colId xmlns:a16="http://schemas.microsoft.com/office/drawing/2014/main" val="2578701129"/>
                    </a:ext>
                  </a:extLst>
                </a:gridCol>
                <a:gridCol w="1700466">
                  <a:extLst>
                    <a:ext uri="{9D8B030D-6E8A-4147-A177-3AD203B41FA5}">
                      <a16:colId xmlns:a16="http://schemas.microsoft.com/office/drawing/2014/main" val="2850323409"/>
                    </a:ext>
                  </a:extLst>
                </a:gridCol>
                <a:gridCol w="4494928">
                  <a:extLst>
                    <a:ext uri="{9D8B030D-6E8A-4147-A177-3AD203B41FA5}">
                      <a16:colId xmlns:a16="http://schemas.microsoft.com/office/drawing/2014/main" val="2267891951"/>
                    </a:ext>
                  </a:extLst>
                </a:gridCol>
              </a:tblGrid>
              <a:tr h="182353">
                <a:tc>
                  <a:txBody>
                    <a:bodyPr/>
                    <a:lstStyle/>
                    <a:p>
                      <a:pPr algn="l" fontAlgn="b">
                        <a:buNone/>
                      </a:pPr>
                      <a:r>
                        <a:rPr lang="it-IT" sz="2800" b="1" i="0" u="none" strike="noStrike" dirty="0">
                          <a:solidFill>
                            <a:srgbClr val="000000"/>
                          </a:solidFill>
                          <a:effectLst/>
                          <a:latin typeface="Aptos (body)"/>
                        </a:rPr>
                        <a:t> Tipo attività</a:t>
                      </a:r>
                    </a:p>
                  </a:txBody>
                  <a:tcPr marL="4966" marR="4966" marT="49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buNone/>
                      </a:pPr>
                      <a:r>
                        <a:rPr lang="it-IT" sz="2800" b="1" i="0" u="none" strike="noStrike" dirty="0">
                          <a:solidFill>
                            <a:srgbClr val="000000"/>
                          </a:solidFill>
                          <a:effectLst/>
                          <a:latin typeface="Aptos (body)"/>
                        </a:rPr>
                        <a:t>Minimo</a:t>
                      </a:r>
                    </a:p>
                  </a:txBody>
                  <a:tcPr marL="4966" marR="4966" marT="49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buNone/>
                      </a:pPr>
                      <a:r>
                        <a:rPr lang="it-IT" sz="2800" b="1" i="0" u="none" strike="noStrike">
                          <a:solidFill>
                            <a:srgbClr val="000000"/>
                          </a:solidFill>
                          <a:effectLst/>
                          <a:latin typeface="Aptos (body)"/>
                        </a:rPr>
                        <a:t>Massimo</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buNone/>
                      </a:pPr>
                      <a:r>
                        <a:rPr lang="it-IT" sz="2800" b="1" i="0" u="none" strike="noStrike" dirty="0">
                          <a:solidFill>
                            <a:srgbClr val="000000"/>
                          </a:solidFill>
                          <a:effectLst/>
                          <a:latin typeface="Aptos (body)"/>
                        </a:rPr>
                        <a:t>Numero di gruppi</a:t>
                      </a:r>
                    </a:p>
                  </a:txBody>
                  <a:tcPr marL="4966" marR="4966" marT="49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90811628"/>
                  </a:ext>
                </a:extLst>
              </a:tr>
              <a:tr h="176655">
                <a:tc>
                  <a:txBody>
                    <a:bodyPr/>
                    <a:lstStyle/>
                    <a:p>
                      <a:pPr algn="ctr" fontAlgn="b">
                        <a:buNone/>
                      </a:pPr>
                      <a:r>
                        <a:rPr lang="it-IT" sz="2800" b="0" i="1" u="none" strike="noStrike" dirty="0">
                          <a:solidFill>
                            <a:srgbClr val="000000"/>
                          </a:solidFill>
                          <a:effectLst/>
                          <a:latin typeface="Aptos (body)"/>
                        </a:rPr>
                        <a:t>Rafting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18793"/>
                  </a:ext>
                </a:extLst>
              </a:tr>
              <a:tr h="176655">
                <a:tc>
                  <a:txBody>
                    <a:bodyPr/>
                    <a:lstStyle/>
                    <a:p>
                      <a:pPr algn="ctr" fontAlgn="b">
                        <a:buNone/>
                      </a:pPr>
                      <a:r>
                        <a:rPr lang="it-IT" sz="2800" b="0" i="1" u="none" strike="noStrike" dirty="0">
                          <a:solidFill>
                            <a:srgbClr val="000000"/>
                          </a:solidFill>
                          <a:effectLst/>
                          <a:latin typeface="Aptos (body)"/>
                        </a:rPr>
                        <a:t>Corso sci su pista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9669364"/>
                  </a:ext>
                </a:extLst>
              </a:tr>
              <a:tr h="176655">
                <a:tc>
                  <a:txBody>
                    <a:bodyPr/>
                    <a:lstStyle/>
                    <a:p>
                      <a:pPr algn="ctr" fontAlgn="b">
                        <a:buNone/>
                      </a:pPr>
                      <a:r>
                        <a:rPr lang="it-IT" sz="2800" b="0" i="1" u="none" strike="noStrike" dirty="0">
                          <a:solidFill>
                            <a:srgbClr val="000000"/>
                          </a:solidFill>
                          <a:effectLst/>
                          <a:latin typeface="Aptos (body)"/>
                        </a:rPr>
                        <a:t>Attendamento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251172"/>
                  </a:ext>
                </a:extLst>
              </a:tr>
              <a:tr h="176655">
                <a:tc>
                  <a:txBody>
                    <a:bodyPr/>
                    <a:lstStyle/>
                    <a:p>
                      <a:pPr algn="ctr" fontAlgn="b">
                        <a:buNone/>
                      </a:pPr>
                      <a:r>
                        <a:rPr lang="it-IT" sz="2800" b="0" i="1" u="none" strike="noStrike" dirty="0">
                          <a:solidFill>
                            <a:srgbClr val="000000"/>
                          </a:solidFill>
                          <a:effectLst/>
                          <a:latin typeface="Aptos (body)"/>
                        </a:rPr>
                        <a:t>Uscita con soccorso alpino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159265"/>
                  </a:ext>
                </a:extLst>
              </a:tr>
              <a:tr h="343613">
                <a:tc>
                  <a:txBody>
                    <a:bodyPr/>
                    <a:lstStyle/>
                    <a:p>
                      <a:pPr algn="ctr" fontAlgn="b">
                        <a:buNone/>
                      </a:pPr>
                      <a:r>
                        <a:rPr lang="it-IT" sz="2800" b="0" i="1" u="none" strike="noStrike" dirty="0">
                          <a:solidFill>
                            <a:srgbClr val="000000"/>
                          </a:solidFill>
                          <a:effectLst/>
                          <a:latin typeface="Aptos (body)"/>
                        </a:rPr>
                        <a:t>Orienteering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2686201"/>
                  </a:ext>
                </a:extLst>
              </a:tr>
              <a:tr h="333934">
                <a:tc>
                  <a:txBody>
                    <a:bodyPr/>
                    <a:lstStyle/>
                    <a:p>
                      <a:pPr algn="ctr" fontAlgn="b">
                        <a:buNone/>
                      </a:pPr>
                      <a:r>
                        <a:rPr lang="it-IT" sz="2800" b="0" i="1" u="none" strike="noStrike" dirty="0">
                          <a:solidFill>
                            <a:srgbClr val="000000"/>
                          </a:solidFill>
                          <a:effectLst/>
                          <a:latin typeface="Aptos (body)"/>
                        </a:rPr>
                        <a:t>Attività nei parchi cittadini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1406536"/>
                  </a:ext>
                </a:extLst>
              </a:tr>
              <a:tr h="176655">
                <a:tc>
                  <a:txBody>
                    <a:bodyPr/>
                    <a:lstStyle/>
                    <a:p>
                      <a:pPr algn="ctr" fontAlgn="b">
                        <a:buNone/>
                      </a:pPr>
                      <a:r>
                        <a:rPr lang="it-IT" sz="2800" b="0" i="1" u="none" strike="noStrike" dirty="0">
                          <a:solidFill>
                            <a:srgbClr val="000000"/>
                          </a:solidFill>
                          <a:effectLst/>
                          <a:latin typeface="Aptos (body)"/>
                        </a:rPr>
                        <a:t>Castagnata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8330189"/>
                  </a:ext>
                </a:extLst>
              </a:tr>
              <a:tr h="333934">
                <a:tc>
                  <a:txBody>
                    <a:bodyPr/>
                    <a:lstStyle/>
                    <a:p>
                      <a:pPr algn="ctr" fontAlgn="b">
                        <a:buNone/>
                      </a:pPr>
                      <a:r>
                        <a:rPr lang="it-IT" sz="2800" b="0" i="1" u="none" strike="noStrike" dirty="0">
                          <a:solidFill>
                            <a:srgbClr val="000000"/>
                          </a:solidFill>
                          <a:effectLst/>
                          <a:latin typeface="Aptos (body)"/>
                        </a:rPr>
                        <a:t>Pulizia sentieri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7279237"/>
                  </a:ext>
                </a:extLst>
              </a:tr>
              <a:tr h="176655">
                <a:tc>
                  <a:txBody>
                    <a:bodyPr/>
                    <a:lstStyle/>
                    <a:p>
                      <a:pPr algn="ctr" fontAlgn="b">
                        <a:buNone/>
                      </a:pPr>
                      <a:r>
                        <a:rPr lang="it-IT" sz="2800" b="0" i="1" u="none" strike="noStrike" dirty="0" err="1">
                          <a:solidFill>
                            <a:srgbClr val="000000"/>
                          </a:solidFill>
                          <a:effectLst/>
                          <a:latin typeface="Aptos (body)"/>
                        </a:rPr>
                        <a:t>Cicloescursionismo</a:t>
                      </a:r>
                      <a:endParaRPr lang="it-IT" sz="2800" b="0" i="1" u="none" strike="noStrike" dirty="0">
                        <a:solidFill>
                          <a:srgbClr val="000000"/>
                        </a:solidFill>
                        <a:effectLst/>
                        <a:latin typeface="Aptos (body)"/>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0708350"/>
                  </a:ext>
                </a:extLst>
              </a:tr>
              <a:tr h="176655">
                <a:tc>
                  <a:txBody>
                    <a:bodyPr/>
                    <a:lstStyle/>
                    <a:p>
                      <a:pPr algn="ctr" fontAlgn="b">
                        <a:buNone/>
                      </a:pPr>
                      <a:r>
                        <a:rPr lang="it-IT" sz="2800" b="0" i="1" u="none" strike="noStrike" dirty="0">
                          <a:solidFill>
                            <a:srgbClr val="000000"/>
                          </a:solidFill>
                          <a:effectLst/>
                          <a:latin typeface="Aptos (body)"/>
                        </a:rPr>
                        <a:t>Collaborazione con TAM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591156"/>
                  </a:ext>
                </a:extLst>
              </a:tr>
              <a:tr h="176655">
                <a:tc>
                  <a:txBody>
                    <a:bodyPr/>
                    <a:lstStyle/>
                    <a:p>
                      <a:pPr algn="ctr" fontAlgn="b">
                        <a:buNone/>
                      </a:pPr>
                      <a:r>
                        <a:rPr lang="it-IT" sz="2800" b="0" i="1" u="none" strike="noStrike" dirty="0">
                          <a:solidFill>
                            <a:srgbClr val="000000"/>
                          </a:solidFill>
                          <a:effectLst/>
                          <a:latin typeface="Aptos (body)"/>
                        </a:rPr>
                        <a:t>Osservazione ungulati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17394"/>
                  </a:ext>
                </a:extLst>
              </a:tr>
              <a:tr h="333934">
                <a:tc>
                  <a:txBody>
                    <a:bodyPr/>
                    <a:lstStyle/>
                    <a:p>
                      <a:pPr algn="ctr" fontAlgn="b">
                        <a:buNone/>
                      </a:pPr>
                      <a:r>
                        <a:rPr lang="it-IT" sz="2800" b="0" i="1" u="none" strike="noStrike" dirty="0">
                          <a:solidFill>
                            <a:srgbClr val="000000"/>
                          </a:solidFill>
                          <a:effectLst/>
                          <a:latin typeface="Aptos (body)"/>
                        </a:rPr>
                        <a:t>Giochi equilibrio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086354"/>
                  </a:ext>
                </a:extLst>
              </a:tr>
            </a:tbl>
          </a:graphicData>
        </a:graphic>
      </p:graphicFrame>
    </p:spTree>
    <p:extLst>
      <p:ext uri="{BB962C8B-B14F-4D97-AF65-F5344CB8AC3E}">
        <p14:creationId xmlns:p14="http://schemas.microsoft.com/office/powerpoint/2010/main" val="270779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4A34-573E-5B9D-61DA-EC205BEB7730}"/>
              </a:ext>
            </a:extLst>
          </p:cNvPr>
          <p:cNvSpPr>
            <a:spLocks noGrp="1"/>
          </p:cNvSpPr>
          <p:nvPr>
            <p:ph type="title"/>
          </p:nvPr>
        </p:nvSpPr>
        <p:spPr/>
        <p:txBody>
          <a:bodyPr/>
          <a:lstStyle/>
          <a:p>
            <a:r>
              <a:rPr lang="it-IT" b="1" dirty="0"/>
              <a:t>Altre tipologie di attività svolte</a:t>
            </a:r>
          </a:p>
        </p:txBody>
      </p:sp>
      <p:sp>
        <p:nvSpPr>
          <p:cNvPr id="3" name="Content Placeholder 2">
            <a:extLst>
              <a:ext uri="{FF2B5EF4-FFF2-40B4-BE49-F238E27FC236}">
                <a16:creationId xmlns:a16="http://schemas.microsoft.com/office/drawing/2014/main" id="{AD0507BF-08E6-D63C-CD48-58CBD7B08BB4}"/>
              </a:ext>
            </a:extLst>
          </p:cNvPr>
          <p:cNvSpPr>
            <a:spLocks noGrp="1"/>
          </p:cNvSpPr>
          <p:nvPr>
            <p:ph idx="1"/>
          </p:nvPr>
        </p:nvSpPr>
        <p:spPr/>
        <p:txBody>
          <a:bodyPr>
            <a:normAutofit/>
          </a:bodyPr>
          <a:lstStyle/>
          <a:p>
            <a:r>
              <a:rPr lang="it-IT" sz="3000" dirty="0"/>
              <a:t>Attività con le scuole</a:t>
            </a:r>
          </a:p>
          <a:p>
            <a:r>
              <a:rPr lang="it-IT" sz="3000" dirty="0"/>
              <a:t>Attività con persone disabili</a:t>
            </a:r>
          </a:p>
          <a:p>
            <a:r>
              <a:rPr lang="it-IT" sz="3000" dirty="0"/>
              <a:t>Giornata della Terra</a:t>
            </a:r>
          </a:p>
          <a:p>
            <a:r>
              <a:rPr lang="it-IT" sz="3000" dirty="0"/>
              <a:t>Giornate promozionali con il Comune</a:t>
            </a:r>
          </a:p>
          <a:p>
            <a:r>
              <a:rPr lang="it-IT" sz="3000" dirty="0"/>
              <a:t>Lezioni presso Ospedale</a:t>
            </a:r>
          </a:p>
          <a:p>
            <a:r>
              <a:rPr lang="it-IT" sz="3000" dirty="0"/>
              <a:t>Corso di arrampicata sportiva</a:t>
            </a:r>
          </a:p>
        </p:txBody>
      </p:sp>
    </p:spTree>
    <p:extLst>
      <p:ext uri="{BB962C8B-B14F-4D97-AF65-F5344CB8AC3E}">
        <p14:creationId xmlns:p14="http://schemas.microsoft.com/office/powerpoint/2010/main" val="2248159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EC0A6-E47F-EBEC-5662-53BE4CBC9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805AF-FBF6-E541-9D67-0BA4FC982A42}"/>
              </a:ext>
            </a:extLst>
          </p:cNvPr>
          <p:cNvSpPr>
            <a:spLocks noGrp="1"/>
          </p:cNvSpPr>
          <p:nvPr>
            <p:ph type="title"/>
          </p:nvPr>
        </p:nvSpPr>
        <p:spPr/>
        <p:txBody>
          <a:bodyPr/>
          <a:lstStyle/>
          <a:p>
            <a:r>
              <a:rPr lang="it-IT" b="1" dirty="0"/>
              <a:t>Ragazze/i coinvolte/i – prima fascia (8-11) </a:t>
            </a:r>
          </a:p>
        </p:txBody>
      </p:sp>
      <p:sp>
        <p:nvSpPr>
          <p:cNvPr id="3" name="Content Placeholder 2">
            <a:extLst>
              <a:ext uri="{FF2B5EF4-FFF2-40B4-BE49-F238E27FC236}">
                <a16:creationId xmlns:a16="http://schemas.microsoft.com/office/drawing/2014/main" id="{9B757BF8-FE81-D9E0-83A0-D525741FD527}"/>
              </a:ext>
            </a:extLst>
          </p:cNvPr>
          <p:cNvSpPr>
            <a:spLocks noGrp="1"/>
          </p:cNvSpPr>
          <p:nvPr>
            <p:ph idx="1"/>
          </p:nvPr>
        </p:nvSpPr>
        <p:spPr>
          <a:xfrm>
            <a:off x="838200" y="1825625"/>
            <a:ext cx="10932268" cy="4667250"/>
          </a:xfrm>
        </p:spPr>
        <p:txBody>
          <a:bodyPr>
            <a:normAutofit/>
          </a:bodyPr>
          <a:lstStyle/>
          <a:p>
            <a:r>
              <a:rPr lang="it-IT" sz="3000" b="1" dirty="0"/>
              <a:t>Totale</a:t>
            </a:r>
            <a:r>
              <a:rPr lang="it-IT" sz="3000" dirty="0"/>
              <a:t> da censimento: </a:t>
            </a:r>
            <a:r>
              <a:rPr lang="it-IT" sz="3000" b="1" dirty="0"/>
              <a:t>1389</a:t>
            </a:r>
          </a:p>
          <a:p>
            <a:pPr marL="0" indent="0">
              <a:buNone/>
            </a:pPr>
            <a:endParaRPr lang="it-IT" sz="3000" dirty="0"/>
          </a:p>
          <a:p>
            <a:r>
              <a:rPr lang="it-IT" sz="3000" b="1" dirty="0"/>
              <a:t>Primo posto: </a:t>
            </a:r>
            <a:r>
              <a:rPr lang="it-IT" sz="3000" dirty="0"/>
              <a:t>Edolo con </a:t>
            </a:r>
            <a:r>
              <a:rPr lang="it-IT" sz="3000" b="1" dirty="0"/>
              <a:t>218</a:t>
            </a:r>
          </a:p>
          <a:p>
            <a:r>
              <a:rPr lang="it-IT" sz="3000" b="1" dirty="0"/>
              <a:t>Secondo posto: </a:t>
            </a:r>
            <a:r>
              <a:rPr lang="it-IT" sz="3000" dirty="0"/>
              <a:t>Lovere con </a:t>
            </a:r>
            <a:r>
              <a:rPr lang="it-IT" sz="3000" b="1" dirty="0"/>
              <a:t>100</a:t>
            </a:r>
            <a:r>
              <a:rPr lang="it-IT" sz="3000" dirty="0"/>
              <a:t> (uscite con classi scolastiche)</a:t>
            </a:r>
          </a:p>
          <a:p>
            <a:r>
              <a:rPr lang="it-IT" sz="3000" b="1" dirty="0"/>
              <a:t>Terzo posto: </a:t>
            </a:r>
            <a:r>
              <a:rPr lang="it-IT" sz="3000" dirty="0"/>
              <a:t>Mandello del Lario con </a:t>
            </a:r>
            <a:r>
              <a:rPr lang="it-IT" sz="3000" b="1" dirty="0"/>
              <a:t>85</a:t>
            </a:r>
          </a:p>
          <a:p>
            <a:pPr marL="0" indent="0">
              <a:buNone/>
            </a:pPr>
            <a:endParaRPr lang="it-IT" sz="3000" b="1" dirty="0"/>
          </a:p>
          <a:p>
            <a:r>
              <a:rPr lang="it-IT" sz="3000" b="1" dirty="0"/>
              <a:t>Ultimo posto: </a:t>
            </a:r>
            <a:r>
              <a:rPr lang="it-IT" sz="3000" dirty="0"/>
              <a:t>Sondalo con </a:t>
            </a:r>
            <a:r>
              <a:rPr lang="it-IT" sz="3000" b="1" dirty="0"/>
              <a:t>0</a:t>
            </a:r>
          </a:p>
        </p:txBody>
      </p:sp>
    </p:spTree>
    <p:extLst>
      <p:ext uri="{BB962C8B-B14F-4D97-AF65-F5344CB8AC3E}">
        <p14:creationId xmlns:p14="http://schemas.microsoft.com/office/powerpoint/2010/main" val="345288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BEEB9-D155-CE40-6ED4-A7E03FD16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C9E95-C7BB-C15B-78E0-8EAB7FBA3A4E}"/>
              </a:ext>
            </a:extLst>
          </p:cNvPr>
          <p:cNvSpPr>
            <a:spLocks noGrp="1"/>
          </p:cNvSpPr>
          <p:nvPr>
            <p:ph type="title"/>
          </p:nvPr>
        </p:nvSpPr>
        <p:spPr>
          <a:xfrm>
            <a:off x="838199" y="365125"/>
            <a:ext cx="11087911" cy="1325563"/>
          </a:xfrm>
        </p:spPr>
        <p:txBody>
          <a:bodyPr/>
          <a:lstStyle/>
          <a:p>
            <a:r>
              <a:rPr lang="it-IT" b="1" dirty="0"/>
              <a:t>Ragazze/i coinvolte/i – seconda fascia (11-14) </a:t>
            </a:r>
          </a:p>
        </p:txBody>
      </p:sp>
      <p:sp>
        <p:nvSpPr>
          <p:cNvPr id="3" name="Content Placeholder 2">
            <a:extLst>
              <a:ext uri="{FF2B5EF4-FFF2-40B4-BE49-F238E27FC236}">
                <a16:creationId xmlns:a16="http://schemas.microsoft.com/office/drawing/2014/main" id="{24D81162-839C-C19D-0F44-534C254C1867}"/>
              </a:ext>
            </a:extLst>
          </p:cNvPr>
          <p:cNvSpPr>
            <a:spLocks noGrp="1"/>
          </p:cNvSpPr>
          <p:nvPr>
            <p:ph idx="1"/>
          </p:nvPr>
        </p:nvSpPr>
        <p:spPr>
          <a:xfrm>
            <a:off x="838200" y="1825625"/>
            <a:ext cx="10515600" cy="4667250"/>
          </a:xfrm>
        </p:spPr>
        <p:txBody>
          <a:bodyPr>
            <a:normAutofit/>
          </a:bodyPr>
          <a:lstStyle/>
          <a:p>
            <a:r>
              <a:rPr lang="it-IT" sz="3000" b="1" dirty="0"/>
              <a:t>Totale</a:t>
            </a:r>
            <a:r>
              <a:rPr lang="it-IT" sz="3000" dirty="0"/>
              <a:t> da censimento: </a:t>
            </a:r>
            <a:r>
              <a:rPr lang="it-IT" sz="3000" b="1" dirty="0"/>
              <a:t>869</a:t>
            </a:r>
          </a:p>
          <a:p>
            <a:endParaRPr lang="it-IT" sz="3000" dirty="0"/>
          </a:p>
          <a:p>
            <a:r>
              <a:rPr lang="it-IT" sz="3000" b="1" dirty="0"/>
              <a:t>Primo posto: </a:t>
            </a:r>
            <a:r>
              <a:rPr lang="it-IT" sz="3000" dirty="0"/>
              <a:t>Edolo con </a:t>
            </a:r>
            <a:r>
              <a:rPr lang="it-IT" sz="3000" b="1" dirty="0"/>
              <a:t>150</a:t>
            </a:r>
          </a:p>
          <a:p>
            <a:r>
              <a:rPr lang="it-IT" sz="3000" b="1" dirty="0"/>
              <a:t>Secondo posto: </a:t>
            </a:r>
            <a:r>
              <a:rPr lang="it-IT" sz="3000" dirty="0"/>
              <a:t>Barlassina con </a:t>
            </a:r>
            <a:r>
              <a:rPr lang="it-IT" sz="3000" b="1" dirty="0"/>
              <a:t>60</a:t>
            </a:r>
            <a:endParaRPr lang="it-IT" sz="3000" dirty="0"/>
          </a:p>
          <a:p>
            <a:r>
              <a:rPr lang="it-IT" sz="3000" b="1" dirty="0"/>
              <a:t>Terzo posto: </a:t>
            </a:r>
            <a:r>
              <a:rPr lang="it-IT" sz="3000" dirty="0"/>
              <a:t>Chiavenna con </a:t>
            </a:r>
            <a:r>
              <a:rPr lang="it-IT" sz="3000" b="1" dirty="0"/>
              <a:t>31</a:t>
            </a:r>
          </a:p>
          <a:p>
            <a:pPr marL="0" indent="0">
              <a:buNone/>
            </a:pPr>
            <a:endParaRPr lang="it-IT" sz="3000" b="1" dirty="0"/>
          </a:p>
          <a:p>
            <a:r>
              <a:rPr lang="it-IT" sz="3000" b="1" dirty="0"/>
              <a:t>Ultimo posto: </a:t>
            </a:r>
            <a:r>
              <a:rPr lang="it-IT" sz="3000" dirty="0"/>
              <a:t>Bovisio Masciago con </a:t>
            </a:r>
            <a:r>
              <a:rPr lang="it-IT" sz="3000" b="1" dirty="0"/>
              <a:t>0</a:t>
            </a:r>
            <a:endParaRPr lang="it-IT" sz="3000" dirty="0"/>
          </a:p>
          <a:p>
            <a:endParaRPr lang="it-IT" sz="3000" dirty="0"/>
          </a:p>
        </p:txBody>
      </p:sp>
    </p:spTree>
    <p:extLst>
      <p:ext uri="{BB962C8B-B14F-4D97-AF65-F5344CB8AC3E}">
        <p14:creationId xmlns:p14="http://schemas.microsoft.com/office/powerpoint/2010/main" val="110572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75CC-4F19-E0DF-30D8-0D80142B3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6426B-7129-27F3-CF44-C88340062293}"/>
              </a:ext>
            </a:extLst>
          </p:cNvPr>
          <p:cNvSpPr>
            <a:spLocks noGrp="1"/>
          </p:cNvSpPr>
          <p:nvPr>
            <p:ph type="title"/>
          </p:nvPr>
        </p:nvSpPr>
        <p:spPr/>
        <p:txBody>
          <a:bodyPr/>
          <a:lstStyle/>
          <a:p>
            <a:r>
              <a:rPr lang="it-IT" b="1" dirty="0"/>
              <a:t>Ragazze/i coinvolte/i – terza fascia (14-17)</a:t>
            </a:r>
          </a:p>
        </p:txBody>
      </p:sp>
      <p:sp>
        <p:nvSpPr>
          <p:cNvPr id="3" name="Content Placeholder 2">
            <a:extLst>
              <a:ext uri="{FF2B5EF4-FFF2-40B4-BE49-F238E27FC236}">
                <a16:creationId xmlns:a16="http://schemas.microsoft.com/office/drawing/2014/main" id="{AF593814-6C92-2666-13EA-C3AAB2A6538E}"/>
              </a:ext>
            </a:extLst>
          </p:cNvPr>
          <p:cNvSpPr>
            <a:spLocks noGrp="1"/>
          </p:cNvSpPr>
          <p:nvPr>
            <p:ph idx="1"/>
          </p:nvPr>
        </p:nvSpPr>
        <p:spPr>
          <a:xfrm>
            <a:off x="838200" y="1825625"/>
            <a:ext cx="10515600" cy="4667250"/>
          </a:xfrm>
        </p:spPr>
        <p:txBody>
          <a:bodyPr>
            <a:normAutofit/>
          </a:bodyPr>
          <a:lstStyle/>
          <a:p>
            <a:r>
              <a:rPr lang="it-IT" sz="3000" b="1" dirty="0"/>
              <a:t>Totale</a:t>
            </a:r>
            <a:r>
              <a:rPr lang="it-IT" sz="3000" dirty="0"/>
              <a:t> da censimento: </a:t>
            </a:r>
            <a:r>
              <a:rPr lang="it-IT" sz="3000" b="1" dirty="0"/>
              <a:t>365</a:t>
            </a:r>
          </a:p>
          <a:p>
            <a:endParaRPr lang="it-IT" sz="3000" dirty="0"/>
          </a:p>
          <a:p>
            <a:r>
              <a:rPr lang="it-IT" sz="3000" b="1" dirty="0"/>
              <a:t>Primo posto: </a:t>
            </a:r>
            <a:r>
              <a:rPr lang="it-IT" sz="3000" dirty="0"/>
              <a:t>Milano con </a:t>
            </a:r>
            <a:r>
              <a:rPr lang="it-IT" sz="3000" b="1" dirty="0"/>
              <a:t>40</a:t>
            </a:r>
          </a:p>
          <a:p>
            <a:r>
              <a:rPr lang="it-IT" sz="3000" b="1" dirty="0"/>
              <a:t>Secondo posto: </a:t>
            </a:r>
            <a:r>
              <a:rPr lang="it-IT" sz="3000" dirty="0"/>
              <a:t>Calco con </a:t>
            </a:r>
            <a:r>
              <a:rPr lang="it-IT" sz="3000" b="1" dirty="0"/>
              <a:t>24</a:t>
            </a:r>
            <a:endParaRPr lang="it-IT" sz="3000" dirty="0"/>
          </a:p>
          <a:p>
            <a:r>
              <a:rPr lang="it-IT" sz="3000" b="1" dirty="0"/>
              <a:t>Terzo posto: </a:t>
            </a:r>
            <a:r>
              <a:rPr lang="it-IT" sz="3000" dirty="0"/>
              <a:t>Scuola «Zio Berto» (Coccaglio, Rovato, Chiari, Palazzolo) con </a:t>
            </a:r>
            <a:r>
              <a:rPr lang="it-IT" sz="3000" b="1" dirty="0"/>
              <a:t>15</a:t>
            </a:r>
          </a:p>
          <a:p>
            <a:pPr marL="0" indent="0">
              <a:buNone/>
            </a:pPr>
            <a:endParaRPr lang="it-IT" sz="3000" b="1" dirty="0"/>
          </a:p>
          <a:p>
            <a:r>
              <a:rPr lang="it-IT" sz="3000" b="1" dirty="0"/>
              <a:t>Ultimo posto: </a:t>
            </a:r>
            <a:r>
              <a:rPr lang="it-IT" sz="3000" dirty="0"/>
              <a:t>otto sezioni pari merito con </a:t>
            </a:r>
            <a:r>
              <a:rPr lang="it-IT" sz="3000" b="1" dirty="0"/>
              <a:t>0</a:t>
            </a:r>
            <a:endParaRPr lang="it-IT" sz="3000" dirty="0"/>
          </a:p>
          <a:p>
            <a:endParaRPr lang="it-IT" sz="3000" dirty="0"/>
          </a:p>
          <a:p>
            <a:endParaRPr lang="it-IT" sz="3000" dirty="0"/>
          </a:p>
        </p:txBody>
      </p:sp>
    </p:spTree>
    <p:extLst>
      <p:ext uri="{BB962C8B-B14F-4D97-AF65-F5344CB8AC3E}">
        <p14:creationId xmlns:p14="http://schemas.microsoft.com/office/powerpoint/2010/main" val="162455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165C5A7-342A-E90C-0D14-CC68ED359217}"/>
              </a:ext>
            </a:extLst>
          </p:cNvPr>
          <p:cNvGraphicFramePr>
            <a:graphicFrameLocks/>
          </p:cNvGraphicFramePr>
          <p:nvPr>
            <p:extLst>
              <p:ext uri="{D42A27DB-BD31-4B8C-83A1-F6EECF244321}">
                <p14:modId xmlns:p14="http://schemas.microsoft.com/office/powerpoint/2010/main" val="1183067637"/>
              </p:ext>
            </p:extLst>
          </p:nvPr>
        </p:nvGraphicFramePr>
        <p:xfrm>
          <a:off x="175097" y="194553"/>
          <a:ext cx="11809379" cy="6459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122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3F603-29CF-F8DC-DAF4-7CD7A7CE8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AFE43-820E-2475-1312-A97FCE98F75B}"/>
              </a:ext>
            </a:extLst>
          </p:cNvPr>
          <p:cNvSpPr>
            <a:spLocks noGrp="1"/>
          </p:cNvSpPr>
          <p:nvPr>
            <p:ph type="title"/>
          </p:nvPr>
        </p:nvSpPr>
        <p:spPr>
          <a:xfrm>
            <a:off x="838200" y="225425"/>
            <a:ext cx="10706100" cy="1325563"/>
          </a:xfrm>
        </p:spPr>
        <p:txBody>
          <a:bodyPr/>
          <a:lstStyle/>
          <a:p>
            <a:r>
              <a:rPr lang="it-IT" b="1" dirty="0"/>
              <a:t>Suggerimenti/riflessioni</a:t>
            </a:r>
          </a:p>
        </p:txBody>
      </p:sp>
      <p:sp>
        <p:nvSpPr>
          <p:cNvPr id="3" name="Content Placeholder 2">
            <a:extLst>
              <a:ext uri="{FF2B5EF4-FFF2-40B4-BE49-F238E27FC236}">
                <a16:creationId xmlns:a16="http://schemas.microsoft.com/office/drawing/2014/main" id="{E0B8A094-9E73-0F10-F752-CE30945330B8}"/>
              </a:ext>
            </a:extLst>
          </p:cNvPr>
          <p:cNvSpPr>
            <a:spLocks noGrp="1"/>
          </p:cNvSpPr>
          <p:nvPr>
            <p:ph idx="1"/>
          </p:nvPr>
        </p:nvSpPr>
        <p:spPr>
          <a:xfrm>
            <a:off x="838200" y="1457324"/>
            <a:ext cx="10807700" cy="5260976"/>
          </a:xfrm>
        </p:spPr>
        <p:txBody>
          <a:bodyPr>
            <a:normAutofit lnSpcReduction="10000"/>
          </a:bodyPr>
          <a:lstStyle/>
          <a:p>
            <a:r>
              <a:rPr lang="it-IT" dirty="0"/>
              <a:t>Maggiori possibilità di </a:t>
            </a:r>
            <a:r>
              <a:rPr lang="it-IT" b="1" dirty="0"/>
              <a:t>interazione</a:t>
            </a:r>
            <a:r>
              <a:rPr lang="it-IT" dirty="0"/>
              <a:t> tra titolati e tra qualificati </a:t>
            </a:r>
            <a:r>
              <a:rPr lang="it-IT" b="1" dirty="0"/>
              <a:t>sul territorio</a:t>
            </a:r>
          </a:p>
          <a:p>
            <a:r>
              <a:rPr lang="it-IT" dirty="0"/>
              <a:t>Maggiore possibilità di </a:t>
            </a:r>
            <a:r>
              <a:rPr lang="it-IT" b="1" dirty="0"/>
              <a:t>interazione tra gruppi sezionali</a:t>
            </a:r>
            <a:r>
              <a:rPr lang="it-IT" dirty="0"/>
              <a:t>, anche tramite sito della Commissione Regionale</a:t>
            </a:r>
          </a:p>
          <a:p>
            <a:r>
              <a:rPr lang="it-IT" dirty="0"/>
              <a:t>Trasmettere la </a:t>
            </a:r>
            <a:r>
              <a:rPr lang="it-IT" b="1" dirty="0"/>
              <a:t>cultura della vita in montagna</a:t>
            </a:r>
            <a:r>
              <a:rPr lang="it-IT" dirty="0"/>
              <a:t> alle/ai ragazze/i</a:t>
            </a:r>
          </a:p>
          <a:p>
            <a:r>
              <a:rPr lang="it-IT" dirty="0"/>
              <a:t>Formazione ed esami a </a:t>
            </a:r>
            <a:r>
              <a:rPr lang="it-IT" b="1" dirty="0"/>
              <a:t>singoli moduli</a:t>
            </a:r>
            <a:r>
              <a:rPr lang="it-IT" dirty="0"/>
              <a:t> anziché a corsi, l'impegno continuativo richiesto per i corsi è una barriera soprattutto per le </a:t>
            </a:r>
            <a:r>
              <a:rPr lang="it-IT" b="1" dirty="0"/>
              <a:t>persone di cui abbiamo più bisogno</a:t>
            </a:r>
            <a:r>
              <a:rPr lang="it-IT" dirty="0"/>
              <a:t>: giovani, studenti, donne</a:t>
            </a:r>
          </a:p>
          <a:p>
            <a:r>
              <a:rPr lang="it-IT" dirty="0"/>
              <a:t>«Facciamo fatica a </a:t>
            </a:r>
            <a:r>
              <a:rPr lang="it-IT" b="1" dirty="0"/>
              <a:t>entrare nelle scuole</a:t>
            </a:r>
            <a:r>
              <a:rPr lang="it-IT" dirty="0"/>
              <a:t> per fare promozione», necessità di avere materiali standard e strategia condivisa e  livello centrale per far passare il messaggio del CAI nelle scuole</a:t>
            </a:r>
          </a:p>
          <a:p>
            <a:r>
              <a:rPr lang="it-IT" dirty="0"/>
              <a:t>Rendere alcuni </a:t>
            </a:r>
            <a:r>
              <a:rPr lang="it-IT" b="1" dirty="0"/>
              <a:t>aggiornamenti «valutativi»</a:t>
            </a:r>
            <a:r>
              <a:rPr lang="it-IT" dirty="0"/>
              <a:t> per aumentare il livello di competenze tecniche richieste agli accompagnatori</a:t>
            </a:r>
          </a:p>
          <a:p>
            <a:endParaRPr lang="it-IT" dirty="0"/>
          </a:p>
          <a:p>
            <a:endParaRPr lang="it-IT" dirty="0"/>
          </a:p>
        </p:txBody>
      </p:sp>
    </p:spTree>
    <p:extLst>
      <p:ext uri="{BB962C8B-B14F-4D97-AF65-F5344CB8AC3E}">
        <p14:creationId xmlns:p14="http://schemas.microsoft.com/office/powerpoint/2010/main" val="263742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2A631C-F331-246E-899F-4E7AB6B22EE4}"/>
              </a:ext>
            </a:extLst>
          </p:cNvPr>
          <p:cNvSpPr>
            <a:spLocks noGrp="1"/>
          </p:cNvSpPr>
          <p:nvPr>
            <p:ph type="title"/>
          </p:nvPr>
        </p:nvSpPr>
        <p:spPr>
          <a:xfrm>
            <a:off x="838200" y="225425"/>
            <a:ext cx="10706100" cy="1325563"/>
          </a:xfrm>
        </p:spPr>
        <p:txBody>
          <a:bodyPr/>
          <a:lstStyle/>
          <a:p>
            <a:r>
              <a:rPr lang="it-IT" b="1" dirty="0"/>
              <a:t>Suggerimenti/riflessioni</a:t>
            </a:r>
          </a:p>
        </p:txBody>
      </p:sp>
      <p:sp>
        <p:nvSpPr>
          <p:cNvPr id="7" name="Content Placeholder 2">
            <a:extLst>
              <a:ext uri="{FF2B5EF4-FFF2-40B4-BE49-F238E27FC236}">
                <a16:creationId xmlns:a16="http://schemas.microsoft.com/office/drawing/2014/main" id="{A607E8AB-56A7-46CB-D162-06012861E7A8}"/>
              </a:ext>
            </a:extLst>
          </p:cNvPr>
          <p:cNvSpPr>
            <a:spLocks noGrp="1"/>
          </p:cNvSpPr>
          <p:nvPr>
            <p:ph idx="1"/>
          </p:nvPr>
        </p:nvSpPr>
        <p:spPr>
          <a:xfrm>
            <a:off x="838200" y="1457323"/>
            <a:ext cx="10871200" cy="5175251"/>
          </a:xfrm>
        </p:spPr>
        <p:txBody>
          <a:bodyPr>
            <a:normAutofit fontScale="92500" lnSpcReduction="20000"/>
          </a:bodyPr>
          <a:lstStyle/>
          <a:p>
            <a:r>
              <a:rPr lang="it-IT" dirty="0"/>
              <a:t>Maggiore investimento su </a:t>
            </a:r>
            <a:r>
              <a:rPr lang="it-IT" b="1" dirty="0"/>
              <a:t>aspetti educativi</a:t>
            </a:r>
            <a:r>
              <a:rPr lang="it-IT" dirty="0"/>
              <a:t> nei corsi</a:t>
            </a:r>
          </a:p>
          <a:p>
            <a:r>
              <a:rPr lang="it-IT" b="1" dirty="0"/>
              <a:t>Responsabilità</a:t>
            </a:r>
            <a:r>
              <a:rPr lang="it-IT" dirty="0"/>
              <a:t> della formazione degli accompagnatori </a:t>
            </a:r>
            <a:r>
              <a:rPr lang="it-IT" b="1" dirty="0"/>
              <a:t>in mano alle scuole</a:t>
            </a:r>
            <a:r>
              <a:rPr lang="it-IT" dirty="0"/>
              <a:t>, non da delegare ai titolati sezionali</a:t>
            </a:r>
          </a:p>
          <a:p>
            <a:r>
              <a:rPr lang="it-IT" b="1" dirty="0"/>
              <a:t>Difficoltà</a:t>
            </a:r>
            <a:r>
              <a:rPr lang="it-IT" dirty="0"/>
              <a:t> nel convincere persone a iscriversi a </a:t>
            </a:r>
            <a:r>
              <a:rPr lang="it-IT" b="1" dirty="0"/>
              <a:t>corsi AAG</a:t>
            </a:r>
            <a:r>
              <a:rPr lang="it-IT" dirty="0"/>
              <a:t>, troppo impegnativi</a:t>
            </a:r>
          </a:p>
          <a:p>
            <a:r>
              <a:rPr lang="it-IT" b="1" dirty="0"/>
              <a:t>Snellire i percorsi formativi</a:t>
            </a:r>
            <a:r>
              <a:rPr lang="it-IT" dirty="0"/>
              <a:t> degli accompagnatori, prevedere </a:t>
            </a:r>
            <a:r>
              <a:rPr lang="it-IT" b="1" dirty="0"/>
              <a:t>lezioni la sera</a:t>
            </a:r>
            <a:r>
              <a:rPr lang="it-IT" dirty="0"/>
              <a:t> invece che nei weekend</a:t>
            </a:r>
          </a:p>
          <a:p>
            <a:r>
              <a:rPr lang="it-IT" dirty="0"/>
              <a:t>Sessioni formative di qualità e aperte ai </a:t>
            </a:r>
            <a:r>
              <a:rPr lang="it-IT" b="1" dirty="0"/>
              <a:t>collaboratori</a:t>
            </a:r>
          </a:p>
          <a:p>
            <a:r>
              <a:rPr lang="it-IT" dirty="0"/>
              <a:t>Maggiore riconoscimento per i </a:t>
            </a:r>
            <a:r>
              <a:rPr lang="it-IT" b="1" dirty="0"/>
              <a:t>collaboratori</a:t>
            </a:r>
          </a:p>
          <a:p>
            <a:r>
              <a:rPr lang="it-IT" dirty="0"/>
              <a:t>Maggiore dialogo con presidenti per capire </a:t>
            </a:r>
            <a:r>
              <a:rPr lang="it-IT" b="1" dirty="0"/>
              <a:t>esigenze sezionali</a:t>
            </a:r>
          </a:p>
          <a:p>
            <a:r>
              <a:rPr lang="it-IT" b="1" dirty="0"/>
              <a:t>Diritto di voto </a:t>
            </a:r>
            <a:r>
              <a:rPr lang="it-IT" dirty="0"/>
              <a:t>agli </a:t>
            </a:r>
            <a:r>
              <a:rPr lang="it-IT" b="1" dirty="0"/>
              <a:t>ASAG</a:t>
            </a:r>
            <a:r>
              <a:rPr lang="it-IT" dirty="0"/>
              <a:t> nelle assemblee</a:t>
            </a:r>
          </a:p>
          <a:p>
            <a:r>
              <a:rPr lang="it-IT" dirty="0"/>
              <a:t>Maggiore</a:t>
            </a:r>
            <a:r>
              <a:rPr lang="it-IT" b="1" dirty="0"/>
              <a:t> formazione </a:t>
            </a:r>
            <a:r>
              <a:rPr lang="it-IT" dirty="0"/>
              <a:t>su aspetti di </a:t>
            </a:r>
            <a:r>
              <a:rPr lang="it-IT" b="1" dirty="0"/>
              <a:t>primo soccorso</a:t>
            </a:r>
          </a:p>
          <a:p>
            <a:r>
              <a:rPr lang="it-IT" dirty="0"/>
              <a:t>Sottolineare la </a:t>
            </a:r>
            <a:r>
              <a:rPr lang="it-IT" b="1" dirty="0"/>
              <a:t>qualità della relazione </a:t>
            </a:r>
            <a:r>
              <a:rPr lang="it-IT" dirty="0"/>
              <a:t>con i giovani</a:t>
            </a:r>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16242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4E30E5-E423-C77B-AA2A-93D390411C40}"/>
              </a:ext>
            </a:extLst>
          </p:cNvPr>
          <p:cNvPicPr>
            <a:picLocks noChangeAspect="1"/>
          </p:cNvPicPr>
          <p:nvPr/>
        </p:nvPicPr>
        <p:blipFill>
          <a:blip r:embed="rId2">
            <a:extLst>
              <a:ext uri="{28A0092B-C50C-407E-A947-70E740481C1C}">
                <a14:useLocalDpi xmlns:a14="http://schemas.microsoft.com/office/drawing/2010/main" val="0"/>
              </a:ext>
            </a:extLst>
          </a:blip>
          <a:srcRect l="-156" t="7944" r="156" b="7944"/>
          <a:stretch>
            <a:fillRect/>
          </a:stretch>
        </p:blipFill>
        <p:spPr>
          <a:xfrm>
            <a:off x="-38100" y="0"/>
            <a:ext cx="12230100" cy="6858000"/>
          </a:xfrm>
          <a:prstGeom prst="rect">
            <a:avLst/>
          </a:prstGeom>
        </p:spPr>
      </p:pic>
    </p:spTree>
    <p:extLst>
      <p:ext uri="{BB962C8B-B14F-4D97-AF65-F5344CB8AC3E}">
        <p14:creationId xmlns:p14="http://schemas.microsoft.com/office/powerpoint/2010/main" val="349571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3F59-1362-9E00-CDFD-0C677E33DBF7}"/>
              </a:ext>
            </a:extLst>
          </p:cNvPr>
          <p:cNvSpPr>
            <a:spLocks noGrp="1"/>
          </p:cNvSpPr>
          <p:nvPr>
            <p:ph type="title"/>
          </p:nvPr>
        </p:nvSpPr>
        <p:spPr/>
        <p:txBody>
          <a:bodyPr/>
          <a:lstStyle/>
          <a:p>
            <a:r>
              <a:rPr lang="it-IT" dirty="0"/>
              <a:t>Corsi di Alpinismo Giovanile</a:t>
            </a:r>
          </a:p>
        </p:txBody>
      </p:sp>
      <p:sp>
        <p:nvSpPr>
          <p:cNvPr id="3" name="Content Placeholder 2">
            <a:extLst>
              <a:ext uri="{FF2B5EF4-FFF2-40B4-BE49-F238E27FC236}">
                <a16:creationId xmlns:a16="http://schemas.microsoft.com/office/drawing/2014/main" id="{A725602D-3F7D-62A1-4AA6-EF933E623127}"/>
              </a:ext>
            </a:extLst>
          </p:cNvPr>
          <p:cNvSpPr>
            <a:spLocks noGrp="1"/>
          </p:cNvSpPr>
          <p:nvPr>
            <p:ph idx="1"/>
          </p:nvPr>
        </p:nvSpPr>
        <p:spPr/>
        <p:txBody>
          <a:bodyPr>
            <a:normAutofit/>
          </a:bodyPr>
          <a:lstStyle/>
          <a:p>
            <a:pPr marL="0" indent="0" algn="just">
              <a:buNone/>
            </a:pPr>
            <a:r>
              <a:rPr lang="it-IT" sz="2400" dirty="0"/>
              <a:t>In risposta a una richiesta di chiarimento emersa al termine del Convegno in merito alle modalità di attivazione dei corsi di Alpinismo Giovanile, si fornisce di seguito il link al documento approvato dalla Commissione Centrale di Alpinismo Giovanile (CCAG) in data 20/01/2018 che disciplina i corsi di AG: </a:t>
            </a:r>
            <a:r>
              <a:rPr lang="it-IT" sz="2400" dirty="0">
                <a:hlinkClick r:id="rId2"/>
              </a:rPr>
              <a:t>https://organizzazione.cai.it/commissione-centrale-alpinismo-giovanile/wp-content/uploads/sites/68/2024/11/6229854_2_ccag-2018-Documento-Corsi-Alpinismo-giovanile-2018.pdf</a:t>
            </a:r>
            <a:endParaRPr lang="it-IT" sz="2400" dirty="0"/>
          </a:p>
        </p:txBody>
      </p:sp>
    </p:spTree>
    <p:extLst>
      <p:ext uri="{BB962C8B-B14F-4D97-AF65-F5344CB8AC3E}">
        <p14:creationId xmlns:p14="http://schemas.microsoft.com/office/powerpoint/2010/main" val="104207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0A68-AEEF-68F8-1EB8-7A91D150D65E}"/>
              </a:ext>
            </a:extLst>
          </p:cNvPr>
          <p:cNvSpPr>
            <a:spLocks noGrp="1"/>
          </p:cNvSpPr>
          <p:nvPr>
            <p:ph type="title"/>
          </p:nvPr>
        </p:nvSpPr>
        <p:spPr/>
        <p:txBody>
          <a:bodyPr>
            <a:normAutofit/>
          </a:bodyPr>
          <a:lstStyle/>
          <a:p>
            <a:r>
              <a:rPr lang="it-IT" sz="4200" dirty="0"/>
              <a:t>Presentazione dati del censimento attività 2025</a:t>
            </a:r>
          </a:p>
        </p:txBody>
      </p:sp>
      <p:sp>
        <p:nvSpPr>
          <p:cNvPr id="3" name="Content Placeholder 2">
            <a:extLst>
              <a:ext uri="{FF2B5EF4-FFF2-40B4-BE49-F238E27FC236}">
                <a16:creationId xmlns:a16="http://schemas.microsoft.com/office/drawing/2014/main" id="{9E529FC4-916E-0390-1DA5-8DCF9C54B06E}"/>
              </a:ext>
            </a:extLst>
          </p:cNvPr>
          <p:cNvSpPr>
            <a:spLocks noGrp="1"/>
          </p:cNvSpPr>
          <p:nvPr>
            <p:ph idx="1"/>
          </p:nvPr>
        </p:nvSpPr>
        <p:spPr/>
        <p:txBody>
          <a:bodyPr>
            <a:normAutofit fontScale="92500" lnSpcReduction="20000"/>
          </a:bodyPr>
          <a:lstStyle/>
          <a:p>
            <a:pPr marL="0" indent="0" algn="just">
              <a:buNone/>
            </a:pPr>
            <a:r>
              <a:rPr lang="it-IT" sz="2600" dirty="0"/>
              <a:t>Si presentano in queste slide i risultati del censimento delle attività di Alpinismo Giovanile realizzate in Lombardia nel 2025.</a:t>
            </a:r>
          </a:p>
          <a:p>
            <a:pPr marL="0" indent="0" algn="just">
              <a:buNone/>
            </a:pPr>
            <a:r>
              <a:rPr lang="it-IT" sz="2600" dirty="0"/>
              <a:t>I risultati presentati sono stati raccolti tramite la compilazione di un form da parte dei referenti dei gruppi di Alpinismo Giovanile attivi in Lombardia.</a:t>
            </a:r>
          </a:p>
          <a:p>
            <a:pPr marL="0" indent="0" algn="just">
              <a:buNone/>
            </a:pPr>
            <a:r>
              <a:rPr lang="it-IT" sz="2600" dirty="0"/>
              <a:t>La richiesta di compilazione del form è stata inviata in data 15 gennaio 2026. Una seconda richiesta, rivolta unicamente alle sezioni che non avevano risposto alla prima chiamata, è stata inviata il 5 febbraio 2026.</a:t>
            </a:r>
          </a:p>
          <a:p>
            <a:pPr marL="0" indent="0" algn="just">
              <a:buNone/>
            </a:pPr>
            <a:r>
              <a:rPr lang="it-IT" sz="2600" dirty="0"/>
              <a:t>Il form si è chiuso martedì 17 febbraio e i dati sono stati elaborati nei giorni successivi per essere presentati in occasione del Convegno Regionale degli Accompagnatori di Alpinismo Giovanile, che si è tenuto a Mandello del Lario sabato 21 febbraio 2026.</a:t>
            </a:r>
          </a:p>
          <a:p>
            <a:pPr marL="0" indent="0" algn="just">
              <a:buNone/>
            </a:pPr>
            <a:r>
              <a:rPr lang="it-IT" sz="2600" dirty="0"/>
              <a:t>Per non modificare le slide rispetto a quanto proiettato durante il convegno, ma offrire un commento ai grafici presentati, nella sezione ‘Note’ sotto le slide si presentano alcuni brevi note di spiegazione.</a:t>
            </a:r>
          </a:p>
          <a:p>
            <a:pPr marL="0" indent="0">
              <a:buNone/>
            </a:pPr>
            <a:endParaRPr lang="it-IT" sz="2000" dirty="0"/>
          </a:p>
        </p:txBody>
      </p:sp>
    </p:spTree>
    <p:extLst>
      <p:ext uri="{BB962C8B-B14F-4D97-AF65-F5344CB8AC3E}">
        <p14:creationId xmlns:p14="http://schemas.microsoft.com/office/powerpoint/2010/main" val="305528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50E66-F3AD-E5A0-AEA9-C6757E61C9D0}"/>
              </a:ext>
            </a:extLst>
          </p:cNvPr>
          <p:cNvSpPr>
            <a:spLocks noGrp="1"/>
          </p:cNvSpPr>
          <p:nvPr>
            <p:ph type="title"/>
          </p:nvPr>
        </p:nvSpPr>
        <p:spPr/>
        <p:txBody>
          <a:bodyPr>
            <a:normAutofit/>
          </a:bodyPr>
          <a:lstStyle/>
          <a:p>
            <a:r>
              <a:rPr lang="it-IT" dirty="0"/>
              <a:t>Richiesta di autorizzazione (pagina 2 di 3)</a:t>
            </a:r>
          </a:p>
        </p:txBody>
      </p:sp>
      <p:pic>
        <p:nvPicPr>
          <p:cNvPr id="5" name="Picture 4">
            <a:extLst>
              <a:ext uri="{FF2B5EF4-FFF2-40B4-BE49-F238E27FC236}">
                <a16:creationId xmlns:a16="http://schemas.microsoft.com/office/drawing/2014/main" id="{CBDCADFD-136C-37C8-9275-588D396AD273}"/>
              </a:ext>
            </a:extLst>
          </p:cNvPr>
          <p:cNvPicPr>
            <a:picLocks noChangeAspect="1"/>
          </p:cNvPicPr>
          <p:nvPr/>
        </p:nvPicPr>
        <p:blipFill>
          <a:blip r:embed="rId2"/>
          <a:stretch>
            <a:fillRect/>
          </a:stretch>
        </p:blipFill>
        <p:spPr>
          <a:xfrm>
            <a:off x="1299493" y="1437531"/>
            <a:ext cx="9593014" cy="5306165"/>
          </a:xfrm>
          <a:prstGeom prst="rect">
            <a:avLst/>
          </a:prstGeom>
        </p:spPr>
      </p:pic>
    </p:spTree>
    <p:extLst>
      <p:ext uri="{BB962C8B-B14F-4D97-AF65-F5344CB8AC3E}">
        <p14:creationId xmlns:p14="http://schemas.microsoft.com/office/powerpoint/2010/main" val="356037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6EAF-2977-E5AC-24D0-883E95180EC8}"/>
              </a:ext>
            </a:extLst>
          </p:cNvPr>
          <p:cNvSpPr>
            <a:spLocks noGrp="1"/>
          </p:cNvSpPr>
          <p:nvPr>
            <p:ph type="title"/>
          </p:nvPr>
        </p:nvSpPr>
        <p:spPr/>
        <p:txBody>
          <a:bodyPr/>
          <a:lstStyle/>
          <a:p>
            <a:r>
              <a:rPr lang="it-IT" dirty="0"/>
              <a:t>Modulo di richiesta di nulla osta</a:t>
            </a:r>
          </a:p>
        </p:txBody>
      </p:sp>
      <p:sp>
        <p:nvSpPr>
          <p:cNvPr id="3" name="Content Placeholder 2">
            <a:extLst>
              <a:ext uri="{FF2B5EF4-FFF2-40B4-BE49-F238E27FC236}">
                <a16:creationId xmlns:a16="http://schemas.microsoft.com/office/drawing/2014/main" id="{581EB6DE-37DB-126A-06F8-73755CD80FDD}"/>
              </a:ext>
            </a:extLst>
          </p:cNvPr>
          <p:cNvSpPr>
            <a:spLocks noGrp="1"/>
          </p:cNvSpPr>
          <p:nvPr>
            <p:ph idx="1"/>
          </p:nvPr>
        </p:nvSpPr>
        <p:spPr/>
        <p:txBody>
          <a:bodyPr/>
          <a:lstStyle/>
          <a:p>
            <a:pPr marL="0" indent="0" algn="just">
              <a:buNone/>
            </a:pPr>
            <a:r>
              <a:rPr lang="it-IT" dirty="0"/>
              <a:t>Il modulo di richiesta di nulla osta e relazione di fine corso si può trovare in formato pdf e word nella sezione ‘Modulistica’ del sito della Commissione Centrale di Alpinismo Giovanile.</a:t>
            </a:r>
          </a:p>
          <a:p>
            <a:pPr marL="0" indent="0" algn="just">
              <a:buNone/>
            </a:pPr>
            <a:r>
              <a:rPr lang="it-IT" dirty="0"/>
              <a:t>Il link della pagina è il seguente:</a:t>
            </a:r>
          </a:p>
          <a:p>
            <a:pPr marL="0" indent="0" algn="just">
              <a:buNone/>
            </a:pPr>
            <a:r>
              <a:rPr lang="it-IT" dirty="0"/>
              <a:t> </a:t>
            </a:r>
            <a:r>
              <a:rPr lang="it-IT" dirty="0">
                <a:hlinkClick r:id="rId2"/>
              </a:rPr>
              <a:t>https://organizzazione.cai.it/commissione-centrale-alpinismo-giovanile/incontri/modulistica/</a:t>
            </a:r>
            <a:endParaRPr lang="it-IT" dirty="0"/>
          </a:p>
        </p:txBody>
      </p:sp>
    </p:spTree>
    <p:extLst>
      <p:ext uri="{BB962C8B-B14F-4D97-AF65-F5344CB8AC3E}">
        <p14:creationId xmlns:p14="http://schemas.microsoft.com/office/powerpoint/2010/main" val="83788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68DB-4E42-EC7A-7933-2A2A32F3D6D1}"/>
              </a:ext>
            </a:extLst>
          </p:cNvPr>
          <p:cNvSpPr>
            <a:spLocks noGrp="1"/>
          </p:cNvSpPr>
          <p:nvPr>
            <p:ph type="title"/>
          </p:nvPr>
        </p:nvSpPr>
        <p:spPr/>
        <p:txBody>
          <a:bodyPr/>
          <a:lstStyle/>
          <a:p>
            <a:r>
              <a:rPr lang="it-IT" dirty="0"/>
              <a:t>Richieste alla Commissione Regionale</a:t>
            </a:r>
          </a:p>
        </p:txBody>
      </p:sp>
      <p:sp>
        <p:nvSpPr>
          <p:cNvPr id="3" name="Content Placeholder 2">
            <a:extLst>
              <a:ext uri="{FF2B5EF4-FFF2-40B4-BE49-F238E27FC236}">
                <a16:creationId xmlns:a16="http://schemas.microsoft.com/office/drawing/2014/main" id="{AAB90B7B-66B7-FF86-1579-C07E78A3A04D}"/>
              </a:ext>
            </a:extLst>
          </p:cNvPr>
          <p:cNvSpPr>
            <a:spLocks noGrp="1"/>
          </p:cNvSpPr>
          <p:nvPr>
            <p:ph idx="1"/>
          </p:nvPr>
        </p:nvSpPr>
        <p:spPr/>
        <p:txBody>
          <a:bodyPr/>
          <a:lstStyle/>
          <a:p>
            <a:pPr marL="0" indent="0">
              <a:buNone/>
            </a:pPr>
            <a:r>
              <a:rPr lang="it-IT" dirty="0"/>
              <a:t>Il sito della Commissione Regionale di Alpinismo Giovanile è il seguente: </a:t>
            </a:r>
            <a:r>
              <a:rPr lang="it-IT" dirty="0">
                <a:hlinkClick r:id="rId2"/>
              </a:rPr>
              <a:t>https://organizzazione.cai.it/commissione-centrale-alpinismo-giovanile-lombardia/</a:t>
            </a:r>
            <a:endParaRPr lang="it-IT" dirty="0"/>
          </a:p>
          <a:p>
            <a:pPr marL="0" indent="0">
              <a:buNone/>
            </a:pPr>
            <a:endParaRPr lang="it-IT" dirty="0"/>
          </a:p>
          <a:p>
            <a:pPr marL="0" indent="0">
              <a:buNone/>
            </a:pPr>
            <a:r>
              <a:rPr lang="it-IT" dirty="0"/>
              <a:t>Per domande o richieste di chiarimento, potete scriverci all’indirizzo mail </a:t>
            </a:r>
            <a:r>
              <a:rPr lang="it-IT" dirty="0">
                <a:hlinkClick r:id="rId3"/>
              </a:rPr>
              <a:t>aglom@cai.it</a:t>
            </a:r>
            <a:endParaRPr lang="it-IT" dirty="0"/>
          </a:p>
        </p:txBody>
      </p:sp>
    </p:spTree>
    <p:extLst>
      <p:ext uri="{BB962C8B-B14F-4D97-AF65-F5344CB8AC3E}">
        <p14:creationId xmlns:p14="http://schemas.microsoft.com/office/powerpoint/2010/main" val="369163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F640638-CD87-64AD-29B6-D3951A32184A}"/>
              </a:ext>
            </a:extLst>
          </p:cNvPr>
          <p:cNvGraphicFramePr>
            <a:graphicFrameLocks/>
          </p:cNvGraphicFramePr>
          <p:nvPr>
            <p:extLst>
              <p:ext uri="{D42A27DB-BD31-4B8C-83A1-F6EECF244321}">
                <p14:modId xmlns:p14="http://schemas.microsoft.com/office/powerpoint/2010/main" val="635544223"/>
              </p:ext>
            </p:extLst>
          </p:nvPr>
        </p:nvGraphicFramePr>
        <p:xfrm>
          <a:off x="203200" y="38100"/>
          <a:ext cx="11785600" cy="673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64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375E8C5-EC03-FF93-9CA4-B01FA6F423B7}"/>
              </a:ext>
            </a:extLst>
          </p:cNvPr>
          <p:cNvGraphicFramePr>
            <a:graphicFrameLocks/>
          </p:cNvGraphicFramePr>
          <p:nvPr>
            <p:extLst>
              <p:ext uri="{D42A27DB-BD31-4B8C-83A1-F6EECF244321}">
                <p14:modId xmlns:p14="http://schemas.microsoft.com/office/powerpoint/2010/main" val="760402262"/>
              </p:ext>
            </p:extLst>
          </p:nvPr>
        </p:nvGraphicFramePr>
        <p:xfrm>
          <a:off x="127000" y="133350"/>
          <a:ext cx="11938000" cy="659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857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98CF-021B-4693-0E2A-044D5826291E}"/>
              </a:ext>
            </a:extLst>
          </p:cNvPr>
          <p:cNvSpPr>
            <a:spLocks noGrp="1"/>
          </p:cNvSpPr>
          <p:nvPr>
            <p:ph type="title"/>
          </p:nvPr>
        </p:nvSpPr>
        <p:spPr/>
        <p:txBody>
          <a:bodyPr/>
          <a:lstStyle/>
          <a:p>
            <a:r>
              <a:rPr lang="it-IT" b="1" dirty="0"/>
              <a:t>5 Scuole di Alpinismo Giovanile</a:t>
            </a:r>
          </a:p>
        </p:txBody>
      </p:sp>
      <p:sp>
        <p:nvSpPr>
          <p:cNvPr id="3" name="Content Placeholder 2">
            <a:extLst>
              <a:ext uri="{FF2B5EF4-FFF2-40B4-BE49-F238E27FC236}">
                <a16:creationId xmlns:a16="http://schemas.microsoft.com/office/drawing/2014/main" id="{016F04EA-22A2-5E45-3303-EB916243B62E}"/>
              </a:ext>
            </a:extLst>
          </p:cNvPr>
          <p:cNvSpPr>
            <a:spLocks noGrp="1"/>
          </p:cNvSpPr>
          <p:nvPr>
            <p:ph idx="1"/>
          </p:nvPr>
        </p:nvSpPr>
        <p:spPr>
          <a:xfrm>
            <a:off x="838200" y="1473200"/>
            <a:ext cx="10515600" cy="4622799"/>
          </a:xfrm>
        </p:spPr>
        <p:txBody>
          <a:bodyPr>
            <a:noAutofit/>
          </a:bodyPr>
          <a:lstStyle/>
          <a:p>
            <a:pPr>
              <a:lnSpc>
                <a:spcPct val="100000"/>
              </a:lnSpc>
            </a:pPr>
            <a:r>
              <a:rPr lang="it-IT" sz="3000" dirty="0"/>
              <a:t>Scuola sezionale «Alpi Orobie» - CAI Bergamo</a:t>
            </a:r>
          </a:p>
          <a:p>
            <a:pPr>
              <a:lnSpc>
                <a:spcPct val="100000"/>
              </a:lnSpc>
            </a:pPr>
            <a:r>
              <a:rPr lang="it-IT" sz="3000" dirty="0"/>
              <a:t>Scuola intersezionale "Luigi Bombardieri - Nicola Martelli» - Valtellina</a:t>
            </a:r>
          </a:p>
          <a:p>
            <a:pPr>
              <a:lnSpc>
                <a:spcPct val="100000"/>
              </a:lnSpc>
            </a:pPr>
            <a:r>
              <a:rPr lang="it-IT" sz="3000" dirty="0"/>
              <a:t>Scuola intersezionale "Zio Berto" – Sezioni Coccaglio, Rovato, Chiari, Palazzolo</a:t>
            </a:r>
          </a:p>
          <a:p>
            <a:pPr>
              <a:lnSpc>
                <a:spcPct val="100000"/>
              </a:lnSpc>
            </a:pPr>
            <a:r>
              <a:rPr lang="it-IT" sz="3000" dirty="0"/>
              <a:t>Scuola sezionale «Marcello Meroni» - CAI SEM Milano</a:t>
            </a:r>
          </a:p>
          <a:p>
            <a:pPr>
              <a:lnSpc>
                <a:spcPct val="100000"/>
              </a:lnSpc>
            </a:pPr>
            <a:r>
              <a:rPr lang="it-IT" sz="3000" dirty="0"/>
              <a:t>Scuola sezionale "Riccardo Cassin" – CAI Lecco</a:t>
            </a:r>
          </a:p>
        </p:txBody>
      </p:sp>
    </p:spTree>
    <p:extLst>
      <p:ext uri="{BB962C8B-B14F-4D97-AF65-F5344CB8AC3E}">
        <p14:creationId xmlns:p14="http://schemas.microsoft.com/office/powerpoint/2010/main" val="55571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7D0A17E-983C-C702-3CA4-66AF8ABDA0D5}"/>
              </a:ext>
            </a:extLst>
          </p:cNvPr>
          <p:cNvGraphicFramePr>
            <a:graphicFrameLocks/>
          </p:cNvGraphicFramePr>
          <p:nvPr>
            <p:extLst>
              <p:ext uri="{D42A27DB-BD31-4B8C-83A1-F6EECF244321}">
                <p14:modId xmlns:p14="http://schemas.microsoft.com/office/powerpoint/2010/main" val="1286392726"/>
              </p:ext>
            </p:extLst>
          </p:nvPr>
        </p:nvGraphicFramePr>
        <p:xfrm>
          <a:off x="165100" y="114300"/>
          <a:ext cx="11811000" cy="654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065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C9B2FB2-4AEF-D007-CC9A-02B8012C5285}"/>
              </a:ext>
            </a:extLst>
          </p:cNvPr>
          <p:cNvGraphicFramePr>
            <a:graphicFrameLocks/>
          </p:cNvGraphicFramePr>
          <p:nvPr>
            <p:extLst>
              <p:ext uri="{D42A27DB-BD31-4B8C-83A1-F6EECF244321}">
                <p14:modId xmlns:p14="http://schemas.microsoft.com/office/powerpoint/2010/main" val="2133942806"/>
              </p:ext>
            </p:extLst>
          </p:nvPr>
        </p:nvGraphicFramePr>
        <p:xfrm>
          <a:off x="165100" y="190500"/>
          <a:ext cx="11760200" cy="638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462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BB48F-B75E-5185-BC9D-D6353CEEC0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91B4E-7CC7-82F6-E639-5CEF30B115DE}"/>
              </a:ext>
            </a:extLst>
          </p:cNvPr>
          <p:cNvSpPr>
            <a:spLocks noGrp="1"/>
          </p:cNvSpPr>
          <p:nvPr>
            <p:ph type="title"/>
          </p:nvPr>
        </p:nvSpPr>
        <p:spPr/>
        <p:txBody>
          <a:bodyPr/>
          <a:lstStyle/>
          <a:p>
            <a:r>
              <a:rPr lang="it-IT" b="1" dirty="0"/>
              <a:t>Motivazioni per cui non si propone corso AG</a:t>
            </a:r>
          </a:p>
        </p:txBody>
      </p:sp>
      <p:sp>
        <p:nvSpPr>
          <p:cNvPr id="3" name="Content Placeholder 2">
            <a:extLst>
              <a:ext uri="{FF2B5EF4-FFF2-40B4-BE49-F238E27FC236}">
                <a16:creationId xmlns:a16="http://schemas.microsoft.com/office/drawing/2014/main" id="{8BC35CF8-0CA3-6055-238A-55FA8E5CF5B3}"/>
              </a:ext>
            </a:extLst>
          </p:cNvPr>
          <p:cNvSpPr>
            <a:spLocks noGrp="1"/>
          </p:cNvSpPr>
          <p:nvPr>
            <p:ph idx="1"/>
          </p:nvPr>
        </p:nvSpPr>
        <p:spPr>
          <a:xfrm>
            <a:off x="838200" y="1825625"/>
            <a:ext cx="10515600" cy="4667250"/>
          </a:xfrm>
        </p:spPr>
        <p:txBody>
          <a:bodyPr>
            <a:normAutofit lnSpcReduction="10000"/>
          </a:bodyPr>
          <a:lstStyle/>
          <a:p>
            <a:r>
              <a:rPr lang="it-IT" sz="3000" dirty="0"/>
              <a:t>Discontinuità nella presenza dei ragazzi</a:t>
            </a:r>
          </a:p>
          <a:p>
            <a:r>
              <a:rPr lang="it-IT" sz="3000" dirty="0"/>
              <a:t>Mancanza di titolati</a:t>
            </a:r>
          </a:p>
          <a:p>
            <a:r>
              <a:rPr lang="it-IT" sz="3000" dirty="0"/>
              <a:t>Mancanza di tempo da parte degli accompagnatori</a:t>
            </a:r>
          </a:p>
          <a:p>
            <a:r>
              <a:rPr lang="it-IT" sz="3000" dirty="0"/>
              <a:t>Mancanza di ANAG</a:t>
            </a:r>
          </a:p>
          <a:p>
            <a:r>
              <a:rPr lang="it-IT" sz="3000" dirty="0"/>
              <a:t>Troppa burocrazia (es. ricerca ANAG, richiesta nulla osta)</a:t>
            </a:r>
          </a:p>
          <a:p>
            <a:r>
              <a:rPr lang="it-IT" sz="3000" dirty="0"/>
              <a:t>Ci stiamo strutturando, idea di proporlo in futuro</a:t>
            </a:r>
          </a:p>
          <a:p>
            <a:r>
              <a:rPr lang="it-IT" sz="3000" dirty="0"/>
              <a:t>Preferiamo fare singole uscite diversificate sulle fasce di età</a:t>
            </a:r>
          </a:p>
          <a:p>
            <a:r>
              <a:rPr lang="it-IT" sz="3000" dirty="0"/>
              <a:t> Crediamo che l’attività sia più efficace del corso</a:t>
            </a:r>
          </a:p>
          <a:p>
            <a:r>
              <a:rPr lang="it-IT" sz="3000" dirty="0"/>
              <a:t>Maggiore semplicità organizzativa</a:t>
            </a:r>
          </a:p>
        </p:txBody>
      </p:sp>
    </p:spTree>
    <p:extLst>
      <p:ext uri="{BB962C8B-B14F-4D97-AF65-F5344CB8AC3E}">
        <p14:creationId xmlns:p14="http://schemas.microsoft.com/office/powerpoint/2010/main" val="56552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5D4A1AA-BC7B-4064-B524-3C78973131F1}"/>
              </a:ext>
            </a:extLst>
          </p:cNvPr>
          <p:cNvGraphicFramePr>
            <a:graphicFrameLocks noGrp="1"/>
          </p:cNvGraphicFramePr>
          <p:nvPr>
            <p:extLst>
              <p:ext uri="{D42A27DB-BD31-4B8C-83A1-F6EECF244321}">
                <p14:modId xmlns:p14="http://schemas.microsoft.com/office/powerpoint/2010/main" val="3751784306"/>
              </p:ext>
            </p:extLst>
          </p:nvPr>
        </p:nvGraphicFramePr>
        <p:xfrm>
          <a:off x="206773" y="1281186"/>
          <a:ext cx="11778453" cy="5170300"/>
        </p:xfrm>
        <a:graphic>
          <a:graphicData uri="http://schemas.openxmlformats.org/drawingml/2006/table">
            <a:tbl>
              <a:tblPr/>
              <a:tblGrid>
                <a:gridCol w="4112308">
                  <a:extLst>
                    <a:ext uri="{9D8B030D-6E8A-4147-A177-3AD203B41FA5}">
                      <a16:colId xmlns:a16="http://schemas.microsoft.com/office/drawing/2014/main" val="4198975888"/>
                    </a:ext>
                  </a:extLst>
                </a:gridCol>
                <a:gridCol w="1470751">
                  <a:extLst>
                    <a:ext uri="{9D8B030D-6E8A-4147-A177-3AD203B41FA5}">
                      <a16:colId xmlns:a16="http://schemas.microsoft.com/office/drawing/2014/main" val="2578701129"/>
                    </a:ext>
                  </a:extLst>
                </a:gridCol>
                <a:gridCol w="1700466">
                  <a:extLst>
                    <a:ext uri="{9D8B030D-6E8A-4147-A177-3AD203B41FA5}">
                      <a16:colId xmlns:a16="http://schemas.microsoft.com/office/drawing/2014/main" val="2850323409"/>
                    </a:ext>
                  </a:extLst>
                </a:gridCol>
                <a:gridCol w="4494928">
                  <a:extLst>
                    <a:ext uri="{9D8B030D-6E8A-4147-A177-3AD203B41FA5}">
                      <a16:colId xmlns:a16="http://schemas.microsoft.com/office/drawing/2014/main" val="2267891951"/>
                    </a:ext>
                  </a:extLst>
                </a:gridCol>
              </a:tblGrid>
              <a:tr h="182353">
                <a:tc>
                  <a:txBody>
                    <a:bodyPr/>
                    <a:lstStyle/>
                    <a:p>
                      <a:pPr algn="l" fontAlgn="b">
                        <a:buNone/>
                      </a:pPr>
                      <a:r>
                        <a:rPr lang="it-IT" sz="2800" b="1" i="0" u="none" strike="noStrike" dirty="0">
                          <a:solidFill>
                            <a:srgbClr val="000000"/>
                          </a:solidFill>
                          <a:effectLst/>
                          <a:latin typeface="Aptos (body)"/>
                        </a:rPr>
                        <a:t> Tipo attività</a:t>
                      </a:r>
                    </a:p>
                  </a:txBody>
                  <a:tcPr marL="4966" marR="4966" marT="49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buNone/>
                      </a:pPr>
                      <a:r>
                        <a:rPr lang="it-IT" sz="2800" b="1" i="0" u="none" strike="noStrike">
                          <a:solidFill>
                            <a:srgbClr val="000000"/>
                          </a:solidFill>
                          <a:effectLst/>
                          <a:latin typeface="Aptos (body)"/>
                        </a:rPr>
                        <a:t>Minimo</a:t>
                      </a:r>
                    </a:p>
                  </a:txBody>
                  <a:tcPr marL="4966" marR="4966" marT="49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buNone/>
                      </a:pPr>
                      <a:r>
                        <a:rPr lang="it-IT" sz="2800" b="1" i="0" u="none" strike="noStrike">
                          <a:solidFill>
                            <a:srgbClr val="000000"/>
                          </a:solidFill>
                          <a:effectLst/>
                          <a:latin typeface="Aptos (body)"/>
                        </a:rPr>
                        <a:t>Massimo</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buNone/>
                      </a:pPr>
                      <a:r>
                        <a:rPr lang="it-IT" sz="2800" b="1" i="0" u="none" strike="noStrike" dirty="0">
                          <a:solidFill>
                            <a:srgbClr val="000000"/>
                          </a:solidFill>
                          <a:effectLst/>
                          <a:latin typeface="Aptos (body)"/>
                        </a:rPr>
                        <a:t>Numero di gruppi</a:t>
                      </a:r>
                    </a:p>
                  </a:txBody>
                  <a:tcPr marL="4966" marR="4966" marT="49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90811628"/>
                  </a:ext>
                </a:extLst>
              </a:tr>
              <a:tr h="176655">
                <a:tc>
                  <a:txBody>
                    <a:bodyPr/>
                    <a:lstStyle/>
                    <a:p>
                      <a:pPr algn="ctr" fontAlgn="b">
                        <a:buNone/>
                      </a:pPr>
                      <a:r>
                        <a:rPr lang="it-IT" sz="2800" b="0" i="1" u="none" strike="noStrike" dirty="0">
                          <a:solidFill>
                            <a:srgbClr val="000000"/>
                          </a:solidFill>
                          <a:effectLst/>
                          <a:latin typeface="Aptos (body)"/>
                        </a:rPr>
                        <a:t>Escursionismo</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&gt;15</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57</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18793"/>
                  </a:ext>
                </a:extLst>
              </a:tr>
              <a:tr h="343613">
                <a:tc>
                  <a:txBody>
                    <a:bodyPr/>
                    <a:lstStyle/>
                    <a:p>
                      <a:pPr algn="ctr" fontAlgn="b">
                        <a:buNone/>
                      </a:pPr>
                      <a:r>
                        <a:rPr lang="it-IT" sz="2800" b="0" i="1" u="none" strike="noStrike">
                          <a:solidFill>
                            <a:srgbClr val="000000"/>
                          </a:solidFill>
                          <a:effectLst/>
                          <a:latin typeface="Aptos (body)"/>
                        </a:rPr>
                        <a:t>Arrampicata</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9</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29</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2686201"/>
                  </a:ext>
                </a:extLst>
              </a:tr>
              <a:tr h="333934">
                <a:tc>
                  <a:txBody>
                    <a:bodyPr/>
                    <a:lstStyle/>
                    <a:p>
                      <a:pPr algn="ctr" fontAlgn="b">
                        <a:buNone/>
                      </a:pPr>
                      <a:r>
                        <a:rPr lang="it-IT" sz="2800" b="0" i="1" u="none" strike="noStrike">
                          <a:solidFill>
                            <a:srgbClr val="000000"/>
                          </a:solidFill>
                          <a:effectLst/>
                          <a:latin typeface="Aptos (body)"/>
                        </a:rPr>
                        <a:t>Ferrata/sentiero attrezzato</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3</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18</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1406536"/>
                  </a:ext>
                </a:extLst>
              </a:tr>
              <a:tr h="176655">
                <a:tc>
                  <a:txBody>
                    <a:bodyPr/>
                    <a:lstStyle/>
                    <a:p>
                      <a:pPr algn="ctr" fontAlgn="b">
                        <a:buNone/>
                      </a:pPr>
                      <a:r>
                        <a:rPr lang="it-IT" sz="2800" b="0" i="1" u="none" strike="noStrike" dirty="0">
                          <a:solidFill>
                            <a:srgbClr val="000000"/>
                          </a:solidFill>
                          <a:effectLst/>
                          <a:latin typeface="Aptos (body)"/>
                        </a:rPr>
                        <a:t>Speleologia</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14</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8330189"/>
                  </a:ext>
                </a:extLst>
              </a:tr>
              <a:tr h="333934">
                <a:tc>
                  <a:txBody>
                    <a:bodyPr/>
                    <a:lstStyle/>
                    <a:p>
                      <a:pPr algn="ctr" fontAlgn="b">
                        <a:buNone/>
                      </a:pPr>
                      <a:r>
                        <a:rPr lang="it-IT" sz="2800" b="0" i="1" u="none" strike="noStrike" dirty="0">
                          <a:solidFill>
                            <a:srgbClr val="000000"/>
                          </a:solidFill>
                          <a:effectLst/>
                          <a:latin typeface="Aptos (body)"/>
                        </a:rPr>
                        <a:t>Alpinismo su ghiaccio/neve</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11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7279237"/>
                  </a:ext>
                </a:extLst>
              </a:tr>
              <a:tr h="176655">
                <a:tc>
                  <a:txBody>
                    <a:bodyPr/>
                    <a:lstStyle/>
                    <a:p>
                      <a:pPr algn="ctr" fontAlgn="b">
                        <a:buNone/>
                      </a:pPr>
                      <a:r>
                        <a:rPr lang="it-IT" sz="2800" b="0" i="1" u="none" strike="noStrike">
                          <a:solidFill>
                            <a:srgbClr val="000000"/>
                          </a:solidFill>
                          <a:effectLst/>
                          <a:latin typeface="Aptos (body)"/>
                        </a:rPr>
                        <a:t>Bouldering</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2800" b="0" i="0" u="none" strike="noStrike" dirty="0">
                          <a:solidFill>
                            <a:srgbClr val="000000"/>
                          </a:solidFill>
                          <a:effectLst/>
                          <a:latin typeface="Aptos (body)"/>
                        </a:rPr>
                        <a:t>&gt;15</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8</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0708350"/>
                  </a:ext>
                </a:extLst>
              </a:tr>
              <a:tr h="176655">
                <a:tc>
                  <a:txBody>
                    <a:bodyPr/>
                    <a:lstStyle/>
                    <a:p>
                      <a:pPr algn="ctr" fontAlgn="b">
                        <a:buNone/>
                      </a:pPr>
                      <a:r>
                        <a:rPr lang="it-IT" sz="2800" b="0" i="1" u="none" strike="noStrike">
                          <a:solidFill>
                            <a:srgbClr val="000000"/>
                          </a:solidFill>
                          <a:effectLst/>
                          <a:latin typeface="Aptos (body)"/>
                        </a:rPr>
                        <a:t>Arrampicata indoor</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2800" b="0" i="0" u="none" strike="noStrike" dirty="0">
                          <a:solidFill>
                            <a:srgbClr val="000000"/>
                          </a:solidFill>
                          <a:effectLst/>
                          <a:latin typeface="Aptos (body)"/>
                        </a:rPr>
                        <a:t>&gt;15</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8</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591156"/>
                  </a:ext>
                </a:extLst>
              </a:tr>
              <a:tr h="176655">
                <a:tc>
                  <a:txBody>
                    <a:bodyPr/>
                    <a:lstStyle/>
                    <a:p>
                      <a:pPr algn="ctr" fontAlgn="b">
                        <a:buNone/>
                      </a:pPr>
                      <a:r>
                        <a:rPr lang="it-IT" sz="2800" b="0" i="1" u="none" strike="noStrike" dirty="0">
                          <a:solidFill>
                            <a:srgbClr val="000000"/>
                          </a:solidFill>
                          <a:effectLst/>
                          <a:latin typeface="Aptos (body)"/>
                        </a:rPr>
                        <a:t>Alpinismo su roccia</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3</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217394"/>
                  </a:ext>
                </a:extLst>
              </a:tr>
              <a:tr h="333934">
                <a:tc>
                  <a:txBody>
                    <a:bodyPr/>
                    <a:lstStyle/>
                    <a:p>
                      <a:pPr algn="ctr" fontAlgn="b">
                        <a:buNone/>
                      </a:pPr>
                      <a:r>
                        <a:rPr lang="it-IT" sz="2800" b="0" i="1" u="none" strike="noStrike" dirty="0">
                          <a:solidFill>
                            <a:srgbClr val="000000"/>
                          </a:solidFill>
                          <a:effectLst/>
                          <a:latin typeface="Aptos (body)"/>
                        </a:rPr>
                        <a:t>Escursione/ciaspolata su neve</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1</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a:solidFill>
                            <a:srgbClr val="000000"/>
                          </a:solidFill>
                          <a:effectLst/>
                          <a:latin typeface="Aptos (body)"/>
                        </a:rPr>
                        <a:t>5</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2800" b="0" i="0" u="none" strike="noStrike" dirty="0">
                          <a:solidFill>
                            <a:srgbClr val="000000"/>
                          </a:solidFill>
                          <a:effectLst/>
                          <a:latin typeface="Aptos (body)"/>
                        </a:rPr>
                        <a:t>3</a:t>
                      </a:r>
                    </a:p>
                  </a:txBody>
                  <a:tcPr marL="4966" marR="4966"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086354"/>
                  </a:ext>
                </a:extLst>
              </a:tr>
            </a:tbl>
          </a:graphicData>
        </a:graphic>
      </p:graphicFrame>
      <p:sp>
        <p:nvSpPr>
          <p:cNvPr id="8" name="Title 1">
            <a:extLst>
              <a:ext uri="{FF2B5EF4-FFF2-40B4-BE49-F238E27FC236}">
                <a16:creationId xmlns:a16="http://schemas.microsoft.com/office/drawing/2014/main" id="{7E95FC4E-5153-BD3F-C3EF-1FCD1513896F}"/>
              </a:ext>
            </a:extLst>
          </p:cNvPr>
          <p:cNvSpPr>
            <a:spLocks noGrp="1"/>
          </p:cNvSpPr>
          <p:nvPr>
            <p:ph type="title"/>
          </p:nvPr>
        </p:nvSpPr>
        <p:spPr>
          <a:xfrm>
            <a:off x="2906137" y="35564"/>
            <a:ext cx="6379723" cy="1131010"/>
          </a:xfrm>
        </p:spPr>
        <p:txBody>
          <a:bodyPr/>
          <a:lstStyle/>
          <a:p>
            <a:r>
              <a:rPr lang="it-IT" b="1" dirty="0"/>
              <a:t>Tipologia di attività svolte</a:t>
            </a:r>
          </a:p>
        </p:txBody>
      </p:sp>
    </p:spTree>
    <p:extLst>
      <p:ext uri="{BB962C8B-B14F-4D97-AF65-F5344CB8AC3E}">
        <p14:creationId xmlns:p14="http://schemas.microsoft.com/office/powerpoint/2010/main" val="3970923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9096ad9-8b60-446a-90b7-017dbb9421a3}" enabled="1" method="Standard" siteId="{3d234255-e20f-4205-88a5-9658a402999b}" contentBits="0" removed="0"/>
</clbl:labelList>
</file>

<file path=docProps/app.xml><?xml version="1.0" encoding="utf-8"?>
<Properties xmlns="http://schemas.openxmlformats.org/officeDocument/2006/extended-properties" xmlns:vt="http://schemas.openxmlformats.org/officeDocument/2006/docPropsVTypes">
  <TotalTime>377</TotalTime>
  <Words>1913</Words>
  <Application>Microsoft Office PowerPoint</Application>
  <PresentationFormat>Widescreen</PresentationFormat>
  <Paragraphs>245</Paragraphs>
  <Slides>22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(body)</vt:lpstr>
      <vt:lpstr>Aptos Display</vt:lpstr>
      <vt:lpstr>Arial</vt:lpstr>
      <vt:lpstr>Office Theme</vt:lpstr>
      <vt:lpstr>Convegno degli Accompagnatori 2026</vt:lpstr>
      <vt:lpstr>Presentazione dati del censimento attività 2025</vt:lpstr>
      <vt:lpstr>PowerPoint Presentation</vt:lpstr>
      <vt:lpstr>PowerPoint Presentation</vt:lpstr>
      <vt:lpstr>5 Scuole di Alpinismo Giovanile</vt:lpstr>
      <vt:lpstr>PowerPoint Presentation</vt:lpstr>
      <vt:lpstr>PowerPoint Presentation</vt:lpstr>
      <vt:lpstr>Motivazioni per cui non si propone corso AG</vt:lpstr>
      <vt:lpstr>Tipologia di attività svolte</vt:lpstr>
      <vt:lpstr>PowerPoint Presentation</vt:lpstr>
      <vt:lpstr>Altre tipologie di attività svolte</vt:lpstr>
      <vt:lpstr>Ragazze/i coinvolte/i – prima fascia (8-11) </vt:lpstr>
      <vt:lpstr>Ragazze/i coinvolte/i – seconda fascia (11-14) </vt:lpstr>
      <vt:lpstr>Ragazze/i coinvolte/i – terza fascia (14-17)</vt:lpstr>
      <vt:lpstr>PowerPoint Presentation</vt:lpstr>
      <vt:lpstr>Suggerimenti/riflessioni</vt:lpstr>
      <vt:lpstr>Suggerimenti/riflessioni</vt:lpstr>
      <vt:lpstr>PowerPoint Presentation</vt:lpstr>
      <vt:lpstr>Corsi di Alpinismo Giovanile</vt:lpstr>
      <vt:lpstr>Richiesta di autorizzazione (pagina 2 di 3)</vt:lpstr>
      <vt:lpstr>Modulo di richiesta di nulla osta</vt:lpstr>
      <vt:lpstr>Richieste alla Commissione Regionale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Asnaghi, Marco</dc:creator>
  <cp:lastModifiedBy>Asnaghi, Marco</cp:lastModifiedBy>
  <cp:revision>1</cp:revision>
  <dcterms:created xsi:type="dcterms:W3CDTF">2025-02-21T10:10:10Z</dcterms:created>
  <dcterms:modified xsi:type="dcterms:W3CDTF">2026-03-05T09:06:39Z</dcterms:modified>
</cp:coreProperties>
</file>