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24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Accompagnatori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ANAG</c:v>
                </c:pt>
                <c:pt idx="1">
                  <c:v>AAG</c:v>
                </c:pt>
                <c:pt idx="2">
                  <c:v>ASAG</c:v>
                </c:pt>
                <c:pt idx="3">
                  <c:v>Collaboratori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118</c:v>
                </c:pt>
                <c:pt idx="2">
                  <c:v>212</c:v>
                </c:pt>
                <c:pt idx="3">
                  <c:v>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5-4219-80CC-2FA66DE0D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0070C0"/>
                </a:solidFill>
              </a:defRPr>
            </a:pPr>
            <a:endParaRPr lang="it-IT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6212864814852"/>
          <c:y val="0.20887057086614172"/>
          <c:w val="0.63559899028501321"/>
          <c:h val="0.6911652449693788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Distribuzione</c:v>
                </c:pt>
              </c:strCache>
            </c:strRef>
          </c:tx>
          <c:dPt>
            <c:idx val="0"/>
            <c:bubble3D val="0"/>
            <c:explosion val="6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19-40E6-BA16-FD55F945181C}"/>
              </c:ext>
            </c:extLst>
          </c:dPt>
          <c:dPt>
            <c:idx val="1"/>
            <c:bubble3D val="0"/>
            <c:explosion val="9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A19-40E6-BA16-FD55F945181C}"/>
              </c:ext>
            </c:extLst>
          </c:dPt>
          <c:dPt>
            <c:idx val="2"/>
            <c:bubble3D val="0"/>
            <c:explosion val="8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19-40E6-BA16-FD55F945181C}"/>
              </c:ext>
            </c:extLst>
          </c:dPt>
          <c:dLbls>
            <c:dLbl>
              <c:idx val="0"/>
              <c:layout>
                <c:manualLayout>
                  <c:x val="-0.17162360437801316"/>
                  <c:y val="3.9360899050763107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Corsi</a:t>
                    </a:r>
                    <a:r>
                      <a:rPr lang="en-US" dirty="0"/>
                      <a:t>:</a:t>
                    </a:r>
                    <a:r>
                      <a:rPr lang="en-US" baseline="0" dirty="0"/>
                      <a:t> </a:t>
                    </a:r>
                    <a:fld id="{BA5D6068-D694-4806-8319-1860F42EBBDE}" type="VALUE">
                      <a:rPr lang="en-US" smtClean="0"/>
                      <a:pPr/>
                      <a:t>[VALORE]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0538045336608"/>
                      <c:h val="0.141493055555555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A19-40E6-BA16-FD55F945181C}"/>
                </c:ext>
              </c:extLst>
            </c:dLbl>
            <c:dLbl>
              <c:idx val="1"/>
              <c:layout>
                <c:manualLayout>
                  <c:x val="0.1496154765883663"/>
                  <c:y val="-0.21097759519190537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Attività</a:t>
                    </a:r>
                    <a:r>
                      <a:rPr lang="en-US" dirty="0"/>
                      <a:t>: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682579298317402"/>
                      <c:h val="0.1777234692948879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CA19-40E6-BA16-FD55F945181C}"/>
                </c:ext>
              </c:extLst>
            </c:dLbl>
            <c:dLbl>
              <c:idx val="2"/>
              <c:layout>
                <c:manualLayout>
                  <c:x val="9.2612472601107151E-2"/>
                  <c:y val="0.22899502957176232"/>
                </c:manualLayout>
              </c:layout>
              <c:tx>
                <c:rich>
                  <a:bodyPr/>
                  <a:lstStyle/>
                  <a:p>
                    <a:r>
                      <a:rPr lang="it-IT" dirty="0"/>
                      <a:t>Corsi con nulla osta: </a:t>
                    </a:r>
                    <a:fld id="{7173DA9C-CDC6-4CCE-BD5D-B88A9B50976E}" type="VALUE">
                      <a:rPr lang="it-IT"/>
                      <a:pPr/>
                      <a:t>[VALORE]</a:t>
                    </a:fld>
                    <a:endParaRPr lang="it-IT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216192859156658"/>
                      <c:h val="0.19812030586110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A19-40E6-BA16-FD55F94518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rnd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Corsi</c:v>
                </c:pt>
                <c:pt idx="1">
                  <c:v>Attività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</c:v>
                </c:pt>
                <c:pt idx="1">
                  <c:v>21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19-40E6-BA16-FD55F9451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1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it-I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462962962962962E-2"/>
          <c:y val="0.10580909538227042"/>
          <c:w val="0.94907407407407407"/>
          <c:h val="0.7730046116556237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Ragazze e ragazzi</c:v>
                </c:pt>
              </c:strCache>
            </c:strRef>
          </c:tx>
          <c:invertIfNegative val="1"/>
          <c:dPt>
            <c:idx val="0"/>
            <c:invertIfNegative val="1"/>
            <c:bubble3D val="0"/>
            <c:spPr>
              <a:pattFill prst="narHorz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10AF-48A8-ADE7-2147B04D907C}"/>
              </c:ext>
            </c:extLst>
          </c:dPt>
          <c:dPt>
            <c:idx val="1"/>
            <c:invertIfNegative val="1"/>
            <c:bubble3D val="0"/>
            <c:spPr>
              <a:pattFill prst="narHorz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10AF-48A8-ADE7-2147B04D90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Attività AG (iscritti CAI)</c:v>
                </c:pt>
                <c:pt idx="1">
                  <c:v>Attività scolastiche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2730</c:v>
                </c:pt>
                <c:pt idx="1">
                  <c:v>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D6-476F-A7E9-958FC3F210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it-IT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2068027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0.43014</cdr:x>
      <cdr:y>0.0184</cdr:y>
    </cdr:from>
    <cdr:to>
      <cdr:x>0.66005</cdr:x>
      <cdr:y>0.2684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450A6CA2-F684-A09B-6F0C-095F4579ADB6}"/>
            </a:ext>
          </a:extLst>
        </cdr:cNvPr>
        <cdr:cNvSpPr txBox="1"/>
      </cdr:nvSpPr>
      <cdr:spPr>
        <a:xfrm xmlns:a="http://schemas.openxmlformats.org/drawingml/2006/main">
          <a:off x="1710838" y="673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it-IT" sz="1100" dirty="0"/>
        </a:p>
      </cdr:txBody>
    </cdr:sp>
  </cdr:relSizeAnchor>
  <cdr:relSizeAnchor xmlns:cdr="http://schemas.openxmlformats.org/drawingml/2006/chartDrawing">
    <cdr:from>
      <cdr:x>0.07297</cdr:x>
      <cdr:y>0.15979</cdr:y>
    </cdr:from>
    <cdr:to>
      <cdr:x>0.92102</cdr:x>
      <cdr:y>0.26338</cdr:y>
    </cdr:to>
    <cdr:sp macro="" textlink="">
      <cdr:nvSpPr>
        <cdr:cNvPr id="3" name="CasellaDiTesto 2">
          <a:extLst xmlns:a="http://schemas.openxmlformats.org/drawingml/2006/main">
            <a:ext uri="{FF2B5EF4-FFF2-40B4-BE49-F238E27FC236}">
              <a16:creationId xmlns:a16="http://schemas.microsoft.com/office/drawing/2014/main" id="{05AA30FD-E091-8DCD-49DA-3279176298D3}"/>
            </a:ext>
          </a:extLst>
        </cdr:cNvPr>
        <cdr:cNvSpPr txBox="1"/>
      </cdr:nvSpPr>
      <cdr:spPr>
        <a:xfrm xmlns:a="http://schemas.openxmlformats.org/drawingml/2006/main">
          <a:off x="281339" y="646640"/>
          <a:ext cx="3269674" cy="419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000" dirty="0">
              <a:latin typeface="Arial Black" panose="020B0A04020102020204" pitchFamily="34" charset="0"/>
            </a:rPr>
            <a:t>59 su 85 sezioni CAI coinvolte</a:t>
          </a:r>
        </a:p>
        <a:p xmlns:a="http://schemas.openxmlformats.org/drawingml/2006/main">
          <a:endParaRPr lang="it-IT" sz="1400" dirty="0">
            <a:latin typeface="Arial Black" panose="020B0A040201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0.03502</cdr:x>
      <cdr:y>0</cdr:y>
    </cdr:from>
    <cdr:to>
      <cdr:x>1</cdr:x>
      <cdr:y>0.27714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93109D2B-EFA2-AD89-1DA4-EB9A626E9A39}"/>
            </a:ext>
          </a:extLst>
        </cdr:cNvPr>
        <cdr:cNvSpPr txBox="1"/>
      </cdr:nvSpPr>
      <cdr:spPr>
        <a:xfrm xmlns:a="http://schemas.openxmlformats.org/drawingml/2006/main">
          <a:off x="162685" y="0"/>
          <a:ext cx="4482243" cy="12705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000" dirty="0">
              <a:latin typeface="Arial Black" panose="020B0A04020102020204" pitchFamily="34" charset="0"/>
            </a:rPr>
            <a:t>Ragazze e ragazzi coinvolti (ambito CAI e presso istituti scolastici)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64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7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341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2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09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447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970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0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60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3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231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6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376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14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4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3600" dirty="0">
                <a:latin typeface="Arial Narrow" panose="020B0606020202030204" pitchFamily="34" charset="0"/>
                <a:cs typeface="Arial" panose="020B0604020202020204" pitchFamily="34" charset="0"/>
              </a:rPr>
              <a:t>Commissione Regionale Lombarda Alpinismo Giovanile</a:t>
            </a:r>
            <a:endParaRPr dirty="0">
              <a:latin typeface="Arial Narrow" panose="020B0606020202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0B55D50-4E3A-2245-7457-DA7257415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76" y="392929"/>
            <a:ext cx="2024047" cy="202404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8EC0D97-B9CE-E78B-828E-204EEEE88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983" y="398924"/>
            <a:ext cx="2177815" cy="2177815"/>
          </a:xfrm>
          <a:prstGeom prst="rect">
            <a:avLst/>
          </a:prstGeom>
        </p:spPr>
      </p:pic>
      <p:pic>
        <p:nvPicPr>
          <p:cNvPr id="7" name="Picture 8" descr="A blue shield with a white eagle and a star&#10;&#10;AI-generated content may be incorrect.">
            <a:extLst>
              <a:ext uri="{FF2B5EF4-FFF2-40B4-BE49-F238E27FC236}">
                <a16:creationId xmlns:a16="http://schemas.microsoft.com/office/drawing/2014/main" id="{8738D17D-D406-8A37-AE98-4FB0DBE79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70" y="561433"/>
            <a:ext cx="2084059" cy="16870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862235" cy="970613"/>
          </a:xfrm>
        </p:spPr>
        <p:txBody>
          <a:bodyPr>
            <a:noAutofit/>
          </a:bodyPr>
          <a:lstStyle/>
          <a:p>
            <a:r>
              <a:rPr lang="it-IT" sz="2800" dirty="0">
                <a:latin typeface="Arial Narrow" panose="020B0606020202030204" pitchFamily="34" charset="0"/>
              </a:rPr>
              <a:t>Compagine sociale:</a:t>
            </a:r>
            <a:br>
              <a:rPr lang="it-IT" sz="2800" dirty="0">
                <a:latin typeface="Arial Narrow" panose="020B0606020202030204" pitchFamily="34" charset="0"/>
              </a:rPr>
            </a:br>
            <a:r>
              <a:rPr lang="it-IT" sz="2800" dirty="0">
                <a:latin typeface="Arial Narrow" panose="020B0606020202030204" pitchFamily="34" charset="0"/>
              </a:rPr>
              <a:t>Panoramica generale lombarda di</a:t>
            </a:r>
            <a:br>
              <a:rPr lang="it-IT" sz="2800" dirty="0">
                <a:latin typeface="Arial Narrow" panose="020B0606020202030204" pitchFamily="34" charset="0"/>
              </a:rPr>
            </a:br>
            <a:r>
              <a:rPr lang="it-IT" sz="2800" dirty="0">
                <a:latin typeface="Arial Narrow" panose="020B0606020202030204" pitchFamily="34" charset="0"/>
              </a:rPr>
              <a:t>Accompagnatori titolati e qualificati a seguito d corsi del Club Alpino Italiano </a:t>
            </a:r>
            <a:endParaRPr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499135"/>
              </p:ext>
            </p:extLst>
          </p:nvPr>
        </p:nvGraphicFramePr>
        <p:xfrm>
          <a:off x="1828800" y="1828800"/>
          <a:ext cx="5486400" cy="427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03BEC0FC-DB67-4677-7818-E2155063C233}"/>
              </a:ext>
            </a:extLst>
          </p:cNvPr>
          <p:cNvSpPr txBox="1"/>
          <p:nvPr/>
        </p:nvSpPr>
        <p:spPr>
          <a:xfrm>
            <a:off x="824643" y="3304827"/>
            <a:ext cx="2288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ANAG: Accompagnatori nazionali</a:t>
            </a:r>
          </a:p>
          <a:p>
            <a:r>
              <a:rPr lang="it-IT" sz="1400" b="1" dirty="0"/>
              <a:t>AAG: accompagnatori regionali</a:t>
            </a:r>
          </a:p>
          <a:p>
            <a:r>
              <a:rPr lang="it-IT" sz="1400" b="1" dirty="0"/>
              <a:t>ASAG: accompagnatori sezionali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El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634527"/>
            <a:ext cx="4724400" cy="775173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it-IT" sz="5100" b="1" dirty="0">
                <a:latin typeface="Arial Narrow" panose="020B0606020202030204" pitchFamily="34" charset="0"/>
              </a:rPr>
              <a:t>Attività svolte dalle sezioni CAI Lombarde</a:t>
            </a:r>
          </a:p>
          <a:p>
            <a:pPr marL="0" indent="0" algn="ctr">
              <a:buNone/>
            </a:pPr>
            <a:r>
              <a:rPr lang="it-IT" sz="3600" dirty="0">
                <a:latin typeface="Arial Narrow" panose="020B0606020202030204" pitchFamily="34" charset="0"/>
              </a:rPr>
              <a:t>Dati ottenuti da Censimento 2025 </a:t>
            </a:r>
            <a:endParaRPr sz="36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8E415E23-B986-E434-3192-B183771CCB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398536"/>
              </p:ext>
            </p:extLst>
          </p:nvPr>
        </p:nvGraphicFramePr>
        <p:xfrm>
          <a:off x="4672978" y="1806361"/>
          <a:ext cx="3855539" cy="4046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0390776D-3F33-1343-1C4A-883A9857B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59580"/>
              </p:ext>
            </p:extLst>
          </p:nvPr>
        </p:nvGraphicFramePr>
        <p:xfrm>
          <a:off x="516103" y="1736315"/>
          <a:ext cx="5183470" cy="458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latin typeface="Arial Narrow" panose="020B0606020202030204" pitchFamily="34" charset="0"/>
              </a:rPr>
              <a:t>Conclusioni</a:t>
            </a:r>
            <a:endParaRPr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490136"/>
            <a:ext cx="6798736" cy="3534806"/>
          </a:xfrm>
        </p:spPr>
        <p:txBody>
          <a:bodyPr>
            <a:normAutofit fontScale="55000" lnSpcReduction="20000"/>
          </a:bodyPr>
          <a:lstStyle/>
          <a:p>
            <a:r>
              <a:rPr lang="it-IT" sz="2900" dirty="0">
                <a:latin typeface="Arial Narrow" panose="020B0606020202030204" pitchFamily="34" charset="0"/>
              </a:rPr>
              <a:t>2025 considerato un a</a:t>
            </a:r>
            <a:r>
              <a:rPr sz="2900" dirty="0" err="1">
                <a:latin typeface="Arial Narrow" panose="020B0606020202030204" pitchFamily="34" charset="0"/>
              </a:rPr>
              <a:t>nno</a:t>
            </a:r>
            <a:r>
              <a:rPr sz="2900" dirty="0">
                <a:latin typeface="Arial Narrow" panose="020B0606020202030204" pitchFamily="34" charset="0"/>
              </a:rPr>
              <a:t> </a:t>
            </a:r>
            <a:r>
              <a:rPr sz="2900" dirty="0" err="1">
                <a:latin typeface="Arial Narrow" panose="020B0606020202030204" pitchFamily="34" charset="0"/>
              </a:rPr>
              <a:t>positivo</a:t>
            </a:r>
            <a:r>
              <a:rPr sz="2900" dirty="0">
                <a:latin typeface="Arial Narrow" panose="020B0606020202030204" pitchFamily="34" charset="0"/>
              </a:rPr>
              <a:t> con </a:t>
            </a:r>
            <a:r>
              <a:rPr sz="2900" dirty="0" err="1">
                <a:latin typeface="Arial Narrow" panose="020B0606020202030204" pitchFamily="34" charset="0"/>
              </a:rPr>
              <a:t>ampia</a:t>
            </a:r>
            <a:r>
              <a:rPr sz="2900" dirty="0">
                <a:latin typeface="Arial Narrow" panose="020B0606020202030204" pitchFamily="34" charset="0"/>
              </a:rPr>
              <a:t> </a:t>
            </a:r>
            <a:r>
              <a:rPr sz="2900" dirty="0" err="1">
                <a:latin typeface="Arial Narrow" panose="020B0606020202030204" pitchFamily="34" charset="0"/>
              </a:rPr>
              <a:t>partecipazione</a:t>
            </a:r>
            <a:r>
              <a:rPr lang="it-IT" sz="2900" dirty="0">
                <a:latin typeface="Arial Narrow" panose="020B0606020202030204" pitchFamily="34" charset="0"/>
              </a:rPr>
              <a:t> dei giovani soci</a:t>
            </a:r>
          </a:p>
          <a:p>
            <a:r>
              <a:rPr lang="it-IT" sz="2900" dirty="0">
                <a:latin typeface="Arial Narrow" panose="020B0606020202030204" pitchFamily="34" charset="0"/>
              </a:rPr>
              <a:t>I soci giovani (8 – 17 anni) iscritti al CAI per l’anno 2025 sono circa il 25% di quelli nazionali</a:t>
            </a:r>
          </a:p>
          <a:p>
            <a:r>
              <a:rPr lang="it-IT" sz="2900" dirty="0">
                <a:latin typeface="Arial Narrow" panose="020B0606020202030204" pitchFamily="34" charset="0"/>
              </a:rPr>
              <a:t>Gli adulti titolati e qualificati che svolgono attività di accompagnamento dei giovani soci sono circa 900 e corrispondono al 28% di quelli italiani</a:t>
            </a:r>
          </a:p>
          <a:p>
            <a:r>
              <a:rPr lang="it-IT" sz="2900" dirty="0">
                <a:latin typeface="Arial Narrow" panose="020B0606020202030204" pitchFamily="34" charset="0"/>
              </a:rPr>
              <a:t>L’Alpinismo Giovanile coinvolge ragazze e ragazzi lombardi in attività sia outdoor che indoor per tutto l’anno solare; le giornate per ogni corso, con o senza nulla osta della Commissione Regionale Lombarda di Alpinismo Giovanile, sono mediamente 9 per anno e coinvolgono singolarmente poco meno di 40 tra ragazze e ragazzi</a:t>
            </a:r>
          </a:p>
          <a:p>
            <a:r>
              <a:rPr lang="it-IT" sz="2900" dirty="0">
                <a:latin typeface="Arial Narrow" panose="020B0606020202030204" pitchFamily="34" charset="0"/>
              </a:rPr>
              <a:t>Sono molteplici le giornate rivolte ai giovani studenti lombardi; complessivamente 2500 di loro sono stati accompagnati in attività outdoor o indoor</a:t>
            </a:r>
            <a:endParaRPr sz="29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it-IT" sz="2600" dirty="0">
              <a:latin typeface="Arial Narrow" panose="020B060602020203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1BB4CB9-5534-7B54-1F89-79D9E3268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958" y="4764768"/>
            <a:ext cx="861877" cy="861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147</TotalTime>
  <Words>214</Words>
  <Application>Microsoft Office PowerPoint</Application>
  <PresentationFormat>Presentazione su schermo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Arial Black</vt:lpstr>
      <vt:lpstr>Arial Narrow</vt:lpstr>
      <vt:lpstr>Garamond</vt:lpstr>
      <vt:lpstr>Organico</vt:lpstr>
      <vt:lpstr>Commissione Regionale Lombarda Alpinismo Giovanile</vt:lpstr>
      <vt:lpstr>Compagine sociale: Panoramica generale lombarda di Accompagnatori titolati e qualificati a seguito d corsi del Club Alpino Italiano </vt:lpstr>
      <vt:lpstr>Presentazione standard di PowerPoint</vt:lpstr>
      <vt:lpstr>Conclusioni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Bubi</dc:creator>
  <cp:keywords/>
  <dc:description>generated using python-pptx</dc:description>
  <cp:lastModifiedBy>Famiglia Vismara</cp:lastModifiedBy>
  <cp:revision>9</cp:revision>
  <dcterms:created xsi:type="dcterms:W3CDTF">2013-01-27T09:14:16Z</dcterms:created>
  <dcterms:modified xsi:type="dcterms:W3CDTF">2026-05-05T20:08:06Z</dcterms:modified>
  <cp:category/>
</cp:coreProperties>
</file>