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36" r:id="rId2"/>
    <p:sldId id="433" r:id="rId3"/>
    <p:sldId id="434" r:id="rId4"/>
    <p:sldId id="264" r:id="rId5"/>
    <p:sldId id="265" r:id="rId6"/>
    <p:sldId id="281" r:id="rId7"/>
    <p:sldId id="282" r:id="rId8"/>
    <p:sldId id="283" r:id="rId9"/>
    <p:sldId id="284" r:id="rId10"/>
    <p:sldId id="285" r:id="rId11"/>
    <p:sldId id="257" r:id="rId12"/>
    <p:sldId id="437" r:id="rId13"/>
    <p:sldId id="364" r:id="rId14"/>
    <p:sldId id="365" r:id="rId15"/>
    <p:sldId id="262" r:id="rId16"/>
    <p:sldId id="263" r:id="rId17"/>
    <p:sldId id="261" r:id="rId18"/>
    <p:sldId id="317" r:id="rId19"/>
    <p:sldId id="321" r:id="rId20"/>
    <p:sldId id="336" r:id="rId21"/>
    <p:sldId id="341" r:id="rId22"/>
    <p:sldId id="345" r:id="rId23"/>
    <p:sldId id="405" r:id="rId24"/>
    <p:sldId id="412" r:id="rId25"/>
    <p:sldId id="358" r:id="rId26"/>
    <p:sldId id="357" r:id="rId27"/>
    <p:sldId id="385" r:id="rId28"/>
    <p:sldId id="413" r:id="rId29"/>
    <p:sldId id="414" r:id="rId30"/>
    <p:sldId id="367" r:id="rId31"/>
    <p:sldId id="361" r:id="rId32"/>
    <p:sldId id="362" r:id="rId33"/>
    <p:sldId id="379" r:id="rId34"/>
    <p:sldId id="387" r:id="rId35"/>
    <p:sldId id="380" r:id="rId36"/>
    <p:sldId id="415" r:id="rId37"/>
    <p:sldId id="392" r:id="rId38"/>
    <p:sldId id="373" r:id="rId39"/>
    <p:sldId id="395" r:id="rId40"/>
    <p:sldId id="381" r:id="rId41"/>
    <p:sldId id="382" r:id="rId42"/>
    <p:sldId id="389" r:id="rId43"/>
    <p:sldId id="388" r:id="rId44"/>
    <p:sldId id="319" r:id="rId45"/>
    <p:sldId id="350" r:id="rId46"/>
    <p:sldId id="354" r:id="rId47"/>
    <p:sldId id="355" r:id="rId48"/>
    <p:sldId id="371" r:id="rId49"/>
    <p:sldId id="377" r:id="rId50"/>
    <p:sldId id="416" r:id="rId51"/>
    <p:sldId id="435" r:id="rId5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ana Rudi" userId="4c5573b3-fee9-4e44-94c3-60b5efde0e21" providerId="ADAL" clId="{AAB94B15-5621-484F-AB97-E4E4398D5D89}"/>
    <pc:docChg chg="custSel delSld modSld sldOrd">
      <pc:chgData name="Doriana Rudi" userId="4c5573b3-fee9-4e44-94c3-60b5efde0e21" providerId="ADAL" clId="{AAB94B15-5621-484F-AB97-E4E4398D5D89}" dt="2025-05-05T07:48:23.619" v="265" actId="20577"/>
      <pc:docMkLst>
        <pc:docMk/>
      </pc:docMkLst>
      <pc:sldChg chg="modSp mod">
        <pc:chgData name="Doriana Rudi" userId="4c5573b3-fee9-4e44-94c3-60b5efde0e21" providerId="ADAL" clId="{AAB94B15-5621-484F-AB97-E4E4398D5D89}" dt="2025-05-05T07:48:03.953" v="250" actId="20577"/>
        <pc:sldMkLst>
          <pc:docMk/>
          <pc:sldMk cId="3564151240" sldId="258"/>
        </pc:sldMkLst>
        <pc:spChg chg="mod">
          <ac:chgData name="Doriana Rudi" userId="4c5573b3-fee9-4e44-94c3-60b5efde0e21" providerId="ADAL" clId="{AAB94B15-5621-484F-AB97-E4E4398D5D89}" dt="2025-05-05T07:48:03.953" v="250" actId="20577"/>
          <ac:spMkLst>
            <pc:docMk/>
            <pc:sldMk cId="3564151240" sldId="258"/>
            <ac:spMk id="2" creationId="{00000000-0000-0000-0000-000000000000}"/>
          </ac:spMkLst>
        </pc:spChg>
      </pc:sldChg>
      <pc:sldChg chg="modSp mod">
        <pc:chgData name="Doriana Rudi" userId="4c5573b3-fee9-4e44-94c3-60b5efde0e21" providerId="ADAL" clId="{AAB94B15-5621-484F-AB97-E4E4398D5D89}" dt="2025-05-05T07:32:05.509" v="185" actId="207"/>
        <pc:sldMkLst>
          <pc:docMk/>
          <pc:sldMk cId="2740537377" sldId="261"/>
        </pc:sldMkLst>
        <pc:spChg chg="mod">
          <ac:chgData name="Doriana Rudi" userId="4c5573b3-fee9-4e44-94c3-60b5efde0e21" providerId="ADAL" clId="{AAB94B15-5621-484F-AB97-E4E4398D5D89}" dt="2025-05-05T07:31:07.247" v="179" actId="208"/>
          <ac:spMkLst>
            <pc:docMk/>
            <pc:sldMk cId="2740537377" sldId="261"/>
            <ac:spMk id="2" creationId="{00000000-0000-0000-0000-000000000000}"/>
          </ac:spMkLst>
        </pc:spChg>
        <pc:spChg chg="mod">
          <ac:chgData name="Doriana Rudi" userId="4c5573b3-fee9-4e44-94c3-60b5efde0e21" providerId="ADAL" clId="{AAB94B15-5621-484F-AB97-E4E4398D5D89}" dt="2025-05-05T07:32:05.509" v="185" actId="207"/>
          <ac:spMkLst>
            <pc:docMk/>
            <pc:sldMk cId="2740537377" sldId="261"/>
            <ac:spMk id="3" creationId="{00000000-0000-0000-0000-000000000000}"/>
          </ac:spMkLst>
        </pc:spChg>
      </pc:sldChg>
      <pc:sldChg chg="addSp modSp">
        <pc:chgData name="Doriana Rudi" userId="4c5573b3-fee9-4e44-94c3-60b5efde0e21" providerId="ADAL" clId="{AAB94B15-5621-484F-AB97-E4E4398D5D89}" dt="2025-05-05T07:28:58.814" v="2"/>
        <pc:sldMkLst>
          <pc:docMk/>
          <pc:sldMk cId="0" sldId="265"/>
        </pc:sldMkLst>
        <pc:picChg chg="add">
          <ac:chgData name="Doriana Rudi" userId="4c5573b3-fee9-4e44-94c3-60b5efde0e21" providerId="ADAL" clId="{AAB94B15-5621-484F-AB97-E4E4398D5D89}" dt="2025-05-05T07:28:58.814" v="2"/>
          <ac:picMkLst>
            <pc:docMk/>
            <pc:sldMk cId="0" sldId="265"/>
            <ac:picMk id="3" creationId="{0128679C-336E-4DB0-824F-4CA8A1CB74AD}"/>
          </ac:picMkLst>
        </pc:picChg>
        <pc:picChg chg="add mod">
          <ac:chgData name="Doriana Rudi" userId="4c5573b3-fee9-4e44-94c3-60b5efde0e21" providerId="ADAL" clId="{AAB94B15-5621-484F-AB97-E4E4398D5D89}" dt="2025-05-05T07:28:52.778" v="1"/>
          <ac:picMkLst>
            <pc:docMk/>
            <pc:sldMk cId="0" sldId="265"/>
            <ac:picMk id="4" creationId="{F020BA00-15DF-49D0-B13B-AB73DDBC316A}"/>
          </ac:picMkLst>
        </pc:picChg>
      </pc:sldChg>
      <pc:sldChg chg="del">
        <pc:chgData name="Doriana Rudi" userId="4c5573b3-fee9-4e44-94c3-60b5efde0e21" providerId="ADAL" clId="{AAB94B15-5621-484F-AB97-E4E4398D5D89}" dt="2025-05-05T07:41:55.594" v="192" actId="47"/>
        <pc:sldMkLst>
          <pc:docMk/>
          <pc:sldMk cId="0" sldId="279"/>
        </pc:sldMkLst>
      </pc:sldChg>
      <pc:sldChg chg="modSp del mod">
        <pc:chgData name="Doriana Rudi" userId="4c5573b3-fee9-4e44-94c3-60b5efde0e21" providerId="ADAL" clId="{AAB94B15-5621-484F-AB97-E4E4398D5D89}" dt="2025-05-05T07:47:50.244" v="230" actId="47"/>
        <pc:sldMkLst>
          <pc:docMk/>
          <pc:sldMk cId="0" sldId="286"/>
        </pc:sldMkLst>
        <pc:spChg chg="mod">
          <ac:chgData name="Doriana Rudi" userId="4c5573b3-fee9-4e44-94c3-60b5efde0e21" providerId="ADAL" clId="{AAB94B15-5621-484F-AB97-E4E4398D5D89}" dt="2025-05-05T07:26:42.844" v="0" actId="27636"/>
          <ac:spMkLst>
            <pc:docMk/>
            <pc:sldMk cId="0" sldId="286"/>
            <ac:spMk id="14338" creationId="{00000000-0000-0000-0000-000000000000}"/>
          </ac:spMkLst>
        </pc:spChg>
      </pc:sldChg>
      <pc:sldChg chg="del">
        <pc:chgData name="Doriana Rudi" userId="4c5573b3-fee9-4e44-94c3-60b5efde0e21" providerId="ADAL" clId="{AAB94B15-5621-484F-AB97-E4E4398D5D89}" dt="2025-05-05T07:42:30.921" v="209" actId="47"/>
        <pc:sldMkLst>
          <pc:docMk/>
          <pc:sldMk cId="0" sldId="287"/>
        </pc:sldMkLst>
      </pc:sldChg>
      <pc:sldChg chg="del">
        <pc:chgData name="Doriana Rudi" userId="4c5573b3-fee9-4e44-94c3-60b5efde0e21" providerId="ADAL" clId="{AAB94B15-5621-484F-AB97-E4E4398D5D89}" dt="2025-05-05T07:42:17.326" v="205" actId="47"/>
        <pc:sldMkLst>
          <pc:docMk/>
          <pc:sldMk cId="0" sldId="293"/>
        </pc:sldMkLst>
      </pc:sldChg>
      <pc:sldChg chg="del">
        <pc:chgData name="Doriana Rudi" userId="4c5573b3-fee9-4e44-94c3-60b5efde0e21" providerId="ADAL" clId="{AAB94B15-5621-484F-AB97-E4E4398D5D89}" dt="2025-05-05T07:42:16.227" v="204" actId="47"/>
        <pc:sldMkLst>
          <pc:docMk/>
          <pc:sldMk cId="0" sldId="296"/>
        </pc:sldMkLst>
      </pc:sldChg>
      <pc:sldChg chg="del">
        <pc:chgData name="Doriana Rudi" userId="4c5573b3-fee9-4e44-94c3-60b5efde0e21" providerId="ADAL" clId="{AAB94B15-5621-484F-AB97-E4E4398D5D89}" dt="2025-05-05T07:42:04.611" v="197" actId="47"/>
        <pc:sldMkLst>
          <pc:docMk/>
          <pc:sldMk cId="0" sldId="306"/>
        </pc:sldMkLst>
      </pc:sldChg>
      <pc:sldChg chg="del">
        <pc:chgData name="Doriana Rudi" userId="4c5573b3-fee9-4e44-94c3-60b5efde0e21" providerId="ADAL" clId="{AAB94B15-5621-484F-AB97-E4E4398D5D89}" dt="2025-05-05T07:42:13.021" v="202" actId="47"/>
        <pc:sldMkLst>
          <pc:docMk/>
          <pc:sldMk cId="0" sldId="307"/>
        </pc:sldMkLst>
      </pc:sldChg>
      <pc:sldChg chg="del">
        <pc:chgData name="Doriana Rudi" userId="4c5573b3-fee9-4e44-94c3-60b5efde0e21" providerId="ADAL" clId="{AAB94B15-5621-484F-AB97-E4E4398D5D89}" dt="2025-05-05T07:42:13.995" v="203" actId="47"/>
        <pc:sldMkLst>
          <pc:docMk/>
          <pc:sldMk cId="0" sldId="308"/>
        </pc:sldMkLst>
      </pc:sldChg>
      <pc:sldChg chg="del">
        <pc:chgData name="Doriana Rudi" userId="4c5573b3-fee9-4e44-94c3-60b5efde0e21" providerId="ADAL" clId="{AAB94B15-5621-484F-AB97-E4E4398D5D89}" dt="2025-05-05T07:42:33.574" v="212" actId="47"/>
        <pc:sldMkLst>
          <pc:docMk/>
          <pc:sldMk cId="0" sldId="311"/>
        </pc:sldMkLst>
      </pc:sldChg>
      <pc:sldChg chg="del">
        <pc:chgData name="Doriana Rudi" userId="4c5573b3-fee9-4e44-94c3-60b5efde0e21" providerId="ADAL" clId="{AAB94B15-5621-484F-AB97-E4E4398D5D89}" dt="2025-05-05T07:42:30.025" v="208" actId="47"/>
        <pc:sldMkLst>
          <pc:docMk/>
          <pc:sldMk cId="0" sldId="312"/>
        </pc:sldMkLst>
      </pc:sldChg>
      <pc:sldChg chg="del">
        <pc:chgData name="Doriana Rudi" userId="4c5573b3-fee9-4e44-94c3-60b5efde0e21" providerId="ADAL" clId="{AAB94B15-5621-484F-AB97-E4E4398D5D89}" dt="2025-05-05T07:41:59.966" v="194" actId="47"/>
        <pc:sldMkLst>
          <pc:docMk/>
          <pc:sldMk cId="0" sldId="316"/>
        </pc:sldMkLst>
      </pc:sldChg>
      <pc:sldChg chg="del">
        <pc:chgData name="Doriana Rudi" userId="4c5573b3-fee9-4e44-94c3-60b5efde0e21" providerId="ADAL" clId="{AAB94B15-5621-484F-AB97-E4E4398D5D89}" dt="2025-05-05T07:42:35.525" v="213" actId="47"/>
        <pc:sldMkLst>
          <pc:docMk/>
          <pc:sldMk cId="0" sldId="318"/>
        </pc:sldMkLst>
      </pc:sldChg>
      <pc:sldChg chg="del">
        <pc:chgData name="Doriana Rudi" userId="4c5573b3-fee9-4e44-94c3-60b5efde0e21" providerId="ADAL" clId="{AAB94B15-5621-484F-AB97-E4E4398D5D89}" dt="2025-05-05T07:42:08.781" v="198" actId="47"/>
        <pc:sldMkLst>
          <pc:docMk/>
          <pc:sldMk cId="0" sldId="322"/>
        </pc:sldMkLst>
      </pc:sldChg>
      <pc:sldChg chg="del">
        <pc:chgData name="Doriana Rudi" userId="4c5573b3-fee9-4e44-94c3-60b5efde0e21" providerId="ADAL" clId="{AAB94B15-5621-484F-AB97-E4E4398D5D89}" dt="2025-05-05T07:42:02.260" v="195" actId="47"/>
        <pc:sldMkLst>
          <pc:docMk/>
          <pc:sldMk cId="0" sldId="325"/>
        </pc:sldMkLst>
      </pc:sldChg>
      <pc:sldChg chg="modSp del mod">
        <pc:chgData name="Doriana Rudi" userId="4c5573b3-fee9-4e44-94c3-60b5efde0e21" providerId="ADAL" clId="{AAB94B15-5621-484F-AB97-E4E4398D5D89}" dt="2025-05-05T07:35:09.115" v="188" actId="2696"/>
        <pc:sldMkLst>
          <pc:docMk/>
          <pc:sldMk cId="0" sldId="332"/>
        </pc:sldMkLst>
        <pc:spChg chg="mod">
          <ac:chgData name="Doriana Rudi" userId="4c5573b3-fee9-4e44-94c3-60b5efde0e21" providerId="ADAL" clId="{AAB94B15-5621-484F-AB97-E4E4398D5D89}" dt="2025-05-05T07:34:22.617" v="187" actId="27636"/>
          <ac:spMkLst>
            <pc:docMk/>
            <pc:sldMk cId="0" sldId="332"/>
            <ac:spMk id="2" creationId="{00000000-0000-0000-0000-000000000000}"/>
          </ac:spMkLst>
        </pc:spChg>
      </pc:sldChg>
      <pc:sldChg chg="del">
        <pc:chgData name="Doriana Rudi" userId="4c5573b3-fee9-4e44-94c3-60b5efde0e21" providerId="ADAL" clId="{AAB94B15-5621-484F-AB97-E4E4398D5D89}" dt="2025-05-05T07:45:07.141" v="226" actId="47"/>
        <pc:sldMkLst>
          <pc:docMk/>
          <pc:sldMk cId="0" sldId="353"/>
        </pc:sldMkLst>
      </pc:sldChg>
      <pc:sldChg chg="modSp mod">
        <pc:chgData name="Doriana Rudi" userId="4c5573b3-fee9-4e44-94c3-60b5efde0e21" providerId="ADAL" clId="{AAB94B15-5621-484F-AB97-E4E4398D5D89}" dt="2025-05-05T07:45:23.091" v="227" actId="1076"/>
        <pc:sldMkLst>
          <pc:docMk/>
          <pc:sldMk cId="0" sldId="355"/>
        </pc:sldMkLst>
        <pc:spChg chg="mod">
          <ac:chgData name="Doriana Rudi" userId="4c5573b3-fee9-4e44-94c3-60b5efde0e21" providerId="ADAL" clId="{AAB94B15-5621-484F-AB97-E4E4398D5D89}" dt="2025-05-05T07:45:23.091" v="227" actId="1076"/>
          <ac:spMkLst>
            <pc:docMk/>
            <pc:sldMk cId="0" sldId="355"/>
            <ac:spMk id="2" creationId="{00000000-0000-0000-0000-000000000000}"/>
          </ac:spMkLst>
        </pc:spChg>
      </pc:sldChg>
      <pc:sldChg chg="modSp mod">
        <pc:chgData name="Doriana Rudi" userId="4c5573b3-fee9-4e44-94c3-60b5efde0e21" providerId="ADAL" clId="{AAB94B15-5621-484F-AB97-E4E4398D5D89}" dt="2025-05-05T07:36:38.023" v="189" actId="27636"/>
        <pc:sldMkLst>
          <pc:docMk/>
          <pc:sldMk cId="0" sldId="357"/>
        </pc:sldMkLst>
        <pc:spChg chg="mod">
          <ac:chgData name="Doriana Rudi" userId="4c5573b3-fee9-4e44-94c3-60b5efde0e21" providerId="ADAL" clId="{AAB94B15-5621-484F-AB97-E4E4398D5D89}" dt="2025-05-05T07:36:38.023" v="189" actId="27636"/>
          <ac:spMkLst>
            <pc:docMk/>
            <pc:sldMk cId="0" sldId="357"/>
            <ac:spMk id="2" creationId="{00000000-0000-0000-0000-000000000000}"/>
          </ac:spMkLst>
        </pc:spChg>
      </pc:sldChg>
      <pc:sldChg chg="modSp mod">
        <pc:chgData name="Doriana Rudi" userId="4c5573b3-fee9-4e44-94c3-60b5efde0e21" providerId="ADAL" clId="{AAB94B15-5621-484F-AB97-E4E4398D5D89}" dt="2025-05-05T07:48:23.619" v="265" actId="20577"/>
        <pc:sldMkLst>
          <pc:docMk/>
          <pc:sldMk cId="0" sldId="364"/>
        </pc:sldMkLst>
        <pc:spChg chg="mod">
          <ac:chgData name="Doriana Rudi" userId="4c5573b3-fee9-4e44-94c3-60b5efde0e21" providerId="ADAL" clId="{AAB94B15-5621-484F-AB97-E4E4398D5D89}" dt="2025-05-05T07:48:23.619" v="265" actId="20577"/>
          <ac:spMkLst>
            <pc:docMk/>
            <pc:sldMk cId="0" sldId="364"/>
            <ac:spMk id="5" creationId="{3062C8AE-8421-4721-A006-95AF541263F8}"/>
          </ac:spMkLst>
        </pc:spChg>
      </pc:sldChg>
      <pc:sldChg chg="modSp del mod">
        <pc:chgData name="Doriana Rudi" userId="4c5573b3-fee9-4e44-94c3-60b5efde0e21" providerId="ADAL" clId="{AAB94B15-5621-484F-AB97-E4E4398D5D89}" dt="2025-05-05T07:30:40.629" v="8" actId="47"/>
        <pc:sldMkLst>
          <pc:docMk/>
          <pc:sldMk cId="0" sldId="367"/>
        </pc:sldMkLst>
        <pc:spChg chg="mod">
          <ac:chgData name="Doriana Rudi" userId="4c5573b3-fee9-4e44-94c3-60b5efde0e21" providerId="ADAL" clId="{AAB94B15-5621-484F-AB97-E4E4398D5D89}" dt="2025-05-05T07:30:25.837" v="5" actId="27636"/>
          <ac:spMkLst>
            <pc:docMk/>
            <pc:sldMk cId="0" sldId="367"/>
            <ac:spMk id="2" creationId="{08B063E3-4245-48BA-A6EE-08B0F50F3FCC}"/>
          </ac:spMkLst>
        </pc:spChg>
      </pc:sldChg>
      <pc:sldChg chg="modSp del mod">
        <pc:chgData name="Doriana Rudi" userId="4c5573b3-fee9-4e44-94c3-60b5efde0e21" providerId="ADAL" clId="{AAB94B15-5621-484F-AB97-E4E4398D5D89}" dt="2025-05-05T07:30:41.810" v="9" actId="47"/>
        <pc:sldMkLst>
          <pc:docMk/>
          <pc:sldMk cId="0" sldId="368"/>
        </pc:sldMkLst>
        <pc:spChg chg="mod">
          <ac:chgData name="Doriana Rudi" userId="4c5573b3-fee9-4e44-94c3-60b5efde0e21" providerId="ADAL" clId="{AAB94B15-5621-484F-AB97-E4E4398D5D89}" dt="2025-05-05T07:30:25.868" v="6" actId="27636"/>
          <ac:spMkLst>
            <pc:docMk/>
            <pc:sldMk cId="0" sldId="368"/>
            <ac:spMk id="3" creationId="{DD59FFD1-4A5F-4380-BC0A-9441C37773DA}"/>
          </ac:spMkLst>
        </pc:spChg>
      </pc:sldChg>
      <pc:sldChg chg="ord">
        <pc:chgData name="Doriana Rudi" userId="4c5573b3-fee9-4e44-94c3-60b5efde0e21" providerId="ADAL" clId="{AAB94B15-5621-484F-AB97-E4E4398D5D89}" dt="2025-05-05T07:44:31.671" v="218"/>
        <pc:sldMkLst>
          <pc:docMk/>
          <pc:sldMk cId="0" sldId="373"/>
        </pc:sldMkLst>
      </pc:sldChg>
      <pc:sldChg chg="modSp mod">
        <pc:chgData name="Doriana Rudi" userId="4c5573b3-fee9-4e44-94c3-60b5efde0e21" providerId="ADAL" clId="{AAB94B15-5621-484F-AB97-E4E4398D5D89}" dt="2025-05-05T07:45:44.194" v="228" actId="20577"/>
        <pc:sldMkLst>
          <pc:docMk/>
          <pc:sldMk cId="0" sldId="377"/>
        </pc:sldMkLst>
        <pc:spChg chg="mod">
          <ac:chgData name="Doriana Rudi" userId="4c5573b3-fee9-4e44-94c3-60b5efde0e21" providerId="ADAL" clId="{AAB94B15-5621-484F-AB97-E4E4398D5D89}" dt="2025-05-05T07:45:44.194" v="228" actId="20577"/>
          <ac:spMkLst>
            <pc:docMk/>
            <pc:sldMk cId="0" sldId="377"/>
            <ac:spMk id="12" creationId="{00000000-0000-0000-0000-000000000000}"/>
          </ac:spMkLst>
        </pc:spChg>
      </pc:sldChg>
      <pc:sldChg chg="del">
        <pc:chgData name="Doriana Rudi" userId="4c5573b3-fee9-4e44-94c3-60b5efde0e21" providerId="ADAL" clId="{AAB94B15-5621-484F-AB97-E4E4398D5D89}" dt="2025-05-05T07:41:54.009" v="191" actId="47"/>
        <pc:sldMkLst>
          <pc:docMk/>
          <pc:sldMk cId="0" sldId="383"/>
        </pc:sldMkLst>
      </pc:sldChg>
      <pc:sldChg chg="modSp mod">
        <pc:chgData name="Doriana Rudi" userId="4c5573b3-fee9-4e44-94c3-60b5efde0e21" providerId="ADAL" clId="{AAB94B15-5621-484F-AB97-E4E4398D5D89}" dt="2025-05-05T07:36:38.023" v="190" actId="27636"/>
        <pc:sldMkLst>
          <pc:docMk/>
          <pc:sldMk cId="0" sldId="385"/>
        </pc:sldMkLst>
        <pc:spChg chg="mod">
          <ac:chgData name="Doriana Rudi" userId="4c5573b3-fee9-4e44-94c3-60b5efde0e21" providerId="ADAL" clId="{AAB94B15-5621-484F-AB97-E4E4398D5D89}" dt="2025-05-05T07:36:38.023" v="190" actId="27636"/>
          <ac:spMkLst>
            <pc:docMk/>
            <pc:sldMk cId="0" sldId="385"/>
            <ac:spMk id="2" creationId="{00000000-0000-0000-0000-000000000000}"/>
          </ac:spMkLst>
        </pc:spChg>
      </pc:sldChg>
      <pc:sldChg chg="ord">
        <pc:chgData name="Doriana Rudi" userId="4c5573b3-fee9-4e44-94c3-60b5efde0e21" providerId="ADAL" clId="{AAB94B15-5621-484F-AB97-E4E4398D5D89}" dt="2025-05-05T07:44:31.671" v="218"/>
        <pc:sldMkLst>
          <pc:docMk/>
          <pc:sldMk cId="0" sldId="392"/>
        </pc:sldMkLst>
      </pc:sldChg>
      <pc:sldChg chg="ord">
        <pc:chgData name="Doriana Rudi" userId="4c5573b3-fee9-4e44-94c3-60b5efde0e21" providerId="ADAL" clId="{AAB94B15-5621-484F-AB97-E4E4398D5D89}" dt="2025-05-05T07:44:31.671" v="218"/>
        <pc:sldMkLst>
          <pc:docMk/>
          <pc:sldMk cId="0" sldId="395"/>
        </pc:sldMkLst>
      </pc:sldChg>
      <pc:sldChg chg="modSp mod">
        <pc:chgData name="Doriana Rudi" userId="4c5573b3-fee9-4e44-94c3-60b5efde0e21" providerId="ADAL" clId="{AAB94B15-5621-484F-AB97-E4E4398D5D89}" dt="2025-05-05T07:34:22.617" v="186" actId="27636"/>
        <pc:sldMkLst>
          <pc:docMk/>
          <pc:sldMk cId="0" sldId="405"/>
        </pc:sldMkLst>
        <pc:spChg chg="mod">
          <ac:chgData name="Doriana Rudi" userId="4c5573b3-fee9-4e44-94c3-60b5efde0e21" providerId="ADAL" clId="{AAB94B15-5621-484F-AB97-E4E4398D5D89}" dt="2025-05-05T07:34:22.617" v="186" actId="27636"/>
          <ac:spMkLst>
            <pc:docMk/>
            <pc:sldMk cId="0" sldId="405"/>
            <ac:spMk id="2" creationId="{00000000-0000-0000-0000-000000000000}"/>
          </ac:spMkLst>
        </pc:spChg>
      </pc:sldChg>
      <pc:sldChg chg="modSp mod">
        <pc:chgData name="Doriana Rudi" userId="4c5573b3-fee9-4e44-94c3-60b5efde0e21" providerId="ADAL" clId="{AAB94B15-5621-484F-AB97-E4E4398D5D89}" dt="2025-05-05T07:45:56.139" v="229" actId="1076"/>
        <pc:sldMkLst>
          <pc:docMk/>
          <pc:sldMk cId="0" sldId="410"/>
        </pc:sldMkLst>
        <pc:spChg chg="mod">
          <ac:chgData name="Doriana Rudi" userId="4c5573b3-fee9-4e44-94c3-60b5efde0e21" providerId="ADAL" clId="{AAB94B15-5621-484F-AB97-E4E4398D5D89}" dt="2025-05-05T07:45:56.139" v="229" actId="1076"/>
          <ac:spMkLst>
            <pc:docMk/>
            <pc:sldMk cId="0" sldId="410"/>
            <ac:spMk id="2" creationId="{00000000-0000-0000-0000-000000000000}"/>
          </ac:spMkLst>
        </pc:spChg>
      </pc:sldChg>
      <pc:sldChg chg="ord">
        <pc:chgData name="Doriana Rudi" userId="4c5573b3-fee9-4e44-94c3-60b5efde0e21" providerId="ADAL" clId="{AAB94B15-5621-484F-AB97-E4E4398D5D89}" dt="2025-05-05T07:44:05.443" v="216"/>
        <pc:sldMkLst>
          <pc:docMk/>
          <pc:sldMk cId="0" sldId="415"/>
        </pc:sldMkLst>
      </pc:sldChg>
      <pc:sldChg chg="del">
        <pc:chgData name="Doriana Rudi" userId="4c5573b3-fee9-4e44-94c3-60b5efde0e21" providerId="ADAL" clId="{AAB94B15-5621-484F-AB97-E4E4398D5D89}" dt="2025-05-05T07:42:32.712" v="211" actId="47"/>
        <pc:sldMkLst>
          <pc:docMk/>
          <pc:sldMk cId="0" sldId="426"/>
        </pc:sldMkLst>
      </pc:sldChg>
      <pc:sldChg chg="del">
        <pc:chgData name="Doriana Rudi" userId="4c5573b3-fee9-4e44-94c3-60b5efde0e21" providerId="ADAL" clId="{AAB94B15-5621-484F-AB97-E4E4398D5D89}" dt="2025-05-05T07:42:31.833" v="210" actId="47"/>
        <pc:sldMkLst>
          <pc:docMk/>
          <pc:sldMk cId="0" sldId="427"/>
        </pc:sldMkLst>
      </pc:sldChg>
      <pc:sldChg chg="del">
        <pc:chgData name="Doriana Rudi" userId="4c5573b3-fee9-4e44-94c3-60b5efde0e21" providerId="ADAL" clId="{AAB94B15-5621-484F-AB97-E4E4398D5D89}" dt="2025-05-05T07:42:27.810" v="207" actId="47"/>
        <pc:sldMkLst>
          <pc:docMk/>
          <pc:sldMk cId="0" sldId="428"/>
        </pc:sldMkLst>
      </pc:sldChg>
      <pc:sldChg chg="del">
        <pc:chgData name="Doriana Rudi" userId="4c5573b3-fee9-4e44-94c3-60b5efde0e21" providerId="ADAL" clId="{AAB94B15-5621-484F-AB97-E4E4398D5D89}" dt="2025-05-05T07:43:02.576" v="214" actId="47"/>
        <pc:sldMkLst>
          <pc:docMk/>
          <pc:sldMk cId="0" sldId="429"/>
        </pc:sldMkLst>
      </pc:sldChg>
      <pc:sldChg chg="del">
        <pc:chgData name="Doriana Rudi" userId="4c5573b3-fee9-4e44-94c3-60b5efde0e21" providerId="ADAL" clId="{AAB94B15-5621-484F-AB97-E4E4398D5D89}" dt="2025-05-05T07:44:35.559" v="219" actId="47"/>
        <pc:sldMkLst>
          <pc:docMk/>
          <pc:sldMk cId="0" sldId="430"/>
        </pc:sldMkLst>
      </pc:sldChg>
      <pc:sldChg chg="del">
        <pc:chgData name="Doriana Rudi" userId="4c5573b3-fee9-4e44-94c3-60b5efde0e21" providerId="ADAL" clId="{AAB94B15-5621-484F-AB97-E4E4398D5D89}" dt="2025-05-05T07:42:03.297" v="196" actId="47"/>
        <pc:sldMkLst>
          <pc:docMk/>
          <pc:sldMk cId="0" sldId="431"/>
        </pc:sldMkLst>
      </pc:sldChg>
      <pc:sldChg chg="del">
        <pc:chgData name="Doriana Rudi" userId="4c5573b3-fee9-4e44-94c3-60b5efde0e21" providerId="ADAL" clId="{AAB94B15-5621-484F-AB97-E4E4398D5D89}" dt="2025-05-05T07:41:56.648" v="193" actId="47"/>
        <pc:sldMkLst>
          <pc:docMk/>
          <pc:sldMk cId="0" sldId="432"/>
        </pc:sldMkLst>
      </pc:sldChg>
      <pc:sldChg chg="del">
        <pc:chgData name="Doriana Rudi" userId="4c5573b3-fee9-4e44-94c3-60b5efde0e21" providerId="ADAL" clId="{AAB94B15-5621-484F-AB97-E4E4398D5D89}" dt="2025-05-05T07:45:04.997" v="225" actId="47"/>
        <pc:sldMkLst>
          <pc:docMk/>
          <pc:sldMk cId="0" sldId="501"/>
        </pc:sldMkLst>
      </pc:sldChg>
      <pc:sldChg chg="del">
        <pc:chgData name="Doriana Rudi" userId="4c5573b3-fee9-4e44-94c3-60b5efde0e21" providerId="ADAL" clId="{AAB94B15-5621-484F-AB97-E4E4398D5D89}" dt="2025-05-05T07:44:53.555" v="220" actId="47"/>
        <pc:sldMkLst>
          <pc:docMk/>
          <pc:sldMk cId="0" sldId="520"/>
        </pc:sldMkLst>
      </pc:sldChg>
      <pc:sldChg chg="del">
        <pc:chgData name="Doriana Rudi" userId="4c5573b3-fee9-4e44-94c3-60b5efde0e21" providerId="ADAL" clId="{AAB94B15-5621-484F-AB97-E4E4398D5D89}" dt="2025-05-05T07:45:02.606" v="224" actId="47"/>
        <pc:sldMkLst>
          <pc:docMk/>
          <pc:sldMk cId="0" sldId="521"/>
        </pc:sldMkLst>
      </pc:sldChg>
      <pc:sldChg chg="del">
        <pc:chgData name="Doriana Rudi" userId="4c5573b3-fee9-4e44-94c3-60b5efde0e21" providerId="ADAL" clId="{AAB94B15-5621-484F-AB97-E4E4398D5D89}" dt="2025-05-05T07:42:12.064" v="201" actId="47"/>
        <pc:sldMkLst>
          <pc:docMk/>
          <pc:sldMk cId="0" sldId="981"/>
        </pc:sldMkLst>
      </pc:sldChg>
      <pc:sldChg chg="del">
        <pc:chgData name="Doriana Rudi" userId="4c5573b3-fee9-4e44-94c3-60b5efde0e21" providerId="ADAL" clId="{AAB94B15-5621-484F-AB97-E4E4398D5D89}" dt="2025-05-05T07:42:23.269" v="206" actId="47"/>
        <pc:sldMkLst>
          <pc:docMk/>
          <pc:sldMk cId="0" sldId="982"/>
        </pc:sldMkLst>
      </pc:sldChg>
      <pc:sldChg chg="del">
        <pc:chgData name="Doriana Rudi" userId="4c5573b3-fee9-4e44-94c3-60b5efde0e21" providerId="ADAL" clId="{AAB94B15-5621-484F-AB97-E4E4398D5D89}" dt="2025-05-05T07:42:11.060" v="200" actId="47"/>
        <pc:sldMkLst>
          <pc:docMk/>
          <pc:sldMk cId="0" sldId="983"/>
        </pc:sldMkLst>
      </pc:sldChg>
      <pc:sldChg chg="del">
        <pc:chgData name="Doriana Rudi" userId="4c5573b3-fee9-4e44-94c3-60b5efde0e21" providerId="ADAL" clId="{AAB94B15-5621-484F-AB97-E4E4398D5D89}" dt="2025-05-05T07:42:10.132" v="199" actId="47"/>
        <pc:sldMkLst>
          <pc:docMk/>
          <pc:sldMk cId="3472344664" sldId="984"/>
        </pc:sldMkLst>
      </pc:sldChg>
      <pc:sldChg chg="del">
        <pc:chgData name="Doriana Rudi" userId="4c5573b3-fee9-4e44-94c3-60b5efde0e21" providerId="ADAL" clId="{AAB94B15-5621-484F-AB97-E4E4398D5D89}" dt="2025-05-05T07:44:55.768" v="221" actId="47"/>
        <pc:sldMkLst>
          <pc:docMk/>
          <pc:sldMk cId="0" sldId="1071"/>
        </pc:sldMkLst>
      </pc:sldChg>
      <pc:sldChg chg="del">
        <pc:chgData name="Doriana Rudi" userId="4c5573b3-fee9-4e44-94c3-60b5efde0e21" providerId="ADAL" clId="{AAB94B15-5621-484F-AB97-E4E4398D5D89}" dt="2025-05-05T07:44:58.032" v="222" actId="47"/>
        <pc:sldMkLst>
          <pc:docMk/>
          <pc:sldMk cId="0" sldId="1072"/>
        </pc:sldMkLst>
      </pc:sldChg>
      <pc:sldChg chg="del">
        <pc:chgData name="Doriana Rudi" userId="4c5573b3-fee9-4e44-94c3-60b5efde0e21" providerId="ADAL" clId="{AAB94B15-5621-484F-AB97-E4E4398D5D89}" dt="2025-05-05T07:44:59.965" v="223" actId="47"/>
        <pc:sldMkLst>
          <pc:docMk/>
          <pc:sldMk cId="1222073327" sldId="1073"/>
        </pc:sldMkLst>
      </pc:sldChg>
      <pc:sldMasterChg chg="delSldLayout">
        <pc:chgData name="Doriana Rudi" userId="4c5573b3-fee9-4e44-94c3-60b5efde0e21" providerId="ADAL" clId="{AAB94B15-5621-484F-AB97-E4E4398D5D89}" dt="2025-05-05T07:45:02.606" v="224" actId="47"/>
        <pc:sldMasterMkLst>
          <pc:docMk/>
          <pc:sldMasterMk cId="1448674248" sldId="2147483648"/>
        </pc:sldMasterMkLst>
        <pc:sldLayoutChg chg="del">
          <pc:chgData name="Doriana Rudi" userId="4c5573b3-fee9-4e44-94c3-60b5efde0e21" providerId="ADAL" clId="{AAB94B15-5621-484F-AB97-E4E4398D5D89}" dt="2025-05-05T07:45:02.606" v="224" actId="47"/>
          <pc:sldLayoutMkLst>
            <pc:docMk/>
            <pc:sldMasterMk cId="1448674248" sldId="2147483648"/>
            <pc:sldLayoutMk cId="1233641624" sldId="2147483652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B9272-935D-4A50-A76F-F6CC1D7B0006}" type="datetimeFigureOut">
              <a:rPr lang="it-IT" smtClean="0"/>
              <a:t>06/05/2025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B0E6A-BA34-43C1-B8F5-9697FC01F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83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4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056A6-FAFC-4B64-88B0-52474DE54AF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95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B8835-D6AD-44EC-9B78-C5742ED62EE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Sull'</a:t>
            </a:r>
            <a:r>
              <a:rPr lang="it-IT" b="1" dirty="0"/>
              <a:t>asse orizzontale ASCISSE</a:t>
            </a:r>
            <a:r>
              <a:rPr lang="it-IT" dirty="0"/>
              <a:t> (X) trovi </a:t>
            </a:r>
            <a:r>
              <a:rPr lang="it-IT" b="1" dirty="0"/>
              <a:t>Walking Trips (% of </a:t>
            </a:r>
            <a:r>
              <a:rPr lang="it-IT" b="1" dirty="0" err="1"/>
              <a:t>total</a:t>
            </a:r>
            <a:r>
              <a:rPr lang="it-IT" b="1" dirty="0"/>
              <a:t>)</a:t>
            </a:r>
            <a:r>
              <a:rPr lang="it-IT" dirty="0"/>
              <a:t>, cioè la percentuale di spostamenti a piedi rispetto al totale dei viaggi in diversi Paesi.</a:t>
            </a:r>
          </a:p>
          <a:p>
            <a:r>
              <a:rPr lang="it-IT" dirty="0"/>
              <a:t>Sull'</a:t>
            </a:r>
            <a:r>
              <a:rPr lang="it-IT" b="1" dirty="0"/>
              <a:t>asse verticale ORDINATE</a:t>
            </a:r>
            <a:r>
              <a:rPr lang="it-IT" dirty="0"/>
              <a:t> (Y) c'è un valore che rappresenta il tasso di obesità.</a:t>
            </a:r>
          </a:p>
          <a:p>
            <a:r>
              <a:rPr lang="it-IT" b="1" dirty="0"/>
              <a:t>Cosa significano i punti:</a:t>
            </a:r>
          </a:p>
          <a:p>
            <a:r>
              <a:rPr lang="it-IT" dirty="0"/>
              <a:t>Ogni </a:t>
            </a:r>
            <a:r>
              <a:rPr lang="it-IT" b="1" dirty="0"/>
              <a:t>punto blu</a:t>
            </a:r>
            <a:r>
              <a:rPr lang="it-IT" dirty="0"/>
              <a:t> rappresenta un </a:t>
            </a:r>
            <a:r>
              <a:rPr lang="it-IT" b="1" dirty="0"/>
              <a:t>Paese</a:t>
            </a:r>
            <a:r>
              <a:rPr lang="it-IT" dirty="0"/>
              <a:t>. Ad esempio:</a:t>
            </a:r>
          </a:p>
          <a:p>
            <a:r>
              <a:rPr lang="it-IT" b="1" dirty="0"/>
              <a:t>USA</a:t>
            </a:r>
            <a:r>
              <a:rPr lang="it-IT" dirty="0"/>
              <a:t>: poche camminate (circa 5% dei viaggi) e un valore alto sull’asse Y (circa 20).</a:t>
            </a:r>
          </a:p>
          <a:p>
            <a:r>
              <a:rPr lang="it-IT" b="1" dirty="0"/>
              <a:t>SWE (Svezia)</a:t>
            </a:r>
            <a:r>
              <a:rPr lang="it-IT" dirty="0"/>
              <a:t>: alta percentuale di viaggi a piedi (circa 30%) e un valore sull'asse Y più basso (circa 6).</a:t>
            </a:r>
          </a:p>
          <a:p>
            <a:r>
              <a:rPr lang="it-IT" b="1" dirty="0"/>
              <a:t>La linea nera:</a:t>
            </a:r>
          </a:p>
          <a:p>
            <a:r>
              <a:rPr lang="it-IT" dirty="0"/>
              <a:t>È una </a:t>
            </a:r>
            <a:r>
              <a:rPr lang="it-IT" b="1" dirty="0"/>
              <a:t>linea di tendenza</a:t>
            </a:r>
            <a:r>
              <a:rPr lang="it-IT" dirty="0"/>
              <a:t> (o regressione). Indica che, in generale, </a:t>
            </a:r>
            <a:r>
              <a:rPr lang="it-IT" b="1" dirty="0"/>
              <a:t>all’aumentare della percentuale di viaggi a piedi, il valore sull’asse Y tende a diminuire</a:t>
            </a:r>
            <a:r>
              <a:rPr lang="it-IT" dirty="0"/>
              <a:t>.</a:t>
            </a:r>
          </a:p>
          <a:p>
            <a:r>
              <a:rPr lang="it-IT" dirty="0"/>
              <a:t>L'</a:t>
            </a:r>
            <a:r>
              <a:rPr lang="it-IT" b="1" dirty="0"/>
              <a:t>R² = 0.7025</a:t>
            </a:r>
            <a:r>
              <a:rPr lang="it-IT" dirty="0"/>
              <a:t> misura quanto bene i dati seguono questa tendenza. Un valore vicino a 1 significa una relazione forte; 0.7 indica una </a:t>
            </a:r>
            <a:r>
              <a:rPr lang="it-IT" b="1" dirty="0"/>
              <a:t>buona correlazione</a:t>
            </a:r>
            <a:r>
              <a:rPr lang="it-IT" dirty="0"/>
              <a:t>.</a:t>
            </a:r>
          </a:p>
          <a:p>
            <a:r>
              <a:rPr lang="it-IT" b="1" dirty="0"/>
              <a:t>Come interpretarlo:</a:t>
            </a:r>
          </a:p>
          <a:p>
            <a:r>
              <a:rPr lang="it-IT" b="1" dirty="0"/>
              <a:t>Più alta è la percentuale di cammino</a:t>
            </a:r>
            <a:r>
              <a:rPr lang="it-IT" dirty="0"/>
              <a:t>, </a:t>
            </a:r>
            <a:r>
              <a:rPr lang="it-IT" b="1" dirty="0"/>
              <a:t>più basso tende ad essere il valore sull’asse Y</a:t>
            </a:r>
            <a:r>
              <a:rPr lang="it-IT" dirty="0"/>
              <a:t> obesità.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8D39-4BD1-4C7A-B02C-9DA37B321FD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69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0D3AAE-D7D0-4B6F-AE9B-B01E676658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Past 2 weeks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609CB6-B8BD-46E3-9D16-D2B9628AA7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Past month.  This shows the percentage of all adults who participate.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>
            <a:extLst>
              <a:ext uri="{FF2B5EF4-FFF2-40B4-BE49-F238E27FC236}">
                <a16:creationId xmlns:a16="http://schemas.microsoft.com/office/drawing/2014/main" id="{5B1DA51F-A6E6-4DDF-B447-665568DB8E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egnaposto note 2">
            <a:extLst>
              <a:ext uri="{FF2B5EF4-FFF2-40B4-BE49-F238E27FC236}">
                <a16:creationId xmlns:a16="http://schemas.microsoft.com/office/drawing/2014/main" id="{266FDB5D-DE12-4B11-AE36-FDADFB86F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22532" name="Segnaposto numero diapositiva 3">
            <a:extLst>
              <a:ext uri="{FF2B5EF4-FFF2-40B4-BE49-F238E27FC236}">
                <a16:creationId xmlns:a16="http://schemas.microsoft.com/office/drawing/2014/main" id="{BC9B0D8E-7053-4E99-ACC2-CB49B9477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0EF666-3DEB-48B6-A8AD-1015FF5474E6}" type="slidenum">
              <a:rPr lang="it-IT" altLang="it-IT" smtClean="0">
                <a:latin typeface="Times New Roman" panose="02020603050405020304" pitchFamily="18" charset="0"/>
              </a:rPr>
              <a:pPr/>
              <a:t>13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4C6FC03-C048-4E54-BC04-10FAA3EAB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3B0CD3-D63C-4E4A-A364-E99D9B4E5003}" type="slidenum">
              <a:rPr lang="it-IT" altLang="it-IT" smtClean="0"/>
              <a:pPr/>
              <a:t>14</a:t>
            </a:fld>
            <a:endParaRPr lang="it-IT" altLang="it-IT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6C74A12-CB41-4F32-8A93-9A9F39962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1BF08EB-0251-4AA0-8A75-38B34B32C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8D39-4BD1-4C7A-B02C-9DA37B321FD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58DF7-D1F5-4BB3-93C6-15E4367F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7DCFBE-2027-4322-85D3-5E13E44AA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F16C1E-3E81-4B06-A582-BA38B637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CF14-6FD6-44E5-84CC-83EB22F91705}" type="datetimeFigureOut">
              <a:rPr lang="it-IT" smtClean="0"/>
              <a:t>06/05/2025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FE1448-06FC-4AA9-98A2-BF5C7D74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1F8A1B-C8B3-4F76-AB25-B8DC4610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BE9-0BCC-493E-B811-E84B951BC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56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4A7EC-63EF-4C0F-B91D-4FAA144C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683E35-CDC5-4CBE-A16D-34A0536A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CF14-6FD6-44E5-84CC-83EB22F91705}" type="datetimeFigureOut">
              <a:rPr lang="it-IT" smtClean="0"/>
              <a:t>06/05/2025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00EA6B-5988-40EB-956B-8D2A257D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EB51A5-214D-4714-B2C1-A8ACC345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BE9-0BCC-493E-B811-E84B951BC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89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346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697F-404C-4D22-8E16-C35CE07767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37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7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babs\chiavetta_verde\rover_running\Filmato_NW_forza_lab.wmv" TargetMode="External"/><Relationship Id="rId1" Type="http://schemas.microsoft.com/office/2007/relationships/media" Target="file:///C:\babs\chiavetta_verde\rover_running\Filmato_NW_forza_lab.wmv" TargetMode="Externa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file:///C:\babs\chiavetta_verde\rover_running\VID_20160414_104001.wmv" TargetMode="External"/><Relationship Id="rId7" Type="http://schemas.openxmlformats.org/officeDocument/2006/relationships/image" Target="../media/image25.png"/><Relationship Id="rId2" Type="http://schemas.openxmlformats.org/officeDocument/2006/relationships/video" Target="file:///C:\babs\chiavetta_verde\rover_running\VID_20160414_103922.wmv" TargetMode="External"/><Relationship Id="rId1" Type="http://schemas.microsoft.com/office/2007/relationships/media" Target="file:///C:\babs\chiavetta_verde\rover_running\VID_20160414_103922.wmv" TargetMode="Externa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8.png"/><Relationship Id="rId4" Type="http://schemas.openxmlformats.org/officeDocument/2006/relationships/video" Target="file:///C:\babs\chiavetta_verde\rover_running\VID_20160414_104001.wmv" TargetMode="External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gif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4AAE5-D00A-48ED-B5C2-5F46A857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8E244-390B-47F3-9E0F-771458F54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9C4D02-7A04-48D9-A2E9-00CEF3ECB98F}"/>
              </a:ext>
            </a:extLst>
          </p:cNvPr>
          <p:cNvSpPr txBox="1"/>
          <p:nvPr/>
        </p:nvSpPr>
        <p:spPr>
          <a:xfrm>
            <a:off x="322729" y="725251"/>
            <a:ext cx="11519647" cy="212365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6600" dirty="0">
                <a:solidFill>
                  <a:srgbClr val="00B050"/>
                </a:solidFill>
              </a:rPr>
              <a:t>Invecchiamento e stili di vita attivi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BDBA9E-3869-41AC-BE92-A4FEAEDD6841}"/>
              </a:ext>
            </a:extLst>
          </p:cNvPr>
          <p:cNvSpPr txBox="1"/>
          <p:nvPr/>
        </p:nvSpPr>
        <p:spPr>
          <a:xfrm>
            <a:off x="636494" y="3585882"/>
            <a:ext cx="11035553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BENEFICI DEL CAMMINO</a:t>
            </a:r>
          </a:p>
          <a:p>
            <a:r>
              <a:rPr lang="it-IT" sz="4400" b="1" dirty="0">
                <a:solidFill>
                  <a:srgbClr val="00B050"/>
                </a:solidFill>
              </a:rPr>
              <a:t>L’EFFICACIA DEL CAMMINO CON I BASTONCINI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7B4194-84DD-44E2-9402-333347FC0951}"/>
              </a:ext>
            </a:extLst>
          </p:cNvPr>
          <p:cNvSpPr txBox="1"/>
          <p:nvPr/>
        </p:nvSpPr>
        <p:spPr>
          <a:xfrm>
            <a:off x="8785411" y="5665695"/>
            <a:ext cx="1595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Doriana Rudi</a:t>
            </a:r>
          </a:p>
        </p:txBody>
      </p:sp>
    </p:spTree>
    <p:extLst>
      <p:ext uri="{BB962C8B-B14F-4D97-AF65-F5344CB8AC3E}">
        <p14:creationId xmlns:p14="http://schemas.microsoft.com/office/powerpoint/2010/main" val="118204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1" y="444500"/>
            <a:ext cx="7096125" cy="1143000"/>
          </a:xfrm>
        </p:spPr>
        <p:txBody>
          <a:bodyPr/>
          <a:lstStyle/>
          <a:p>
            <a:pPr eaLnBrk="1" hangingPunct="1"/>
            <a:r>
              <a:rPr lang="en-US"/>
              <a:t>Nelle diverse età (1999-2000)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1643063"/>
            <a:ext cx="7429500" cy="4737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596314" y="6072189"/>
            <a:ext cx="1792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latin typeface="Calibri" pitchFamily="34" charset="0"/>
              </a:rPr>
              <a:t>G. Fitzhugh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1143000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5400" b="1" dirty="0">
                <a:solidFill>
                  <a:srgbClr val="00B050"/>
                </a:solidFill>
              </a:rPr>
              <a:t>IL CONCETTO DI F.I.T.T.E.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763" y="2019481"/>
            <a:ext cx="10328988" cy="4362657"/>
          </a:xfrm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it-IT" sz="5400" b="1" dirty="0" err="1">
                <a:solidFill>
                  <a:srgbClr val="00B050"/>
                </a:solidFill>
              </a:rPr>
              <a:t>Frequency</a:t>
            </a:r>
            <a:r>
              <a:rPr lang="it-IT" sz="5400" b="1" dirty="0">
                <a:solidFill>
                  <a:srgbClr val="00B050"/>
                </a:solidFill>
              </a:rPr>
              <a:t>  </a:t>
            </a:r>
          </a:p>
          <a:p>
            <a:r>
              <a:rPr lang="it-IT" sz="5400" b="1" dirty="0" err="1">
                <a:solidFill>
                  <a:srgbClr val="00B050"/>
                </a:solidFill>
              </a:rPr>
              <a:t>Intensity</a:t>
            </a:r>
            <a:r>
              <a:rPr lang="it-IT" sz="5400" b="1" dirty="0">
                <a:solidFill>
                  <a:srgbClr val="00B050"/>
                </a:solidFill>
              </a:rPr>
              <a:t>     </a:t>
            </a:r>
          </a:p>
          <a:p>
            <a:r>
              <a:rPr lang="it-IT" sz="5400" b="1" dirty="0" err="1">
                <a:solidFill>
                  <a:srgbClr val="00B050"/>
                </a:solidFill>
              </a:rPr>
              <a:t>Type</a:t>
            </a:r>
            <a:r>
              <a:rPr lang="it-IT" sz="5400" b="1" dirty="0">
                <a:solidFill>
                  <a:srgbClr val="00B050"/>
                </a:solidFill>
              </a:rPr>
              <a:t>            </a:t>
            </a:r>
          </a:p>
          <a:p>
            <a:r>
              <a:rPr lang="it-IT" sz="5400" b="1" dirty="0">
                <a:solidFill>
                  <a:srgbClr val="00B050"/>
                </a:solidFill>
              </a:rPr>
              <a:t>Time              </a:t>
            </a:r>
          </a:p>
          <a:p>
            <a:r>
              <a:rPr lang="it-IT" sz="5400" b="1" dirty="0" err="1">
                <a:solidFill>
                  <a:srgbClr val="00B050"/>
                </a:solidFill>
              </a:rPr>
              <a:t>Enjoyment</a:t>
            </a:r>
            <a:endParaRPr lang="it-IT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0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5069" y="285727"/>
            <a:ext cx="10851501" cy="1235163"/>
          </a:xfrm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5400" dirty="0"/>
              <a:t> </a:t>
            </a:r>
            <a:r>
              <a:rPr lang="it-IT" sz="5400" b="1" dirty="0">
                <a:solidFill>
                  <a:srgbClr val="00B050"/>
                </a:solidFill>
              </a:rPr>
              <a:t>World Health Guidelines ACSM Organization 2020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763" y="2019481"/>
            <a:ext cx="10328988" cy="4362657"/>
          </a:xfrm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it-IT" sz="3200" dirty="0"/>
              <a:t>150 -300 </a:t>
            </a:r>
            <a:r>
              <a:rPr lang="it-IT" sz="3200" dirty="0" err="1"/>
              <a:t>min</a:t>
            </a:r>
            <a:r>
              <a:rPr lang="it-IT" sz="3200" dirty="0"/>
              <a:t>/w moderate </a:t>
            </a:r>
            <a:r>
              <a:rPr lang="it-IT" sz="3200" dirty="0" err="1"/>
              <a:t>intensity</a:t>
            </a:r>
            <a:r>
              <a:rPr lang="it-IT" sz="3200" dirty="0"/>
              <a:t>   </a:t>
            </a:r>
          </a:p>
          <a:p>
            <a:pPr marL="0" indent="0">
              <a:buNone/>
            </a:pPr>
            <a:r>
              <a:rPr lang="it-IT" sz="3200" dirty="0"/>
              <a:t>  40 – 60 % HRR</a:t>
            </a:r>
          </a:p>
          <a:p>
            <a:pPr marL="0" indent="0">
              <a:buNone/>
            </a:pPr>
            <a:r>
              <a:rPr lang="it-IT" sz="3200" dirty="0"/>
              <a:t>  50 – 70 % HRM</a:t>
            </a:r>
          </a:p>
          <a:p>
            <a:pPr marL="0" indent="0">
              <a:buNone/>
            </a:pPr>
            <a:r>
              <a:rPr lang="it-IT" sz="3200" dirty="0"/>
              <a:t>  Borg 12/13 RPE    20 items scale    </a:t>
            </a:r>
          </a:p>
          <a:p>
            <a:r>
              <a:rPr lang="it-IT" sz="3200" dirty="0"/>
              <a:t>75 – 150 </a:t>
            </a:r>
            <a:r>
              <a:rPr lang="it-IT" sz="3200" dirty="0" err="1"/>
              <a:t>min</a:t>
            </a:r>
            <a:r>
              <a:rPr lang="it-IT" sz="3200" dirty="0"/>
              <a:t>/w </a:t>
            </a:r>
            <a:r>
              <a:rPr lang="it-IT" sz="3200" dirty="0" err="1"/>
              <a:t>vigorous</a:t>
            </a:r>
            <a:r>
              <a:rPr lang="it-IT" sz="3200" dirty="0"/>
              <a:t>    </a:t>
            </a:r>
            <a:r>
              <a:rPr lang="it-IT" sz="3200" dirty="0" err="1"/>
              <a:t>intensity</a:t>
            </a:r>
            <a:endParaRPr lang="it-IT" sz="3200" dirty="0"/>
          </a:p>
          <a:p>
            <a:pPr marL="0" indent="0">
              <a:buNone/>
            </a:pPr>
            <a:r>
              <a:rPr lang="it-IT" sz="3200" dirty="0"/>
              <a:t>   65 – 80 % HRR</a:t>
            </a:r>
          </a:p>
          <a:p>
            <a:pPr marL="0" indent="0">
              <a:buNone/>
            </a:pPr>
            <a:r>
              <a:rPr lang="it-IT" sz="3200" dirty="0"/>
              <a:t>   &gt; 70% HRM</a:t>
            </a:r>
          </a:p>
          <a:p>
            <a:pPr marL="0" indent="0">
              <a:buNone/>
            </a:pPr>
            <a:r>
              <a:rPr lang="it-IT" sz="3200" dirty="0"/>
              <a:t>   Borg  15/16        20 items scale</a:t>
            </a:r>
            <a:endParaRPr lang="it-IT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5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062C8AE-8421-4721-A006-95AF5412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dirty="0"/>
              <a:t>      </a:t>
            </a:r>
            <a:br>
              <a:rPr lang="it-IT" dirty="0"/>
            </a:br>
            <a:r>
              <a:rPr lang="it-IT" dirty="0"/>
              <a:t>        CLASSIFICAZIONE DELL’INTESITA’ DI ESERCIZIO </a:t>
            </a:r>
            <a:r>
              <a:rPr lang="it-IT" sz="1800" dirty="0"/>
              <a:t>(ACSM, 1998)</a:t>
            </a:r>
          </a:p>
        </p:txBody>
      </p:sp>
      <p:pic>
        <p:nvPicPr>
          <p:cNvPr id="21507" name="Immagine 69">
            <a:extLst>
              <a:ext uri="{FF2B5EF4-FFF2-40B4-BE49-F238E27FC236}">
                <a16:creationId xmlns:a16="http://schemas.microsoft.com/office/drawing/2014/main" id="{CCFC6D85-D15E-48E4-90D9-068E36A6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10292" r="10901" b="25267"/>
          <a:stretch>
            <a:fillRect/>
          </a:stretch>
        </p:blipFill>
        <p:spPr bwMode="auto">
          <a:xfrm>
            <a:off x="1738314" y="1500188"/>
            <a:ext cx="874553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760A8E08-78B6-49E5-BE3E-D4D3CD361613}"/>
              </a:ext>
            </a:extLst>
          </p:cNvPr>
          <p:cNvSpPr/>
          <p:nvPr/>
        </p:nvSpPr>
        <p:spPr>
          <a:xfrm>
            <a:off x="1666875" y="3929064"/>
            <a:ext cx="8858250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D9B0EFA-5078-412C-935C-7B420275E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3505200" cy="1066800"/>
          </a:xfrm>
        </p:spPr>
        <p:txBody>
          <a:bodyPr/>
          <a:lstStyle/>
          <a:p>
            <a:r>
              <a:rPr lang="it-IT" altLang="it-IT" sz="3600" u="sng">
                <a:solidFill>
                  <a:srgbClr val="FF0000"/>
                </a:solidFill>
              </a:rPr>
              <a:t>INTENSITA’</a:t>
            </a:r>
            <a:br>
              <a:rPr lang="it-IT" altLang="it-IT" sz="3600" u="sng">
                <a:solidFill>
                  <a:srgbClr val="FF0000"/>
                </a:solidFill>
              </a:rPr>
            </a:br>
            <a:endParaRPr lang="it-IT" altLang="it-IT" sz="2800">
              <a:solidFill>
                <a:srgbClr val="000099"/>
              </a:solidFill>
            </a:endParaRPr>
          </a:p>
        </p:txBody>
      </p:sp>
      <p:graphicFrame>
        <p:nvGraphicFramePr>
          <p:cNvPr id="268291" name="Group 3">
            <a:extLst>
              <a:ext uri="{FF2B5EF4-FFF2-40B4-BE49-F238E27FC236}">
                <a16:creationId xmlns:a16="http://schemas.microsoft.com/office/drawing/2014/main" id="{3443FCCF-ECB1-4990-9445-6BBEA4DC97EA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152400"/>
          <a:ext cx="4724400" cy="634048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Nessuna percezione di sforzo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Molto, molto leggero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Molto leggero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Abbastanza leggero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Un po’ difficoltoso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Intenso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Molto intenso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Molto, molto intenso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Massimo sforzo realizzabile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607" name="Rectangle 55">
            <a:extLst>
              <a:ext uri="{FF2B5EF4-FFF2-40B4-BE49-F238E27FC236}">
                <a16:creationId xmlns:a16="http://schemas.microsoft.com/office/drawing/2014/main" id="{C4340334-6C2F-4F40-82DA-0A7F02DB4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4876800"/>
            <a:ext cx="3733800" cy="1371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sz="2400">
                <a:solidFill>
                  <a:srgbClr val="000099"/>
                </a:solidFill>
              </a:rPr>
              <a:t>TALK TEST</a:t>
            </a:r>
          </a:p>
          <a:p>
            <a:r>
              <a:rPr lang="it-IT" altLang="it-IT" sz="2000">
                <a:solidFill>
                  <a:srgbClr val="000099"/>
                </a:solidFill>
              </a:rPr>
              <a:t>poter parlare . . .</a:t>
            </a:r>
          </a:p>
          <a:p>
            <a:r>
              <a:rPr lang="it-IT" altLang="it-IT" sz="2000">
                <a:solidFill>
                  <a:srgbClr val="000099"/>
                </a:solidFill>
              </a:rPr>
              <a:t>. . .  ma non poter cantare !</a:t>
            </a:r>
          </a:p>
        </p:txBody>
      </p:sp>
      <p:sp>
        <p:nvSpPr>
          <p:cNvPr id="23608" name="Rectangle 56">
            <a:extLst>
              <a:ext uri="{FF2B5EF4-FFF2-40B4-BE49-F238E27FC236}">
                <a16:creationId xmlns:a16="http://schemas.microsoft.com/office/drawing/2014/main" id="{E02CC338-8B8C-4F2A-AA5A-D87B0A74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388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it-IT" altLang="it-IT" sz="1800"/>
              <a:t>La scala di Borg</a:t>
            </a:r>
            <a:br>
              <a:rPr lang="it-IT" altLang="it-IT" sz="1800"/>
            </a:br>
            <a:r>
              <a:rPr lang="it-IT" altLang="it-IT" sz="1800"/>
              <a:t>percezione soggettiva </a:t>
            </a:r>
            <a:br>
              <a:rPr lang="it-IT" altLang="it-IT" sz="1800"/>
            </a:br>
            <a:r>
              <a:rPr lang="it-IT" altLang="it-IT" sz="1800"/>
              <a:t>dello sforzo</a:t>
            </a:r>
          </a:p>
        </p:txBody>
      </p:sp>
      <p:sp>
        <p:nvSpPr>
          <p:cNvPr id="23609" name="Line 57">
            <a:extLst>
              <a:ext uri="{FF2B5EF4-FFF2-40B4-BE49-F238E27FC236}">
                <a16:creationId xmlns:a16="http://schemas.microsoft.com/office/drawing/2014/main" id="{2AE0458C-CCF1-4F1A-B9C6-8F1A5EB8E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098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8346" name="Rectangle 58">
            <a:extLst>
              <a:ext uri="{FF2B5EF4-FFF2-40B4-BE49-F238E27FC236}">
                <a16:creationId xmlns:a16="http://schemas.microsoft.com/office/drawing/2014/main" id="{4D4BAB7A-80E8-42BA-99F2-D2D1FCD82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2924176"/>
            <a:ext cx="4679950" cy="11525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>
          <a:xfrm>
            <a:off x="225911" y="172123"/>
            <a:ext cx="11725835" cy="1518566"/>
          </a:xfrm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How Many Steps/Day Are Enough?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Catrine Tudor-Locke, 2004</a:t>
            </a:r>
            <a:br>
              <a:rPr lang="en-US" dirty="0"/>
            </a:br>
            <a:endParaRPr lang="it-IT" alt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3655" y="2398954"/>
            <a:ext cx="10866120" cy="3377901"/>
          </a:xfrm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600" dirty="0"/>
              <a:t>•&lt;5000 steps/ day             </a:t>
            </a:r>
            <a:r>
              <a:rPr lang="en-US" sz="3600" b="1" dirty="0">
                <a:solidFill>
                  <a:srgbClr val="FF0000"/>
                </a:solidFill>
              </a:rPr>
              <a:t>SEDENTARY</a:t>
            </a:r>
          </a:p>
          <a:p>
            <a:pPr marL="0" indent="0">
              <a:buNone/>
              <a:defRPr/>
            </a:pPr>
            <a:r>
              <a:rPr lang="en-US" sz="3600" dirty="0"/>
              <a:t>•5000–7499 steps/day   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LOW ACTIVE</a:t>
            </a:r>
          </a:p>
          <a:p>
            <a:pPr marL="0" indent="0">
              <a:buNone/>
              <a:defRPr/>
            </a:pPr>
            <a:r>
              <a:rPr lang="en-US" sz="3600" dirty="0"/>
              <a:t>•7500–9999 likely              </a:t>
            </a:r>
            <a:r>
              <a:rPr lang="en-US" sz="3600" b="1" dirty="0">
                <a:solidFill>
                  <a:srgbClr val="00B0F0"/>
                </a:solidFill>
              </a:rPr>
              <a:t>SOMEWHAT ACTIVE</a:t>
            </a:r>
          </a:p>
          <a:p>
            <a:pPr marL="0" indent="0">
              <a:buNone/>
              <a:defRPr/>
            </a:pPr>
            <a:r>
              <a:rPr lang="en-US" sz="3600" dirty="0"/>
              <a:t>•≥10 000 steps/day           </a:t>
            </a:r>
            <a:r>
              <a:rPr lang="en-US" sz="3600" b="1" dirty="0">
                <a:solidFill>
                  <a:srgbClr val="0070C0"/>
                </a:solidFill>
              </a:rPr>
              <a:t>ACTIVE</a:t>
            </a:r>
          </a:p>
          <a:p>
            <a:pPr marL="0" indent="0">
              <a:buNone/>
              <a:defRPr/>
            </a:pPr>
            <a:r>
              <a:rPr lang="en-US" sz="3600" dirty="0"/>
              <a:t>•&gt;12 500 steps/day           </a:t>
            </a:r>
            <a:r>
              <a:rPr lang="en-US" sz="3600" b="1" dirty="0">
                <a:solidFill>
                  <a:srgbClr val="00B050"/>
                </a:solidFill>
              </a:rPr>
              <a:t>HIGHLY ACTIVE</a:t>
            </a:r>
          </a:p>
        </p:txBody>
      </p:sp>
    </p:spTree>
    <p:extLst>
      <p:ext uri="{BB962C8B-B14F-4D97-AF65-F5344CB8AC3E}">
        <p14:creationId xmlns:p14="http://schemas.microsoft.com/office/powerpoint/2010/main" val="103050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0370" y="0"/>
            <a:ext cx="586359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80322" y="252323"/>
            <a:ext cx="2371241" cy="61247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At </a:t>
            </a:r>
            <a:r>
              <a:rPr lang="it-IT" sz="2800" dirty="0" err="1"/>
              <a:t>least</a:t>
            </a:r>
            <a:r>
              <a:rPr lang="it-IT" sz="2800" dirty="0"/>
              <a:t> 15,000 </a:t>
            </a:r>
            <a:r>
              <a:rPr lang="it-IT" sz="2800" dirty="0" err="1"/>
              <a:t>steps</a:t>
            </a:r>
            <a:r>
              <a:rPr lang="it-IT" sz="2800" dirty="0"/>
              <a:t>/week in moderate to </a:t>
            </a:r>
            <a:r>
              <a:rPr lang="it-IT" sz="2800" dirty="0" err="1"/>
              <a:t>vigorous</a:t>
            </a:r>
            <a:r>
              <a:rPr lang="it-IT" sz="2800" dirty="0"/>
              <a:t> </a:t>
            </a:r>
            <a:r>
              <a:rPr lang="it-IT" sz="2800" dirty="0" err="1"/>
              <a:t>physical</a:t>
            </a:r>
            <a:r>
              <a:rPr lang="it-IT" sz="2800" dirty="0"/>
              <a:t> </a:t>
            </a:r>
            <a:r>
              <a:rPr lang="it-IT" sz="2800" dirty="0" err="1"/>
              <a:t>activity</a:t>
            </a:r>
            <a:r>
              <a:rPr lang="it-IT" sz="2800" dirty="0"/>
              <a:t>, e.g. 3.000  </a:t>
            </a:r>
            <a:r>
              <a:rPr lang="it-IT" sz="2800" dirty="0" err="1"/>
              <a:t>daily</a:t>
            </a:r>
            <a:r>
              <a:rPr lang="it-IT" sz="2800" dirty="0"/>
              <a:t>  </a:t>
            </a:r>
            <a:r>
              <a:rPr lang="it-IT" sz="2800" dirty="0" err="1"/>
              <a:t>steps</a:t>
            </a:r>
            <a:r>
              <a:rPr lang="it-IT" sz="2800" dirty="0"/>
              <a:t> in moderate to </a:t>
            </a:r>
            <a:r>
              <a:rPr lang="it-IT" sz="2800" dirty="0" err="1"/>
              <a:t>vigourose</a:t>
            </a:r>
            <a:r>
              <a:rPr lang="it-IT" sz="2800" dirty="0"/>
              <a:t> </a:t>
            </a:r>
            <a:r>
              <a:rPr lang="it-IT" sz="2800" dirty="0" err="1"/>
              <a:t>physical</a:t>
            </a:r>
            <a:r>
              <a:rPr lang="it-IT" sz="2800" dirty="0"/>
              <a:t> </a:t>
            </a:r>
            <a:r>
              <a:rPr lang="it-IT" sz="2800" dirty="0" err="1"/>
              <a:t>activity</a:t>
            </a:r>
            <a:r>
              <a:rPr lang="it-IT" sz="2800" dirty="0"/>
              <a:t> </a:t>
            </a:r>
            <a:r>
              <a:rPr lang="it-IT" sz="2800" dirty="0" err="1"/>
              <a:t>most</a:t>
            </a:r>
            <a:r>
              <a:rPr lang="it-IT" sz="2800" dirty="0"/>
              <a:t> </a:t>
            </a:r>
            <a:r>
              <a:rPr lang="it-IT" sz="2800" dirty="0" err="1"/>
              <a:t>days</a:t>
            </a:r>
            <a:r>
              <a:rPr lang="it-IT" sz="2800" dirty="0"/>
              <a:t> of the week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3022" y="206157"/>
            <a:ext cx="2138767" cy="31085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At </a:t>
            </a:r>
            <a:r>
              <a:rPr lang="it-IT" sz="2800" dirty="0" err="1"/>
              <a:t>least</a:t>
            </a:r>
            <a:r>
              <a:rPr lang="it-IT" sz="2800" dirty="0"/>
              <a:t> 6.000 </a:t>
            </a:r>
            <a:r>
              <a:rPr lang="it-IT" sz="2800" dirty="0" err="1"/>
              <a:t>daily</a:t>
            </a:r>
            <a:r>
              <a:rPr lang="it-IT" sz="2800" dirty="0"/>
              <a:t> </a:t>
            </a:r>
            <a:r>
              <a:rPr lang="it-IT" sz="2800" dirty="0" err="1"/>
              <a:t>steps</a:t>
            </a:r>
            <a:r>
              <a:rPr lang="it-IT" sz="2800" dirty="0"/>
              <a:t> in moderate-to-</a:t>
            </a:r>
            <a:r>
              <a:rPr lang="it-IT" sz="2800" dirty="0" err="1"/>
              <a:t>vigouros</a:t>
            </a:r>
            <a:r>
              <a:rPr lang="it-IT" sz="2800" dirty="0"/>
              <a:t> </a:t>
            </a:r>
            <a:r>
              <a:rPr lang="it-IT" sz="2800" dirty="0" err="1"/>
              <a:t>physical</a:t>
            </a:r>
            <a:r>
              <a:rPr lang="it-IT" sz="2800" dirty="0"/>
              <a:t> </a:t>
            </a:r>
            <a:r>
              <a:rPr lang="it-IT" sz="2800" dirty="0" err="1"/>
              <a:t>activity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3198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4800" b="1" dirty="0">
                <a:solidFill>
                  <a:srgbClr val="00B050"/>
                </a:solidFill>
              </a:rPr>
              <a:t>                                                                  </a:t>
            </a:r>
            <a:br>
              <a:rPr lang="it-IT" sz="4800" b="1" dirty="0">
                <a:solidFill>
                  <a:srgbClr val="00B050"/>
                </a:solidFill>
              </a:rPr>
            </a:br>
            <a:r>
              <a:rPr lang="it-IT" sz="4800" b="1" dirty="0">
                <a:solidFill>
                  <a:srgbClr val="00B050"/>
                </a:solidFill>
              </a:rPr>
              <a:t>                                                                                                      Principi metodologici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906292"/>
            <a:ext cx="10403540" cy="3730715"/>
          </a:xfrm>
          <a:solidFill>
            <a:schemeClr val="accent1"/>
          </a:solidFill>
          <a:ln w="57150">
            <a:solidFill>
              <a:srgbClr val="00B050"/>
            </a:solidFill>
          </a:ln>
        </p:spPr>
        <p:txBody>
          <a:bodyPr>
            <a:normAutofit fontScale="32500" lnSpcReduction="20000"/>
          </a:bodyPr>
          <a:lstStyle/>
          <a:p>
            <a:endParaRPr lang="it-IT" sz="6000" b="1" dirty="0">
              <a:solidFill>
                <a:srgbClr val="00B050"/>
              </a:solidFill>
            </a:endParaRPr>
          </a:p>
          <a:p>
            <a:endParaRPr lang="it-IT" sz="6000" b="1" dirty="0">
              <a:solidFill>
                <a:srgbClr val="00B050"/>
              </a:solidFill>
            </a:endParaRPr>
          </a:p>
          <a:p>
            <a:r>
              <a:rPr lang="it-IT" sz="13500" b="1" dirty="0">
                <a:solidFill>
                  <a:srgbClr val="00B050"/>
                </a:solidFill>
              </a:rPr>
              <a:t>Continuità e regolarità</a:t>
            </a:r>
          </a:p>
          <a:p>
            <a:pPr marL="0" indent="0">
              <a:buNone/>
            </a:pPr>
            <a:endParaRPr lang="it-IT" sz="13500" b="1" dirty="0">
              <a:solidFill>
                <a:srgbClr val="00B050"/>
              </a:solidFill>
            </a:endParaRPr>
          </a:p>
          <a:p>
            <a:r>
              <a:rPr lang="it-IT" sz="13500" b="1" dirty="0">
                <a:solidFill>
                  <a:srgbClr val="00B050"/>
                </a:solidFill>
              </a:rPr>
              <a:t>Progressione:   durata</a:t>
            </a:r>
          </a:p>
          <a:p>
            <a:pPr marL="0" indent="0">
              <a:buNone/>
            </a:pPr>
            <a:r>
              <a:rPr lang="it-IT" sz="13500" b="1" dirty="0">
                <a:solidFill>
                  <a:srgbClr val="00B050"/>
                </a:solidFill>
              </a:rPr>
              <a:t>                             intensità</a:t>
            </a:r>
          </a:p>
          <a:p>
            <a:pPr marL="0" indent="0">
              <a:buNone/>
            </a:pPr>
            <a:endParaRPr lang="it-IT" sz="6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IT" sz="60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53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pPr algn="l"/>
            <a:r>
              <a:rPr lang="it-IT" b="1" dirty="0">
                <a:solidFill>
                  <a:srgbClr val="BA4612"/>
                </a:solidFill>
              </a:rPr>
              <a:t>Che cosè il NW</a:t>
            </a:r>
            <a:br>
              <a:rPr lang="it-IT" b="1" dirty="0">
                <a:solidFill>
                  <a:srgbClr val="BA4612"/>
                </a:solidFill>
              </a:rPr>
            </a:br>
            <a:endParaRPr lang="it-IT" b="1" dirty="0"/>
          </a:p>
        </p:txBody>
      </p:sp>
      <p:grpSp>
        <p:nvGrpSpPr>
          <p:cNvPr id="3" name="Group 146"/>
          <p:cNvGrpSpPr/>
          <p:nvPr/>
        </p:nvGrpSpPr>
        <p:grpSpPr>
          <a:xfrm>
            <a:off x="2095472" y="2525021"/>
            <a:ext cx="1577976" cy="2671558"/>
            <a:chOff x="3567102" y="2786058"/>
            <a:chExt cx="1011238" cy="2028616"/>
          </a:xfrm>
        </p:grpSpPr>
        <p:pic>
          <p:nvPicPr>
            <p:cNvPr id="136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20384710">
              <a:off x="4388615" y="3702329"/>
              <a:ext cx="111125" cy="1023938"/>
              <a:chOff x="2597" y="2252"/>
              <a:chExt cx="70" cy="645"/>
            </a:xfrm>
          </p:grpSpPr>
          <p:sp>
            <p:nvSpPr>
              <p:cNvPr id="144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595802" y="1785926"/>
            <a:ext cx="532765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4952993" y="1927214"/>
            <a:ext cx="5353091" cy="641350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dirty="0">
                <a:solidFill>
                  <a:srgbClr val="333333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Forma di attività fisica in cui alla normale camminata è stato aggiunto l’utilizzo di un paio di bastoncini</a:t>
            </a:r>
            <a:endParaRPr lang="it-IT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626002" y="4500570"/>
            <a:ext cx="532765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024432" y="4584716"/>
            <a:ext cx="4643469" cy="1200329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altLang="zh-CN" dirty="0">
                <a:solidFill>
                  <a:srgbClr val="333333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Poco costoso</a:t>
            </a:r>
          </a:p>
          <a:p>
            <a:pPr>
              <a:buFontTx/>
              <a:buChar char="•"/>
            </a:pPr>
            <a:r>
              <a:rPr lang="it-IT" altLang="zh-CN" dirty="0">
                <a:solidFill>
                  <a:srgbClr val="333333"/>
                </a:solidFill>
                <a:ea typeface="SimSun" pitchFamily="2" charset="-122"/>
                <a:cs typeface="Times New Roman" pitchFamily="18" charset="0"/>
              </a:rPr>
              <a:t> </a:t>
            </a:r>
            <a:r>
              <a:rPr lang="it-IT" altLang="zh-CN" dirty="0">
                <a:solidFill>
                  <a:srgbClr val="333333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Con le dovute accortezze, è adatto a tutte le età e condizioni fisiche</a:t>
            </a:r>
          </a:p>
          <a:p>
            <a:pPr>
              <a:buFontTx/>
              <a:buChar char="•"/>
            </a:pPr>
            <a:r>
              <a:rPr lang="it-IT" altLang="zh-CN" dirty="0">
                <a:solidFill>
                  <a:srgbClr val="333333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Può essere praticato quasi ovunque</a:t>
            </a: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4594215" y="3355964"/>
            <a:ext cx="532765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024430" y="3497252"/>
            <a:ext cx="5354678" cy="366713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dirty="0">
                <a:solidFill>
                  <a:srgbClr val="333333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Benessere psicofisico</a:t>
            </a:r>
            <a:endParaRPr lang="it-IT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5803" y="1357299"/>
            <a:ext cx="157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CC3300"/>
                </a:solidFill>
              </a:rPr>
              <a:t>definizione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67240" y="2857497"/>
            <a:ext cx="132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CC3300"/>
                </a:solidFill>
              </a:rPr>
              <a:t>obiettivo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38679" y="4000505"/>
            <a:ext cx="131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CC3300"/>
                </a:solidFill>
              </a:rPr>
              <a:t>vantaggi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pPr algn="l"/>
            <a:r>
              <a:rPr lang="it-IT" b="1" dirty="0">
                <a:solidFill>
                  <a:srgbClr val="BA4612"/>
                </a:solidFill>
              </a:rPr>
              <a:t>Che cosè il NW</a:t>
            </a:r>
            <a:br>
              <a:rPr lang="it-IT" b="1" dirty="0">
                <a:solidFill>
                  <a:srgbClr val="BA4612"/>
                </a:solidFill>
              </a:rPr>
            </a:br>
            <a:endParaRPr lang="it-IT" b="1" dirty="0"/>
          </a:p>
        </p:txBody>
      </p:sp>
      <p:pic>
        <p:nvPicPr>
          <p:cNvPr id="41988" name="Picture 4" descr="https://encrypted-tbn0.gstatic.com/images?q=tbn:ANd9GcTo3sTDsbSgnxxrfMWBLt78J7-vnOIChsxKPCdGOUda4xYIDQ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64" y="1214423"/>
            <a:ext cx="5786478" cy="4334275"/>
          </a:xfrm>
          <a:prstGeom prst="rect">
            <a:avLst/>
          </a:prstGeom>
          <a:noFill/>
        </p:spPr>
      </p:pic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2024035" y="1428736"/>
            <a:ext cx="4500593" cy="2308324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Camminare con i bastoncini prevalentemente in piano,</a:t>
            </a:r>
          </a:p>
          <a:p>
            <a:endParaRPr lang="it-IT" dirty="0">
              <a:ea typeface="SimSun" pitchFamily="2" charset="-122"/>
              <a:cs typeface="Times New Roman" pitchFamily="18" charset="0"/>
            </a:endParaRPr>
          </a:p>
          <a:p>
            <a:r>
              <a:rPr lang="it-IT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I bastoncini vengono usati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it-IT" dirty="0">
                <a:ea typeface="SimSun" pitchFamily="2" charset="-122"/>
                <a:cs typeface="Times New Roman" pitchFamily="18" charset="0"/>
              </a:rPr>
              <a:t>Inclinati all’indietro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it-IT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In modo coordinato rispetto all’appoggio del piede</a:t>
            </a:r>
            <a:endParaRPr lang="it-IT" dirty="0">
              <a:ea typeface="SimSun" pitchFamily="2" charset="-122"/>
              <a:cs typeface="Times New Roman" pitchFamily="18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it-IT" dirty="0">
                <a:ea typeface="SimSun" pitchFamily="2" charset="-122"/>
                <a:cs typeface="Times New Roman" pitchFamily="18" charset="0"/>
              </a:rPr>
              <a:t>p</a:t>
            </a:r>
            <a:r>
              <a:rPr lang="it-IT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er esercitare la parte superiore del corpo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 e sal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92697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it-IT" sz="3600" dirty="0"/>
              <a:t>Attività motoria e prevenzione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657600" y="3962400"/>
            <a:ext cx="914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505200" y="2286000"/>
            <a:ext cx="1066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638800" y="1219200"/>
            <a:ext cx="1371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7696200" y="2286000"/>
            <a:ext cx="15240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7848600" y="4038600"/>
            <a:ext cx="1371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5791200" y="4953000"/>
            <a:ext cx="990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257800" y="2971800"/>
            <a:ext cx="2057400" cy="914400"/>
          </a:xfrm>
          <a:prstGeom prst="ellipse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688288" y="6477000"/>
            <a:ext cx="1674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chemeClr val="bg2">
                    <a:lumMod val="25000"/>
                  </a:schemeClr>
                </a:solidFill>
              </a:rPr>
              <a:t>Heyward, 2002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24000" y="476672"/>
            <a:ext cx="2627784" cy="1428214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Arial" pitchFamily="34" charset="0"/>
                <a:cs typeface="Arial" pitchFamily="34" charset="0"/>
              </a:rPr>
              <a:t>Neurodegenerative  </a:t>
            </a:r>
            <a:r>
              <a:rPr lang="it-IT" sz="1200" b="1" dirty="0" err="1">
                <a:latin typeface="Arial" pitchFamily="34" charset="0"/>
                <a:cs typeface="Arial" pitchFamily="34" charset="0"/>
              </a:rPr>
              <a:t>Disease</a:t>
            </a:r>
            <a:endParaRPr lang="it-IT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200" b="1" dirty="0">
                <a:latin typeface="Arial" pitchFamily="34" charset="0"/>
                <a:cs typeface="Arial" pitchFamily="34" charset="0"/>
              </a:rPr>
              <a:t>Parkinson   Alzheimer</a:t>
            </a:r>
          </a:p>
        </p:txBody>
      </p:sp>
      <p:sp>
        <p:nvSpPr>
          <p:cNvPr id="13" name="Ovale 12"/>
          <p:cNvSpPr/>
          <p:nvPr/>
        </p:nvSpPr>
        <p:spPr>
          <a:xfrm>
            <a:off x="2081808" y="476673"/>
            <a:ext cx="1512168" cy="78611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>
            <a:off x="3071664" y="1124744"/>
            <a:ext cx="7200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2423592" y="1124744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pPr algn="l"/>
            <a:r>
              <a:rPr lang="it-IT" b="1" dirty="0">
                <a:solidFill>
                  <a:srgbClr val="BA4612"/>
                </a:solidFill>
              </a:rPr>
              <a:t>Che cosè NON è il NW</a:t>
            </a:r>
            <a:br>
              <a:rPr lang="it-IT" b="1" dirty="0">
                <a:solidFill>
                  <a:srgbClr val="BA4612"/>
                </a:solidFill>
              </a:rPr>
            </a:br>
            <a:endParaRPr lang="it-IT" b="1" dirty="0"/>
          </a:p>
        </p:txBody>
      </p:sp>
      <p:pic>
        <p:nvPicPr>
          <p:cNvPr id="58370" name="Picture 2" descr="https://encrypted-tbn0.gstatic.com/images?q=tbn:ANd9GcSANvmg_XT61PLM0yxIBE0ZC-spxj5GXJ2s-qW7xXijYj7lm-oz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9" y="1357299"/>
            <a:ext cx="3241131" cy="3924311"/>
          </a:xfrm>
          <a:prstGeom prst="rect">
            <a:avLst/>
          </a:prstGeom>
          <a:noFill/>
        </p:spPr>
      </p:pic>
      <p:pic>
        <p:nvPicPr>
          <p:cNvPr id="58372" name="Picture 4" descr="http://www.justgetout.net/ClientFiles/8ecf9e69-8f8f-419d-91d8-10c7ca9cbcbb/IMG_1280.JPG"/>
          <p:cNvPicPr>
            <a:picLocks noChangeAspect="1" noChangeArrowheads="1"/>
          </p:cNvPicPr>
          <p:nvPr/>
        </p:nvPicPr>
        <p:blipFill>
          <a:blip r:embed="rId3" cstate="print"/>
          <a:srcRect l="6745" r="17715" b="8406"/>
          <a:stretch>
            <a:fillRect/>
          </a:stretch>
        </p:blipFill>
        <p:spPr bwMode="auto">
          <a:xfrm>
            <a:off x="7225549" y="500042"/>
            <a:ext cx="3130848" cy="3857652"/>
          </a:xfrm>
          <a:prstGeom prst="rect">
            <a:avLst/>
          </a:prstGeom>
          <a:noFill/>
        </p:spPr>
      </p:pic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4595803" y="3357562"/>
            <a:ext cx="4500593" cy="2862322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Camminare in montagna con i bastoncini da trekking è diverso dal NW</a:t>
            </a:r>
          </a:p>
          <a:p>
            <a:endParaRPr lang="it-IT" dirty="0">
              <a:ea typeface="SimSun" pitchFamily="2" charset="-122"/>
              <a:cs typeface="Times New Roman" pitchFamily="18" charset="0"/>
            </a:endParaRPr>
          </a:p>
          <a:p>
            <a:r>
              <a:rPr lang="it-IT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I bastoncini vengono usati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it-IT" dirty="0">
                <a:ea typeface="SimSun" pitchFamily="2" charset="-122"/>
                <a:cs typeface="Times New Roman" pitchFamily="18" charset="0"/>
              </a:rPr>
              <a:t>Verticalmente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it-IT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Non in modo sincronizzato all’appoggio del piede</a:t>
            </a:r>
            <a:endParaRPr lang="it-IT" dirty="0">
              <a:ea typeface="SimSun" pitchFamily="2" charset="-122"/>
              <a:cs typeface="Times New Roman" pitchFamily="18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it-IT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Per mantenere l’equilibrio, compromesso dalle irregolarità del terreno  del terreno e dalla presenza dello zaino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pPr algn="l"/>
            <a:r>
              <a:rPr lang="it-IT" b="1" dirty="0">
                <a:solidFill>
                  <a:srgbClr val="BA4612"/>
                </a:solidFill>
              </a:rPr>
              <a:t>Confronto </a:t>
            </a:r>
            <a:br>
              <a:rPr lang="it-IT" b="1" dirty="0">
                <a:solidFill>
                  <a:srgbClr val="BA4612"/>
                </a:solidFill>
              </a:rPr>
            </a:br>
            <a:endParaRPr lang="it-IT" b="1" dirty="0"/>
          </a:p>
        </p:txBody>
      </p:sp>
      <p:pic>
        <p:nvPicPr>
          <p:cNvPr id="41988" name="Picture 4" descr="https://encrypted-tbn0.gstatic.com/images?q=tbn:ANd9GcTo3sTDsbSgnxxrfMWBLt78J7-vnOIChsxKPCdGOUda4xYIDQ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07" y="2000241"/>
            <a:ext cx="4355877" cy="3262705"/>
          </a:xfrm>
          <a:prstGeom prst="rect">
            <a:avLst/>
          </a:prstGeom>
          <a:noFill/>
        </p:spPr>
      </p:pic>
      <p:pic>
        <p:nvPicPr>
          <p:cNvPr id="4" name="Picture 2" descr="https://encrypted-tbn0.gstatic.com/images?q=tbn:ANd9GcSANvmg_XT61PLM0yxIBE0ZC-spxj5GXJ2s-qW7xXijYj7lm-oz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3454" y="1428736"/>
            <a:ext cx="1996768" cy="2417656"/>
          </a:xfrm>
          <a:prstGeom prst="rect">
            <a:avLst/>
          </a:prstGeom>
          <a:noFill/>
        </p:spPr>
      </p:pic>
      <p:pic>
        <p:nvPicPr>
          <p:cNvPr id="5" name="Picture 4" descr="http://www.justgetout.net/ClientFiles/8ecf9e69-8f8f-419d-91d8-10c7ca9cbcbb/IMG_1280.JPG"/>
          <p:cNvPicPr>
            <a:picLocks noChangeAspect="1" noChangeArrowheads="1"/>
          </p:cNvPicPr>
          <p:nvPr/>
        </p:nvPicPr>
        <p:blipFill>
          <a:blip r:embed="rId4" cstate="print"/>
          <a:srcRect l="6745" r="17715" b="8406"/>
          <a:stretch>
            <a:fillRect/>
          </a:stretch>
        </p:blipFill>
        <p:spPr bwMode="auto">
          <a:xfrm>
            <a:off x="6953256" y="2428869"/>
            <a:ext cx="1928826" cy="23765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67570" y="1613728"/>
            <a:ext cx="14702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C3300"/>
                </a:solidFill>
              </a:rPr>
              <a:t>Trekking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1159" y="1628158"/>
            <a:ext cx="260635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C3300"/>
                </a:solidFill>
              </a:rPr>
              <a:t>Nordic Walking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6"/>
          <p:cNvGrpSpPr/>
          <p:nvPr/>
        </p:nvGrpSpPr>
        <p:grpSpPr>
          <a:xfrm>
            <a:off x="2095472" y="2525021"/>
            <a:ext cx="1577976" cy="2671558"/>
            <a:chOff x="3567102" y="2786058"/>
            <a:chExt cx="1011238" cy="2028616"/>
          </a:xfrm>
        </p:grpSpPr>
        <p:pic>
          <p:nvPicPr>
            <p:cNvPr id="136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20384710">
              <a:off x="4388615" y="3702329"/>
              <a:ext cx="111125" cy="1023938"/>
              <a:chOff x="2597" y="2252"/>
              <a:chExt cx="70" cy="645"/>
            </a:xfrm>
          </p:grpSpPr>
          <p:sp>
            <p:nvSpPr>
              <p:cNvPr id="144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4" name="Rounded Rectangular Callout 13"/>
          <p:cNvSpPr/>
          <p:nvPr/>
        </p:nvSpPr>
        <p:spPr>
          <a:xfrm>
            <a:off x="4381488" y="1285860"/>
            <a:ext cx="5143536" cy="2786082"/>
          </a:xfrm>
          <a:prstGeom prst="wedgeRoundRectCallout">
            <a:avLst>
              <a:gd name="adj1" fmla="val -66796"/>
              <a:gd name="adj2" fmla="val 2025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5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Quali sono i benefici della pratica del NW.</a:t>
            </a:r>
          </a:p>
        </p:txBody>
      </p:sp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BA4612"/>
                </a:solidFill>
              </a:rPr>
              <a:t>Quali sono i benefici delle pratica del NW?</a:t>
            </a:r>
            <a:br>
              <a:rPr lang="it-IT" sz="3600" b="1" dirty="0">
                <a:solidFill>
                  <a:srgbClr val="BA4612"/>
                </a:solidFill>
              </a:rPr>
            </a:br>
            <a:endParaRPr lang="it-IT" sz="3600" b="1" dirty="0"/>
          </a:p>
        </p:txBody>
      </p:sp>
      <p:grpSp>
        <p:nvGrpSpPr>
          <p:cNvPr id="3" name="Group 146"/>
          <p:cNvGrpSpPr/>
          <p:nvPr/>
        </p:nvGrpSpPr>
        <p:grpSpPr>
          <a:xfrm>
            <a:off x="2095472" y="2525021"/>
            <a:ext cx="1577976" cy="2671558"/>
            <a:chOff x="3567102" y="2786058"/>
            <a:chExt cx="1011238" cy="2028616"/>
          </a:xfrm>
        </p:grpSpPr>
        <p:pic>
          <p:nvPicPr>
            <p:cNvPr id="136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20384710">
              <a:off x="4388615" y="3702329"/>
              <a:ext cx="111125" cy="1023938"/>
              <a:chOff x="2597" y="2252"/>
              <a:chExt cx="70" cy="645"/>
            </a:xfrm>
          </p:grpSpPr>
          <p:sp>
            <p:nvSpPr>
              <p:cNvPr id="144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4381488" y="2214554"/>
            <a:ext cx="532765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4886314" y="2285992"/>
            <a:ext cx="5138777" cy="923330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dirty="0">
                <a:solidFill>
                  <a:srgbClr val="333333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Rispetto al semplice cammino, comporta l’attivazione dei muscoli della parte superiore del corpo.</a:t>
            </a:r>
          </a:p>
          <a:p>
            <a:endParaRPr lang="it-IT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1488" y="1681171"/>
            <a:ext cx="331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CC3300"/>
                </a:solidFill>
              </a:rPr>
              <a:t>caratteristiche principali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310050" y="3429000"/>
            <a:ext cx="4143404" cy="2143140"/>
          </a:xfrm>
          <a:prstGeom prst="wedgeRoundRectCallout">
            <a:avLst>
              <a:gd name="adj1" fmla="val -65216"/>
              <a:gd name="adj2" fmla="val -6123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3200" b="1" dirty="0">
                <a:solidFill>
                  <a:srgbClr val="333333"/>
                </a:solidFill>
                <a:latin typeface="Bradley Hand ITC" pitchFamily="66" charset="0"/>
                <a:ea typeface="SimSun" pitchFamily="2" charset="-122"/>
                <a:cs typeface="Times New Roman" pitchFamily="18" charset="0"/>
              </a:rPr>
              <a:t>Quali sono i benefici della pratica del NW.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167043" y="1785927"/>
            <a:ext cx="2297103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Ritarda il processo di invecchiamento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667109" y="2660472"/>
            <a:ext cx="2031985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>
                <a:solidFill>
                  <a:schemeClr val="tx1"/>
                </a:solidFill>
              </a:rPr>
              <a:t>Stimola l’eliminazione degli ormoni originati dallo stress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382016" y="2143117"/>
            <a:ext cx="1862146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Rinforza il sistema immunitario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809984" y="4857761"/>
            <a:ext cx="174306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Migliora il tono dell’umore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238876" y="3000373"/>
            <a:ext cx="178595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armonizza il battito del cuore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524760" y="3860801"/>
            <a:ext cx="1500198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regolarizza il respiro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096001" y="5929331"/>
            <a:ext cx="2303463" cy="650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Si scaricano le tensioni muscolari accumulate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310314" y="4786323"/>
            <a:ext cx="3816350" cy="9255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Si ristabiliscono i valori della pressione, i livelli dei trigliceridi e del colesterolo: si consumano i grassi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881423" y="4071943"/>
            <a:ext cx="2994025" cy="650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>
                <a:solidFill>
                  <a:schemeClr val="tx1"/>
                </a:solidFill>
              </a:rPr>
              <a:t>Diminuisce i valori glicemici nelle patologie diabetiche;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896226" y="1125539"/>
            <a:ext cx="2557493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protegge l’organismo da osteoporosi e artrosi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167043" y="5715017"/>
            <a:ext cx="2557493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Aumenta la forza muscolare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881159" y="1000109"/>
            <a:ext cx="2557493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Allena il sistema cardiovascolare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5953124" y="2143117"/>
            <a:ext cx="1928826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Migliora l’equilibrio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024431" y="1214422"/>
            <a:ext cx="2557493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Scarica le articolazioni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80970"/>
            <a:ext cx="8229600" cy="504825"/>
          </a:xfrm>
        </p:spPr>
        <p:txBody>
          <a:bodyPr/>
          <a:lstStyle/>
          <a:p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i="1" dirty="0">
                <a:solidFill>
                  <a:schemeClr val="accent6">
                    <a:lumMod val="75000"/>
                  </a:schemeClr>
                </a:solidFill>
              </a:rPr>
              <a:t>confronto NW vs cammino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512" y="1527106"/>
            <a:ext cx="1928826" cy="313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024166" y="1643050"/>
            <a:ext cx="3857652" cy="31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6"/>
          <p:cNvGrpSpPr/>
          <p:nvPr/>
        </p:nvGrpSpPr>
        <p:grpSpPr>
          <a:xfrm>
            <a:off x="1666844" y="2714620"/>
            <a:ext cx="1577976" cy="2671558"/>
            <a:chOff x="3567102" y="2786058"/>
            <a:chExt cx="1011238" cy="2028616"/>
          </a:xfrm>
        </p:grpSpPr>
        <p:pic>
          <p:nvPicPr>
            <p:cNvPr id="7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12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0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2" name="Rounded Rectangular Callout 31"/>
          <p:cNvSpPr/>
          <p:nvPr/>
        </p:nvSpPr>
        <p:spPr>
          <a:xfrm>
            <a:off x="3309918" y="1232793"/>
            <a:ext cx="4786346" cy="1500198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32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Quanta forza viene esercitata attraverso i bastoni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24298" y="3071810"/>
            <a:ext cx="1071570" cy="32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>
          <a:xfrm>
            <a:off x="5024430" y="2932106"/>
            <a:ext cx="2428892" cy="642942"/>
          </a:xfrm>
          <a:prstGeom prst="wedgeRoundRectCallout">
            <a:avLst>
              <a:gd name="adj1" fmla="val -45776"/>
              <a:gd name="adj2" fmla="val 10316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>
                <a:solidFill>
                  <a:srgbClr val="993300"/>
                </a:solidFill>
              </a:rPr>
              <a:t>Misuriamo!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C3300"/>
                </a:solidFill>
              </a:rPr>
              <a:t>Quanta forza viene esercitata attraverso i bastoni?</a:t>
            </a:r>
            <a:br>
              <a:rPr lang="it-IT" dirty="0">
                <a:solidFill>
                  <a:srgbClr val="BA4612"/>
                </a:solidFill>
              </a:rPr>
            </a:br>
            <a:endParaRPr lang="it-IT" dirty="0"/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063750" y="2138355"/>
            <a:ext cx="4638676" cy="3273425"/>
            <a:chOff x="1118" y="1719"/>
            <a:chExt cx="2922" cy="2062"/>
          </a:xfrm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488" y="1886"/>
              <a:ext cx="2391" cy="1489"/>
            </a:xfrm>
            <a:custGeom>
              <a:avLst/>
              <a:gdLst>
                <a:gd name="T0" fmla="*/ 40 w 415"/>
                <a:gd name="T1" fmla="*/ 1223 h 246"/>
                <a:gd name="T2" fmla="*/ 75 w 415"/>
                <a:gd name="T3" fmla="*/ 896 h 246"/>
                <a:gd name="T4" fmla="*/ 115 w 415"/>
                <a:gd name="T5" fmla="*/ 139 h 246"/>
                <a:gd name="T6" fmla="*/ 156 w 415"/>
                <a:gd name="T7" fmla="*/ 194 h 246"/>
                <a:gd name="T8" fmla="*/ 196 w 415"/>
                <a:gd name="T9" fmla="*/ 121 h 246"/>
                <a:gd name="T10" fmla="*/ 230 w 415"/>
                <a:gd name="T11" fmla="*/ 91 h 246"/>
                <a:gd name="T12" fmla="*/ 271 w 415"/>
                <a:gd name="T13" fmla="*/ 151 h 246"/>
                <a:gd name="T14" fmla="*/ 311 w 415"/>
                <a:gd name="T15" fmla="*/ 194 h 246"/>
                <a:gd name="T16" fmla="*/ 346 w 415"/>
                <a:gd name="T17" fmla="*/ 266 h 246"/>
                <a:gd name="T18" fmla="*/ 386 w 415"/>
                <a:gd name="T19" fmla="*/ 357 h 246"/>
                <a:gd name="T20" fmla="*/ 426 w 415"/>
                <a:gd name="T21" fmla="*/ 436 h 246"/>
                <a:gd name="T22" fmla="*/ 467 w 415"/>
                <a:gd name="T23" fmla="*/ 496 h 246"/>
                <a:gd name="T24" fmla="*/ 501 w 415"/>
                <a:gd name="T25" fmla="*/ 539 h 246"/>
                <a:gd name="T26" fmla="*/ 542 w 415"/>
                <a:gd name="T27" fmla="*/ 551 h 246"/>
                <a:gd name="T28" fmla="*/ 582 w 415"/>
                <a:gd name="T29" fmla="*/ 551 h 246"/>
                <a:gd name="T30" fmla="*/ 622 w 415"/>
                <a:gd name="T31" fmla="*/ 557 h 246"/>
                <a:gd name="T32" fmla="*/ 657 w 415"/>
                <a:gd name="T33" fmla="*/ 575 h 246"/>
                <a:gd name="T34" fmla="*/ 697 w 415"/>
                <a:gd name="T35" fmla="*/ 636 h 246"/>
                <a:gd name="T36" fmla="*/ 737 w 415"/>
                <a:gd name="T37" fmla="*/ 732 h 246"/>
                <a:gd name="T38" fmla="*/ 772 w 415"/>
                <a:gd name="T39" fmla="*/ 860 h 246"/>
                <a:gd name="T40" fmla="*/ 812 w 415"/>
                <a:gd name="T41" fmla="*/ 999 h 246"/>
                <a:gd name="T42" fmla="*/ 853 w 415"/>
                <a:gd name="T43" fmla="*/ 1120 h 246"/>
                <a:gd name="T44" fmla="*/ 893 w 415"/>
                <a:gd name="T45" fmla="*/ 1217 h 246"/>
                <a:gd name="T46" fmla="*/ 928 w 415"/>
                <a:gd name="T47" fmla="*/ 1289 h 246"/>
                <a:gd name="T48" fmla="*/ 968 w 415"/>
                <a:gd name="T49" fmla="*/ 1368 h 246"/>
                <a:gd name="T50" fmla="*/ 1008 w 415"/>
                <a:gd name="T51" fmla="*/ 1453 h 246"/>
                <a:gd name="T52" fmla="*/ 1043 w 415"/>
                <a:gd name="T53" fmla="*/ 1489 h 246"/>
                <a:gd name="T54" fmla="*/ 1083 w 415"/>
                <a:gd name="T55" fmla="*/ 1471 h 246"/>
                <a:gd name="T56" fmla="*/ 1123 w 415"/>
                <a:gd name="T57" fmla="*/ 1453 h 246"/>
                <a:gd name="T58" fmla="*/ 1164 w 415"/>
                <a:gd name="T59" fmla="*/ 1453 h 246"/>
                <a:gd name="T60" fmla="*/ 1198 w 415"/>
                <a:gd name="T61" fmla="*/ 1441 h 246"/>
                <a:gd name="T62" fmla="*/ 1239 w 415"/>
                <a:gd name="T63" fmla="*/ 1441 h 246"/>
                <a:gd name="T64" fmla="*/ 1279 w 415"/>
                <a:gd name="T65" fmla="*/ 1435 h 246"/>
                <a:gd name="T66" fmla="*/ 1314 w 415"/>
                <a:gd name="T67" fmla="*/ 1428 h 246"/>
                <a:gd name="T68" fmla="*/ 1354 w 415"/>
                <a:gd name="T69" fmla="*/ 1428 h 246"/>
                <a:gd name="T70" fmla="*/ 1394 w 415"/>
                <a:gd name="T71" fmla="*/ 1428 h 246"/>
                <a:gd name="T72" fmla="*/ 1435 w 415"/>
                <a:gd name="T73" fmla="*/ 1422 h 246"/>
                <a:gd name="T74" fmla="*/ 1469 w 415"/>
                <a:gd name="T75" fmla="*/ 1422 h 246"/>
                <a:gd name="T76" fmla="*/ 1509 w 415"/>
                <a:gd name="T77" fmla="*/ 1410 h 246"/>
                <a:gd name="T78" fmla="*/ 1550 w 415"/>
                <a:gd name="T79" fmla="*/ 1404 h 246"/>
                <a:gd name="T80" fmla="*/ 1590 w 415"/>
                <a:gd name="T81" fmla="*/ 1398 h 246"/>
                <a:gd name="T82" fmla="*/ 1625 w 415"/>
                <a:gd name="T83" fmla="*/ 1386 h 246"/>
                <a:gd name="T84" fmla="*/ 1665 w 415"/>
                <a:gd name="T85" fmla="*/ 1368 h 246"/>
                <a:gd name="T86" fmla="*/ 1705 w 415"/>
                <a:gd name="T87" fmla="*/ 1362 h 246"/>
                <a:gd name="T88" fmla="*/ 1740 w 415"/>
                <a:gd name="T89" fmla="*/ 1350 h 246"/>
                <a:gd name="T90" fmla="*/ 1780 w 415"/>
                <a:gd name="T91" fmla="*/ 1362 h 246"/>
                <a:gd name="T92" fmla="*/ 1821 w 415"/>
                <a:gd name="T93" fmla="*/ 1398 h 246"/>
                <a:gd name="T94" fmla="*/ 1861 w 415"/>
                <a:gd name="T95" fmla="*/ 1422 h 246"/>
                <a:gd name="T96" fmla="*/ 1896 w 415"/>
                <a:gd name="T97" fmla="*/ 1416 h 246"/>
                <a:gd name="T98" fmla="*/ 1936 w 415"/>
                <a:gd name="T99" fmla="*/ 1398 h 246"/>
                <a:gd name="T100" fmla="*/ 1976 w 415"/>
                <a:gd name="T101" fmla="*/ 1380 h 246"/>
                <a:gd name="T102" fmla="*/ 2011 w 415"/>
                <a:gd name="T103" fmla="*/ 1356 h 246"/>
                <a:gd name="T104" fmla="*/ 2051 w 415"/>
                <a:gd name="T105" fmla="*/ 1344 h 246"/>
                <a:gd name="T106" fmla="*/ 2091 w 415"/>
                <a:gd name="T107" fmla="*/ 1332 h 246"/>
                <a:gd name="T108" fmla="*/ 2132 w 415"/>
                <a:gd name="T109" fmla="*/ 1338 h 246"/>
                <a:gd name="T110" fmla="*/ 2166 w 415"/>
                <a:gd name="T111" fmla="*/ 1344 h 246"/>
                <a:gd name="T112" fmla="*/ 2207 w 415"/>
                <a:gd name="T113" fmla="*/ 1362 h 246"/>
                <a:gd name="T114" fmla="*/ 2247 w 415"/>
                <a:gd name="T115" fmla="*/ 1380 h 246"/>
                <a:gd name="T116" fmla="*/ 2282 w 415"/>
                <a:gd name="T117" fmla="*/ 1410 h 246"/>
                <a:gd name="T118" fmla="*/ 2322 w 415"/>
                <a:gd name="T119" fmla="*/ 1410 h 246"/>
                <a:gd name="T120" fmla="*/ 2362 w 415"/>
                <a:gd name="T121" fmla="*/ 1386 h 2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5"/>
                <a:gd name="T184" fmla="*/ 0 h 246"/>
                <a:gd name="T185" fmla="*/ 415 w 415"/>
                <a:gd name="T186" fmla="*/ 246 h 2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5" h="246">
                  <a:moveTo>
                    <a:pt x="0" y="225"/>
                  </a:moveTo>
                  <a:lnTo>
                    <a:pt x="1" y="224"/>
                  </a:lnTo>
                  <a:lnTo>
                    <a:pt x="1" y="223"/>
                  </a:lnTo>
                  <a:lnTo>
                    <a:pt x="2" y="221"/>
                  </a:lnTo>
                  <a:lnTo>
                    <a:pt x="2" y="220"/>
                  </a:lnTo>
                  <a:lnTo>
                    <a:pt x="3" y="219"/>
                  </a:lnTo>
                  <a:lnTo>
                    <a:pt x="3" y="218"/>
                  </a:lnTo>
                  <a:lnTo>
                    <a:pt x="3" y="217"/>
                  </a:lnTo>
                  <a:lnTo>
                    <a:pt x="4" y="216"/>
                  </a:lnTo>
                  <a:lnTo>
                    <a:pt x="4" y="214"/>
                  </a:lnTo>
                  <a:lnTo>
                    <a:pt x="5" y="212"/>
                  </a:lnTo>
                  <a:lnTo>
                    <a:pt x="5" y="210"/>
                  </a:lnTo>
                  <a:lnTo>
                    <a:pt x="5" y="208"/>
                  </a:lnTo>
                  <a:lnTo>
                    <a:pt x="6" y="206"/>
                  </a:lnTo>
                  <a:lnTo>
                    <a:pt x="6" y="204"/>
                  </a:lnTo>
                  <a:lnTo>
                    <a:pt x="7" y="202"/>
                  </a:lnTo>
                  <a:lnTo>
                    <a:pt x="7" y="200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8" y="194"/>
                  </a:lnTo>
                  <a:lnTo>
                    <a:pt x="9" y="192"/>
                  </a:lnTo>
                  <a:lnTo>
                    <a:pt x="9" y="189"/>
                  </a:lnTo>
                  <a:lnTo>
                    <a:pt x="10" y="187"/>
                  </a:lnTo>
                  <a:lnTo>
                    <a:pt x="10" y="184"/>
                  </a:lnTo>
                  <a:lnTo>
                    <a:pt x="11" y="180"/>
                  </a:lnTo>
                  <a:lnTo>
                    <a:pt x="11" y="177"/>
                  </a:lnTo>
                  <a:lnTo>
                    <a:pt x="11" y="173"/>
                  </a:lnTo>
                  <a:lnTo>
                    <a:pt x="12" y="169"/>
                  </a:lnTo>
                  <a:lnTo>
                    <a:pt x="12" y="165"/>
                  </a:lnTo>
                  <a:lnTo>
                    <a:pt x="13" y="161"/>
                  </a:lnTo>
                  <a:lnTo>
                    <a:pt x="13" y="156"/>
                  </a:lnTo>
                  <a:lnTo>
                    <a:pt x="13" y="148"/>
                  </a:lnTo>
                  <a:lnTo>
                    <a:pt x="14" y="140"/>
                  </a:lnTo>
                  <a:lnTo>
                    <a:pt x="14" y="132"/>
                  </a:lnTo>
                  <a:lnTo>
                    <a:pt x="15" y="124"/>
                  </a:lnTo>
                  <a:lnTo>
                    <a:pt x="15" y="116"/>
                  </a:lnTo>
                  <a:lnTo>
                    <a:pt x="16" y="108"/>
                  </a:lnTo>
                  <a:lnTo>
                    <a:pt x="16" y="100"/>
                  </a:lnTo>
                  <a:lnTo>
                    <a:pt x="16" y="92"/>
                  </a:lnTo>
                  <a:lnTo>
                    <a:pt x="17" y="83"/>
                  </a:lnTo>
                  <a:lnTo>
                    <a:pt x="17" y="74"/>
                  </a:lnTo>
                  <a:lnTo>
                    <a:pt x="18" y="66"/>
                  </a:lnTo>
                  <a:lnTo>
                    <a:pt x="18" y="57"/>
                  </a:lnTo>
                  <a:lnTo>
                    <a:pt x="18" y="49"/>
                  </a:lnTo>
                  <a:lnTo>
                    <a:pt x="19" y="41"/>
                  </a:lnTo>
                  <a:lnTo>
                    <a:pt x="19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7" y="32"/>
                  </a:lnTo>
                  <a:lnTo>
                    <a:pt x="27" y="35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3" y="18"/>
                  </a:lnTo>
                  <a:lnTo>
                    <a:pt x="44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1" y="26"/>
                  </a:lnTo>
                  <a:lnTo>
                    <a:pt x="51" y="27"/>
                  </a:lnTo>
                  <a:lnTo>
                    <a:pt x="52" y="28"/>
                  </a:lnTo>
                  <a:lnTo>
                    <a:pt x="53" y="29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4" y="32"/>
                  </a:lnTo>
                  <a:lnTo>
                    <a:pt x="54" y="33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6" y="37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9" y="41"/>
                  </a:lnTo>
                  <a:lnTo>
                    <a:pt x="59" y="42"/>
                  </a:lnTo>
                  <a:lnTo>
                    <a:pt x="60" y="42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1" y="45"/>
                  </a:lnTo>
                  <a:lnTo>
                    <a:pt x="61" y="46"/>
                  </a:lnTo>
                  <a:lnTo>
                    <a:pt x="62" y="47"/>
                  </a:lnTo>
                  <a:lnTo>
                    <a:pt x="62" y="48"/>
                  </a:lnTo>
                  <a:lnTo>
                    <a:pt x="63" y="49"/>
                  </a:lnTo>
                  <a:lnTo>
                    <a:pt x="63" y="51"/>
                  </a:lnTo>
                  <a:lnTo>
                    <a:pt x="63" y="52"/>
                  </a:lnTo>
                  <a:lnTo>
                    <a:pt x="64" y="53"/>
                  </a:lnTo>
                  <a:lnTo>
                    <a:pt x="65" y="54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7" y="58"/>
                  </a:lnTo>
                  <a:lnTo>
                    <a:pt x="67" y="59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2"/>
                  </a:lnTo>
                  <a:lnTo>
                    <a:pt x="69" y="62"/>
                  </a:lnTo>
                  <a:lnTo>
                    <a:pt x="69" y="63"/>
                  </a:lnTo>
                  <a:lnTo>
                    <a:pt x="70" y="64"/>
                  </a:lnTo>
                  <a:lnTo>
                    <a:pt x="70" y="65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1" y="67"/>
                  </a:lnTo>
                  <a:lnTo>
                    <a:pt x="72" y="68"/>
                  </a:lnTo>
                  <a:lnTo>
                    <a:pt x="73" y="69"/>
                  </a:lnTo>
                  <a:lnTo>
                    <a:pt x="73" y="70"/>
                  </a:lnTo>
                  <a:lnTo>
                    <a:pt x="74" y="71"/>
                  </a:lnTo>
                  <a:lnTo>
                    <a:pt x="74" y="72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6" y="75"/>
                  </a:lnTo>
                  <a:lnTo>
                    <a:pt x="76" y="76"/>
                  </a:lnTo>
                  <a:lnTo>
                    <a:pt x="77" y="77"/>
                  </a:lnTo>
                  <a:lnTo>
                    <a:pt x="78" y="78"/>
                  </a:lnTo>
                  <a:lnTo>
                    <a:pt x="78" y="79"/>
                  </a:lnTo>
                  <a:lnTo>
                    <a:pt x="79" y="79"/>
                  </a:lnTo>
                  <a:lnTo>
                    <a:pt x="79" y="80"/>
                  </a:lnTo>
                  <a:lnTo>
                    <a:pt x="80" y="81"/>
                  </a:lnTo>
                  <a:lnTo>
                    <a:pt x="81" y="82"/>
                  </a:lnTo>
                  <a:lnTo>
                    <a:pt x="81" y="83"/>
                  </a:lnTo>
                  <a:lnTo>
                    <a:pt x="82" y="84"/>
                  </a:lnTo>
                  <a:lnTo>
                    <a:pt x="83" y="85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5" y="87"/>
                  </a:lnTo>
                  <a:lnTo>
                    <a:pt x="85" y="88"/>
                  </a:lnTo>
                  <a:lnTo>
                    <a:pt x="86" y="88"/>
                  </a:lnTo>
                  <a:lnTo>
                    <a:pt x="87" y="89"/>
                  </a:lnTo>
                  <a:lnTo>
                    <a:pt x="88" y="89"/>
                  </a:lnTo>
                  <a:lnTo>
                    <a:pt x="88" y="90"/>
                  </a:lnTo>
                  <a:lnTo>
                    <a:pt x="89" y="90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3" y="91"/>
                  </a:lnTo>
                  <a:lnTo>
                    <a:pt x="94" y="91"/>
                  </a:lnTo>
                  <a:lnTo>
                    <a:pt x="95" y="91"/>
                  </a:lnTo>
                  <a:lnTo>
                    <a:pt x="96" y="92"/>
                  </a:lnTo>
                  <a:lnTo>
                    <a:pt x="97" y="92"/>
                  </a:lnTo>
                  <a:lnTo>
                    <a:pt x="97" y="91"/>
                  </a:lnTo>
                  <a:lnTo>
                    <a:pt x="98" y="91"/>
                  </a:lnTo>
                  <a:lnTo>
                    <a:pt x="99" y="91"/>
                  </a:lnTo>
                  <a:lnTo>
                    <a:pt x="100" y="91"/>
                  </a:lnTo>
                  <a:lnTo>
                    <a:pt x="101" y="91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4" y="91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2"/>
                  </a:lnTo>
                  <a:lnTo>
                    <a:pt x="107" y="92"/>
                  </a:lnTo>
                  <a:lnTo>
                    <a:pt x="108" y="92"/>
                  </a:lnTo>
                  <a:lnTo>
                    <a:pt x="109" y="92"/>
                  </a:lnTo>
                  <a:lnTo>
                    <a:pt x="110" y="92"/>
                  </a:lnTo>
                  <a:lnTo>
                    <a:pt x="111" y="93"/>
                  </a:lnTo>
                  <a:lnTo>
                    <a:pt x="112" y="93"/>
                  </a:lnTo>
                  <a:lnTo>
                    <a:pt x="113" y="94"/>
                  </a:lnTo>
                  <a:lnTo>
                    <a:pt x="114" y="95"/>
                  </a:lnTo>
                  <a:lnTo>
                    <a:pt x="115" y="96"/>
                  </a:lnTo>
                  <a:lnTo>
                    <a:pt x="116" y="97"/>
                  </a:lnTo>
                  <a:lnTo>
                    <a:pt x="116" y="98"/>
                  </a:lnTo>
                  <a:lnTo>
                    <a:pt x="117" y="98"/>
                  </a:lnTo>
                  <a:lnTo>
                    <a:pt x="117" y="99"/>
                  </a:lnTo>
                  <a:lnTo>
                    <a:pt x="118" y="100"/>
                  </a:lnTo>
                  <a:lnTo>
                    <a:pt x="118" y="101"/>
                  </a:lnTo>
                  <a:lnTo>
                    <a:pt x="119" y="102"/>
                  </a:lnTo>
                  <a:lnTo>
                    <a:pt x="120" y="103"/>
                  </a:lnTo>
                  <a:lnTo>
                    <a:pt x="120" y="104"/>
                  </a:lnTo>
                  <a:lnTo>
                    <a:pt x="121" y="104"/>
                  </a:lnTo>
                  <a:lnTo>
                    <a:pt x="121" y="105"/>
                  </a:lnTo>
                  <a:lnTo>
                    <a:pt x="121" y="106"/>
                  </a:lnTo>
                  <a:lnTo>
                    <a:pt x="122" y="107"/>
                  </a:lnTo>
                  <a:lnTo>
                    <a:pt x="122" y="108"/>
                  </a:lnTo>
                  <a:lnTo>
                    <a:pt x="123" y="109"/>
                  </a:lnTo>
                  <a:lnTo>
                    <a:pt x="123" y="110"/>
                  </a:lnTo>
                  <a:lnTo>
                    <a:pt x="124" y="111"/>
                  </a:lnTo>
                  <a:lnTo>
                    <a:pt x="124" y="112"/>
                  </a:lnTo>
                  <a:lnTo>
                    <a:pt x="125" y="113"/>
                  </a:lnTo>
                  <a:lnTo>
                    <a:pt x="125" y="114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8"/>
                  </a:lnTo>
                  <a:lnTo>
                    <a:pt x="127" y="119"/>
                  </a:lnTo>
                  <a:lnTo>
                    <a:pt x="127" y="120"/>
                  </a:lnTo>
                  <a:lnTo>
                    <a:pt x="128" y="121"/>
                  </a:lnTo>
                  <a:lnTo>
                    <a:pt x="128" y="123"/>
                  </a:lnTo>
                  <a:lnTo>
                    <a:pt x="129" y="124"/>
                  </a:lnTo>
                  <a:lnTo>
                    <a:pt x="129" y="125"/>
                  </a:lnTo>
                  <a:lnTo>
                    <a:pt x="129" y="126"/>
                  </a:lnTo>
                  <a:lnTo>
                    <a:pt x="130" y="127"/>
                  </a:lnTo>
                  <a:lnTo>
                    <a:pt x="130" y="128"/>
                  </a:lnTo>
                  <a:lnTo>
                    <a:pt x="131" y="130"/>
                  </a:lnTo>
                  <a:lnTo>
                    <a:pt x="131" y="131"/>
                  </a:lnTo>
                  <a:lnTo>
                    <a:pt x="131" y="132"/>
                  </a:lnTo>
                  <a:lnTo>
                    <a:pt x="132" y="134"/>
                  </a:lnTo>
                  <a:lnTo>
                    <a:pt x="132" y="135"/>
                  </a:lnTo>
                  <a:lnTo>
                    <a:pt x="133" y="136"/>
                  </a:lnTo>
                  <a:lnTo>
                    <a:pt x="133" y="138"/>
                  </a:lnTo>
                  <a:lnTo>
                    <a:pt x="134" y="139"/>
                  </a:lnTo>
                  <a:lnTo>
                    <a:pt x="134" y="141"/>
                  </a:lnTo>
                  <a:lnTo>
                    <a:pt x="134" y="142"/>
                  </a:lnTo>
                  <a:lnTo>
                    <a:pt x="135" y="144"/>
                  </a:lnTo>
                  <a:lnTo>
                    <a:pt x="135" y="145"/>
                  </a:lnTo>
                  <a:lnTo>
                    <a:pt x="136" y="147"/>
                  </a:lnTo>
                  <a:lnTo>
                    <a:pt x="136" y="148"/>
                  </a:lnTo>
                  <a:lnTo>
                    <a:pt x="137" y="150"/>
                  </a:lnTo>
                  <a:lnTo>
                    <a:pt x="137" y="151"/>
                  </a:lnTo>
                  <a:lnTo>
                    <a:pt x="137" y="152"/>
                  </a:lnTo>
                  <a:lnTo>
                    <a:pt x="138" y="154"/>
                  </a:lnTo>
                  <a:lnTo>
                    <a:pt x="138" y="155"/>
                  </a:lnTo>
                  <a:lnTo>
                    <a:pt x="139" y="157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40" y="161"/>
                  </a:lnTo>
                  <a:lnTo>
                    <a:pt x="140" y="162"/>
                  </a:lnTo>
                  <a:lnTo>
                    <a:pt x="141" y="163"/>
                  </a:lnTo>
                  <a:lnTo>
                    <a:pt x="141" y="165"/>
                  </a:lnTo>
                  <a:lnTo>
                    <a:pt x="142" y="166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3" y="170"/>
                  </a:lnTo>
                  <a:lnTo>
                    <a:pt x="143" y="171"/>
                  </a:lnTo>
                  <a:lnTo>
                    <a:pt x="144" y="173"/>
                  </a:lnTo>
                  <a:lnTo>
                    <a:pt x="144" y="174"/>
                  </a:lnTo>
                  <a:lnTo>
                    <a:pt x="144" y="175"/>
                  </a:lnTo>
                  <a:lnTo>
                    <a:pt x="145" y="177"/>
                  </a:lnTo>
                  <a:lnTo>
                    <a:pt x="145" y="178"/>
                  </a:lnTo>
                  <a:lnTo>
                    <a:pt x="146" y="179"/>
                  </a:lnTo>
                  <a:lnTo>
                    <a:pt x="146" y="180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7" y="184"/>
                  </a:lnTo>
                  <a:lnTo>
                    <a:pt x="148" y="185"/>
                  </a:lnTo>
                  <a:lnTo>
                    <a:pt x="148" y="187"/>
                  </a:lnTo>
                  <a:lnTo>
                    <a:pt x="149" y="188"/>
                  </a:lnTo>
                  <a:lnTo>
                    <a:pt x="149" y="189"/>
                  </a:lnTo>
                  <a:lnTo>
                    <a:pt x="150" y="190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1" y="193"/>
                  </a:lnTo>
                  <a:lnTo>
                    <a:pt x="151" y="194"/>
                  </a:lnTo>
                  <a:lnTo>
                    <a:pt x="152" y="195"/>
                  </a:lnTo>
                  <a:lnTo>
                    <a:pt x="152" y="196"/>
                  </a:lnTo>
                  <a:lnTo>
                    <a:pt x="152" y="197"/>
                  </a:lnTo>
                  <a:lnTo>
                    <a:pt x="153" y="198"/>
                  </a:lnTo>
                  <a:lnTo>
                    <a:pt x="153" y="199"/>
                  </a:lnTo>
                  <a:lnTo>
                    <a:pt x="154" y="200"/>
                  </a:lnTo>
                  <a:lnTo>
                    <a:pt x="155" y="201"/>
                  </a:lnTo>
                  <a:lnTo>
                    <a:pt x="155" y="202"/>
                  </a:lnTo>
                  <a:lnTo>
                    <a:pt x="155" y="203"/>
                  </a:lnTo>
                  <a:lnTo>
                    <a:pt x="156" y="204"/>
                  </a:lnTo>
                  <a:lnTo>
                    <a:pt x="157" y="205"/>
                  </a:lnTo>
                  <a:lnTo>
                    <a:pt x="157" y="206"/>
                  </a:lnTo>
                  <a:lnTo>
                    <a:pt x="158" y="207"/>
                  </a:lnTo>
                  <a:lnTo>
                    <a:pt x="158" y="208"/>
                  </a:lnTo>
                  <a:lnTo>
                    <a:pt x="159" y="209"/>
                  </a:lnTo>
                  <a:lnTo>
                    <a:pt x="159" y="210"/>
                  </a:lnTo>
                  <a:lnTo>
                    <a:pt x="160" y="210"/>
                  </a:lnTo>
                  <a:lnTo>
                    <a:pt x="160" y="211"/>
                  </a:lnTo>
                  <a:lnTo>
                    <a:pt x="160" y="212"/>
                  </a:lnTo>
                  <a:lnTo>
                    <a:pt x="161" y="212"/>
                  </a:lnTo>
                  <a:lnTo>
                    <a:pt x="161" y="213"/>
                  </a:lnTo>
                  <a:lnTo>
                    <a:pt x="162" y="214"/>
                  </a:lnTo>
                  <a:lnTo>
                    <a:pt x="163" y="215"/>
                  </a:lnTo>
                  <a:lnTo>
                    <a:pt x="163" y="216"/>
                  </a:lnTo>
                  <a:lnTo>
                    <a:pt x="164" y="217"/>
                  </a:lnTo>
                  <a:lnTo>
                    <a:pt x="165" y="218"/>
                  </a:lnTo>
                  <a:lnTo>
                    <a:pt x="165" y="219"/>
                  </a:lnTo>
                  <a:lnTo>
                    <a:pt x="165" y="220"/>
                  </a:lnTo>
                  <a:lnTo>
                    <a:pt x="166" y="221"/>
                  </a:lnTo>
                  <a:lnTo>
                    <a:pt x="167" y="222"/>
                  </a:lnTo>
                  <a:lnTo>
                    <a:pt x="167" y="223"/>
                  </a:lnTo>
                  <a:lnTo>
                    <a:pt x="168" y="225"/>
                  </a:lnTo>
                  <a:lnTo>
                    <a:pt x="168" y="226"/>
                  </a:lnTo>
                  <a:lnTo>
                    <a:pt x="168" y="227"/>
                  </a:lnTo>
                  <a:lnTo>
                    <a:pt x="169" y="228"/>
                  </a:lnTo>
                  <a:lnTo>
                    <a:pt x="169" y="229"/>
                  </a:lnTo>
                  <a:lnTo>
                    <a:pt x="170" y="230"/>
                  </a:lnTo>
                  <a:lnTo>
                    <a:pt x="170" y="231"/>
                  </a:lnTo>
                  <a:lnTo>
                    <a:pt x="171" y="232"/>
                  </a:lnTo>
                  <a:lnTo>
                    <a:pt x="171" y="234"/>
                  </a:lnTo>
                  <a:lnTo>
                    <a:pt x="171" y="235"/>
                  </a:lnTo>
                  <a:lnTo>
                    <a:pt x="172" y="236"/>
                  </a:lnTo>
                  <a:lnTo>
                    <a:pt x="172" y="237"/>
                  </a:lnTo>
                  <a:lnTo>
                    <a:pt x="173" y="238"/>
                  </a:lnTo>
                  <a:lnTo>
                    <a:pt x="173" y="239"/>
                  </a:lnTo>
                  <a:lnTo>
                    <a:pt x="174" y="240"/>
                  </a:lnTo>
                  <a:lnTo>
                    <a:pt x="175" y="240"/>
                  </a:lnTo>
                  <a:lnTo>
                    <a:pt x="175" y="241"/>
                  </a:lnTo>
                  <a:lnTo>
                    <a:pt x="176" y="241"/>
                  </a:lnTo>
                  <a:lnTo>
                    <a:pt x="176" y="242"/>
                  </a:lnTo>
                  <a:lnTo>
                    <a:pt x="177" y="243"/>
                  </a:lnTo>
                  <a:lnTo>
                    <a:pt x="178" y="243"/>
                  </a:lnTo>
                  <a:lnTo>
                    <a:pt x="178" y="244"/>
                  </a:lnTo>
                  <a:lnTo>
                    <a:pt x="179" y="244"/>
                  </a:lnTo>
                  <a:lnTo>
                    <a:pt x="179" y="245"/>
                  </a:lnTo>
                  <a:lnTo>
                    <a:pt x="180" y="246"/>
                  </a:lnTo>
                  <a:lnTo>
                    <a:pt x="181" y="246"/>
                  </a:lnTo>
                  <a:lnTo>
                    <a:pt x="182" y="246"/>
                  </a:lnTo>
                  <a:lnTo>
                    <a:pt x="183" y="246"/>
                  </a:lnTo>
                  <a:lnTo>
                    <a:pt x="184" y="246"/>
                  </a:lnTo>
                  <a:lnTo>
                    <a:pt x="185" y="245"/>
                  </a:lnTo>
                  <a:lnTo>
                    <a:pt x="186" y="245"/>
                  </a:lnTo>
                  <a:lnTo>
                    <a:pt x="186" y="244"/>
                  </a:lnTo>
                  <a:lnTo>
                    <a:pt x="187" y="244"/>
                  </a:lnTo>
                  <a:lnTo>
                    <a:pt x="187" y="243"/>
                  </a:lnTo>
                  <a:lnTo>
                    <a:pt x="188" y="243"/>
                  </a:lnTo>
                  <a:lnTo>
                    <a:pt x="189" y="243"/>
                  </a:lnTo>
                  <a:lnTo>
                    <a:pt x="189" y="242"/>
                  </a:lnTo>
                  <a:lnTo>
                    <a:pt x="190" y="242"/>
                  </a:lnTo>
                  <a:lnTo>
                    <a:pt x="191" y="241"/>
                  </a:lnTo>
                  <a:lnTo>
                    <a:pt x="192" y="241"/>
                  </a:lnTo>
                  <a:lnTo>
                    <a:pt x="193" y="241"/>
                  </a:lnTo>
                  <a:lnTo>
                    <a:pt x="194" y="241"/>
                  </a:lnTo>
                  <a:lnTo>
                    <a:pt x="195" y="240"/>
                  </a:lnTo>
                  <a:lnTo>
                    <a:pt x="196" y="240"/>
                  </a:lnTo>
                  <a:lnTo>
                    <a:pt x="197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0" y="240"/>
                  </a:lnTo>
                  <a:lnTo>
                    <a:pt x="201" y="240"/>
                  </a:lnTo>
                  <a:lnTo>
                    <a:pt x="202" y="240"/>
                  </a:lnTo>
                  <a:lnTo>
                    <a:pt x="203" y="239"/>
                  </a:lnTo>
                  <a:lnTo>
                    <a:pt x="204" y="239"/>
                  </a:lnTo>
                  <a:lnTo>
                    <a:pt x="205" y="239"/>
                  </a:lnTo>
                  <a:lnTo>
                    <a:pt x="206" y="238"/>
                  </a:lnTo>
                  <a:lnTo>
                    <a:pt x="207" y="238"/>
                  </a:lnTo>
                  <a:lnTo>
                    <a:pt x="208" y="238"/>
                  </a:lnTo>
                  <a:lnTo>
                    <a:pt x="209" y="238"/>
                  </a:lnTo>
                  <a:lnTo>
                    <a:pt x="210" y="239"/>
                  </a:lnTo>
                  <a:lnTo>
                    <a:pt x="211" y="239"/>
                  </a:lnTo>
                  <a:lnTo>
                    <a:pt x="212" y="239"/>
                  </a:lnTo>
                  <a:lnTo>
                    <a:pt x="213" y="238"/>
                  </a:lnTo>
                  <a:lnTo>
                    <a:pt x="214" y="238"/>
                  </a:lnTo>
                  <a:lnTo>
                    <a:pt x="215" y="238"/>
                  </a:lnTo>
                  <a:lnTo>
                    <a:pt x="216" y="238"/>
                  </a:lnTo>
                  <a:lnTo>
                    <a:pt x="217" y="238"/>
                  </a:lnTo>
                  <a:lnTo>
                    <a:pt x="218" y="238"/>
                  </a:lnTo>
                  <a:lnTo>
                    <a:pt x="219" y="238"/>
                  </a:lnTo>
                  <a:lnTo>
                    <a:pt x="220" y="238"/>
                  </a:lnTo>
                  <a:lnTo>
                    <a:pt x="221" y="238"/>
                  </a:lnTo>
                  <a:lnTo>
                    <a:pt x="221" y="237"/>
                  </a:lnTo>
                  <a:lnTo>
                    <a:pt x="222" y="237"/>
                  </a:lnTo>
                  <a:lnTo>
                    <a:pt x="223" y="237"/>
                  </a:lnTo>
                  <a:lnTo>
                    <a:pt x="224" y="237"/>
                  </a:lnTo>
                  <a:lnTo>
                    <a:pt x="225" y="237"/>
                  </a:lnTo>
                  <a:lnTo>
                    <a:pt x="226" y="237"/>
                  </a:lnTo>
                  <a:lnTo>
                    <a:pt x="227" y="237"/>
                  </a:lnTo>
                  <a:lnTo>
                    <a:pt x="228" y="237"/>
                  </a:lnTo>
                  <a:lnTo>
                    <a:pt x="228" y="236"/>
                  </a:lnTo>
                  <a:lnTo>
                    <a:pt x="229" y="236"/>
                  </a:lnTo>
                  <a:lnTo>
                    <a:pt x="230" y="236"/>
                  </a:lnTo>
                  <a:lnTo>
                    <a:pt x="231" y="236"/>
                  </a:lnTo>
                  <a:lnTo>
                    <a:pt x="232" y="236"/>
                  </a:lnTo>
                  <a:lnTo>
                    <a:pt x="233" y="236"/>
                  </a:lnTo>
                  <a:lnTo>
                    <a:pt x="234" y="236"/>
                  </a:lnTo>
                  <a:lnTo>
                    <a:pt x="235" y="236"/>
                  </a:lnTo>
                  <a:lnTo>
                    <a:pt x="236" y="236"/>
                  </a:lnTo>
                  <a:lnTo>
                    <a:pt x="236" y="235"/>
                  </a:lnTo>
                  <a:lnTo>
                    <a:pt x="237" y="235"/>
                  </a:lnTo>
                  <a:lnTo>
                    <a:pt x="238" y="235"/>
                  </a:lnTo>
                  <a:lnTo>
                    <a:pt x="239" y="235"/>
                  </a:lnTo>
                  <a:lnTo>
                    <a:pt x="240" y="235"/>
                  </a:lnTo>
                  <a:lnTo>
                    <a:pt x="241" y="236"/>
                  </a:lnTo>
                  <a:lnTo>
                    <a:pt x="242" y="236"/>
                  </a:lnTo>
                  <a:lnTo>
                    <a:pt x="243" y="236"/>
                  </a:lnTo>
                  <a:lnTo>
                    <a:pt x="244" y="236"/>
                  </a:lnTo>
                  <a:lnTo>
                    <a:pt x="245" y="236"/>
                  </a:lnTo>
                  <a:lnTo>
                    <a:pt x="246" y="236"/>
                  </a:lnTo>
                  <a:lnTo>
                    <a:pt x="247" y="236"/>
                  </a:lnTo>
                  <a:lnTo>
                    <a:pt x="247" y="235"/>
                  </a:lnTo>
                  <a:lnTo>
                    <a:pt x="248" y="235"/>
                  </a:lnTo>
                  <a:lnTo>
                    <a:pt x="249" y="235"/>
                  </a:lnTo>
                  <a:lnTo>
                    <a:pt x="250" y="235"/>
                  </a:lnTo>
                  <a:lnTo>
                    <a:pt x="251" y="235"/>
                  </a:lnTo>
                  <a:lnTo>
                    <a:pt x="252" y="235"/>
                  </a:lnTo>
                  <a:lnTo>
                    <a:pt x="253" y="235"/>
                  </a:lnTo>
                  <a:lnTo>
                    <a:pt x="254" y="235"/>
                  </a:lnTo>
                  <a:lnTo>
                    <a:pt x="255" y="235"/>
                  </a:lnTo>
                  <a:lnTo>
                    <a:pt x="256" y="235"/>
                  </a:lnTo>
                  <a:lnTo>
                    <a:pt x="257" y="234"/>
                  </a:lnTo>
                  <a:lnTo>
                    <a:pt x="258" y="234"/>
                  </a:lnTo>
                  <a:lnTo>
                    <a:pt x="259" y="234"/>
                  </a:lnTo>
                  <a:lnTo>
                    <a:pt x="260" y="234"/>
                  </a:lnTo>
                  <a:lnTo>
                    <a:pt x="261" y="234"/>
                  </a:lnTo>
                  <a:lnTo>
                    <a:pt x="262" y="233"/>
                  </a:lnTo>
                  <a:lnTo>
                    <a:pt x="263" y="233"/>
                  </a:lnTo>
                  <a:lnTo>
                    <a:pt x="264" y="233"/>
                  </a:lnTo>
                  <a:lnTo>
                    <a:pt x="265" y="233"/>
                  </a:lnTo>
                  <a:lnTo>
                    <a:pt x="266" y="233"/>
                  </a:lnTo>
                  <a:lnTo>
                    <a:pt x="267" y="233"/>
                  </a:lnTo>
                  <a:lnTo>
                    <a:pt x="267" y="232"/>
                  </a:lnTo>
                  <a:lnTo>
                    <a:pt x="268" y="232"/>
                  </a:lnTo>
                  <a:lnTo>
                    <a:pt x="269" y="232"/>
                  </a:lnTo>
                  <a:lnTo>
                    <a:pt x="270" y="232"/>
                  </a:lnTo>
                  <a:lnTo>
                    <a:pt x="271" y="232"/>
                  </a:lnTo>
                  <a:lnTo>
                    <a:pt x="272" y="231"/>
                  </a:lnTo>
                  <a:lnTo>
                    <a:pt x="273" y="231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1"/>
                  </a:lnTo>
                  <a:lnTo>
                    <a:pt x="277" y="230"/>
                  </a:lnTo>
                  <a:lnTo>
                    <a:pt x="278" y="230"/>
                  </a:lnTo>
                  <a:lnTo>
                    <a:pt x="279" y="230"/>
                  </a:lnTo>
                  <a:lnTo>
                    <a:pt x="280" y="229"/>
                  </a:lnTo>
                  <a:lnTo>
                    <a:pt x="281" y="229"/>
                  </a:lnTo>
                  <a:lnTo>
                    <a:pt x="282" y="229"/>
                  </a:lnTo>
                  <a:lnTo>
                    <a:pt x="283" y="229"/>
                  </a:lnTo>
                  <a:lnTo>
                    <a:pt x="283" y="228"/>
                  </a:lnTo>
                  <a:lnTo>
                    <a:pt x="284" y="228"/>
                  </a:lnTo>
                  <a:lnTo>
                    <a:pt x="285" y="228"/>
                  </a:lnTo>
                  <a:lnTo>
                    <a:pt x="286" y="228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89" y="227"/>
                  </a:lnTo>
                  <a:lnTo>
                    <a:pt x="289" y="226"/>
                  </a:lnTo>
                  <a:lnTo>
                    <a:pt x="290" y="226"/>
                  </a:lnTo>
                  <a:lnTo>
                    <a:pt x="291" y="226"/>
                  </a:lnTo>
                  <a:lnTo>
                    <a:pt x="292" y="226"/>
                  </a:lnTo>
                  <a:lnTo>
                    <a:pt x="293" y="226"/>
                  </a:lnTo>
                  <a:lnTo>
                    <a:pt x="294" y="226"/>
                  </a:lnTo>
                  <a:lnTo>
                    <a:pt x="294" y="225"/>
                  </a:lnTo>
                  <a:lnTo>
                    <a:pt x="295" y="225"/>
                  </a:lnTo>
                  <a:lnTo>
                    <a:pt x="296" y="225"/>
                  </a:lnTo>
                  <a:lnTo>
                    <a:pt x="297" y="224"/>
                  </a:lnTo>
                  <a:lnTo>
                    <a:pt x="298" y="223"/>
                  </a:lnTo>
                  <a:lnTo>
                    <a:pt x="299" y="223"/>
                  </a:lnTo>
                  <a:lnTo>
                    <a:pt x="300" y="223"/>
                  </a:lnTo>
                  <a:lnTo>
                    <a:pt x="301" y="223"/>
                  </a:lnTo>
                  <a:lnTo>
                    <a:pt x="302" y="223"/>
                  </a:lnTo>
                  <a:lnTo>
                    <a:pt x="303" y="223"/>
                  </a:lnTo>
                  <a:lnTo>
                    <a:pt x="304" y="223"/>
                  </a:lnTo>
                  <a:lnTo>
                    <a:pt x="305" y="223"/>
                  </a:lnTo>
                  <a:lnTo>
                    <a:pt x="306" y="223"/>
                  </a:lnTo>
                  <a:lnTo>
                    <a:pt x="307" y="223"/>
                  </a:lnTo>
                  <a:lnTo>
                    <a:pt x="307" y="224"/>
                  </a:lnTo>
                  <a:lnTo>
                    <a:pt x="308" y="224"/>
                  </a:lnTo>
                  <a:lnTo>
                    <a:pt x="309" y="224"/>
                  </a:lnTo>
                  <a:lnTo>
                    <a:pt x="309" y="225"/>
                  </a:lnTo>
                  <a:lnTo>
                    <a:pt x="310" y="225"/>
                  </a:lnTo>
                  <a:lnTo>
                    <a:pt x="310" y="226"/>
                  </a:lnTo>
                  <a:lnTo>
                    <a:pt x="311" y="226"/>
                  </a:lnTo>
                  <a:lnTo>
                    <a:pt x="311" y="227"/>
                  </a:lnTo>
                  <a:lnTo>
                    <a:pt x="312" y="227"/>
                  </a:lnTo>
                  <a:lnTo>
                    <a:pt x="312" y="228"/>
                  </a:lnTo>
                  <a:lnTo>
                    <a:pt x="313" y="228"/>
                  </a:lnTo>
                  <a:lnTo>
                    <a:pt x="313" y="229"/>
                  </a:lnTo>
                  <a:lnTo>
                    <a:pt x="314" y="229"/>
                  </a:lnTo>
                  <a:lnTo>
                    <a:pt x="315" y="230"/>
                  </a:lnTo>
                  <a:lnTo>
                    <a:pt x="316" y="231"/>
                  </a:lnTo>
                  <a:lnTo>
                    <a:pt x="317" y="232"/>
                  </a:lnTo>
                  <a:lnTo>
                    <a:pt x="318" y="232"/>
                  </a:lnTo>
                  <a:lnTo>
                    <a:pt x="318" y="233"/>
                  </a:lnTo>
                  <a:lnTo>
                    <a:pt x="319" y="234"/>
                  </a:lnTo>
                  <a:lnTo>
                    <a:pt x="320" y="234"/>
                  </a:lnTo>
                  <a:lnTo>
                    <a:pt x="320" y="235"/>
                  </a:lnTo>
                  <a:lnTo>
                    <a:pt x="321" y="235"/>
                  </a:lnTo>
                  <a:lnTo>
                    <a:pt x="322" y="235"/>
                  </a:lnTo>
                  <a:lnTo>
                    <a:pt x="323" y="235"/>
                  </a:lnTo>
                  <a:lnTo>
                    <a:pt x="324" y="235"/>
                  </a:lnTo>
                  <a:lnTo>
                    <a:pt x="325" y="235"/>
                  </a:lnTo>
                  <a:lnTo>
                    <a:pt x="326" y="235"/>
                  </a:lnTo>
                  <a:lnTo>
                    <a:pt x="327" y="235"/>
                  </a:lnTo>
                  <a:lnTo>
                    <a:pt x="328" y="235"/>
                  </a:lnTo>
                  <a:lnTo>
                    <a:pt x="328" y="234"/>
                  </a:lnTo>
                  <a:lnTo>
                    <a:pt x="329" y="234"/>
                  </a:lnTo>
                  <a:lnTo>
                    <a:pt x="330" y="234"/>
                  </a:lnTo>
                  <a:lnTo>
                    <a:pt x="331" y="234"/>
                  </a:lnTo>
                  <a:lnTo>
                    <a:pt x="331" y="233"/>
                  </a:lnTo>
                  <a:lnTo>
                    <a:pt x="332" y="233"/>
                  </a:lnTo>
                  <a:lnTo>
                    <a:pt x="333" y="233"/>
                  </a:lnTo>
                  <a:lnTo>
                    <a:pt x="333" y="232"/>
                  </a:lnTo>
                  <a:lnTo>
                    <a:pt x="334" y="232"/>
                  </a:lnTo>
                  <a:lnTo>
                    <a:pt x="335" y="231"/>
                  </a:lnTo>
                  <a:lnTo>
                    <a:pt x="336" y="231"/>
                  </a:lnTo>
                  <a:lnTo>
                    <a:pt x="337" y="231"/>
                  </a:lnTo>
                  <a:lnTo>
                    <a:pt x="337" y="230"/>
                  </a:lnTo>
                  <a:lnTo>
                    <a:pt x="338" y="230"/>
                  </a:lnTo>
                  <a:lnTo>
                    <a:pt x="339" y="230"/>
                  </a:lnTo>
                  <a:lnTo>
                    <a:pt x="340" y="229"/>
                  </a:lnTo>
                  <a:lnTo>
                    <a:pt x="341" y="229"/>
                  </a:lnTo>
                  <a:lnTo>
                    <a:pt x="341" y="228"/>
                  </a:lnTo>
                  <a:lnTo>
                    <a:pt x="342" y="228"/>
                  </a:lnTo>
                  <a:lnTo>
                    <a:pt x="343" y="228"/>
                  </a:lnTo>
                  <a:lnTo>
                    <a:pt x="344" y="227"/>
                  </a:lnTo>
                  <a:lnTo>
                    <a:pt x="345" y="227"/>
                  </a:lnTo>
                  <a:lnTo>
                    <a:pt x="345" y="226"/>
                  </a:lnTo>
                  <a:lnTo>
                    <a:pt x="346" y="226"/>
                  </a:lnTo>
                  <a:lnTo>
                    <a:pt x="347" y="225"/>
                  </a:lnTo>
                  <a:lnTo>
                    <a:pt x="348" y="225"/>
                  </a:lnTo>
                  <a:lnTo>
                    <a:pt x="349" y="224"/>
                  </a:lnTo>
                  <a:lnTo>
                    <a:pt x="350" y="224"/>
                  </a:lnTo>
                  <a:lnTo>
                    <a:pt x="351" y="223"/>
                  </a:lnTo>
                  <a:lnTo>
                    <a:pt x="352" y="223"/>
                  </a:lnTo>
                  <a:lnTo>
                    <a:pt x="352" y="222"/>
                  </a:lnTo>
                  <a:lnTo>
                    <a:pt x="353" y="222"/>
                  </a:lnTo>
                  <a:lnTo>
                    <a:pt x="354" y="222"/>
                  </a:lnTo>
                  <a:lnTo>
                    <a:pt x="355" y="222"/>
                  </a:lnTo>
                  <a:lnTo>
                    <a:pt x="356" y="222"/>
                  </a:lnTo>
                  <a:lnTo>
                    <a:pt x="357" y="222"/>
                  </a:lnTo>
                  <a:lnTo>
                    <a:pt x="358" y="222"/>
                  </a:lnTo>
                  <a:lnTo>
                    <a:pt x="358" y="221"/>
                  </a:lnTo>
                  <a:lnTo>
                    <a:pt x="359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1" y="220"/>
                  </a:lnTo>
                  <a:lnTo>
                    <a:pt x="362" y="220"/>
                  </a:lnTo>
                  <a:lnTo>
                    <a:pt x="363" y="220"/>
                  </a:lnTo>
                  <a:lnTo>
                    <a:pt x="364" y="220"/>
                  </a:lnTo>
                  <a:lnTo>
                    <a:pt x="365" y="220"/>
                  </a:lnTo>
                  <a:lnTo>
                    <a:pt x="366" y="220"/>
                  </a:lnTo>
                  <a:lnTo>
                    <a:pt x="367" y="220"/>
                  </a:lnTo>
                  <a:lnTo>
                    <a:pt x="367" y="221"/>
                  </a:lnTo>
                  <a:lnTo>
                    <a:pt x="368" y="221"/>
                  </a:lnTo>
                  <a:lnTo>
                    <a:pt x="369" y="221"/>
                  </a:lnTo>
                  <a:lnTo>
                    <a:pt x="370" y="221"/>
                  </a:lnTo>
                  <a:lnTo>
                    <a:pt x="371" y="221"/>
                  </a:lnTo>
                  <a:lnTo>
                    <a:pt x="372" y="221"/>
                  </a:lnTo>
                  <a:lnTo>
                    <a:pt x="373" y="221"/>
                  </a:lnTo>
                  <a:lnTo>
                    <a:pt x="374" y="221"/>
                  </a:lnTo>
                  <a:lnTo>
                    <a:pt x="375" y="222"/>
                  </a:lnTo>
                  <a:lnTo>
                    <a:pt x="376" y="222"/>
                  </a:lnTo>
                  <a:lnTo>
                    <a:pt x="377" y="222"/>
                  </a:lnTo>
                  <a:lnTo>
                    <a:pt x="378" y="223"/>
                  </a:lnTo>
                  <a:lnTo>
                    <a:pt x="379" y="223"/>
                  </a:lnTo>
                  <a:lnTo>
                    <a:pt x="380" y="223"/>
                  </a:lnTo>
                  <a:lnTo>
                    <a:pt x="381" y="224"/>
                  </a:lnTo>
                  <a:lnTo>
                    <a:pt x="382" y="224"/>
                  </a:lnTo>
                  <a:lnTo>
                    <a:pt x="383" y="225"/>
                  </a:lnTo>
                  <a:lnTo>
                    <a:pt x="384" y="225"/>
                  </a:lnTo>
                  <a:lnTo>
                    <a:pt x="385" y="226"/>
                  </a:lnTo>
                  <a:lnTo>
                    <a:pt x="386" y="226"/>
                  </a:lnTo>
                  <a:lnTo>
                    <a:pt x="387" y="227"/>
                  </a:lnTo>
                  <a:lnTo>
                    <a:pt x="388" y="227"/>
                  </a:lnTo>
                  <a:lnTo>
                    <a:pt x="389" y="228"/>
                  </a:lnTo>
                  <a:lnTo>
                    <a:pt x="390" y="228"/>
                  </a:lnTo>
                  <a:lnTo>
                    <a:pt x="390" y="229"/>
                  </a:lnTo>
                  <a:lnTo>
                    <a:pt x="391" y="229"/>
                  </a:lnTo>
                  <a:lnTo>
                    <a:pt x="391" y="230"/>
                  </a:lnTo>
                  <a:lnTo>
                    <a:pt x="392" y="230"/>
                  </a:lnTo>
                  <a:lnTo>
                    <a:pt x="393" y="231"/>
                  </a:lnTo>
                  <a:lnTo>
                    <a:pt x="394" y="231"/>
                  </a:lnTo>
                  <a:lnTo>
                    <a:pt x="394" y="232"/>
                  </a:lnTo>
                  <a:lnTo>
                    <a:pt x="395" y="232"/>
                  </a:lnTo>
                  <a:lnTo>
                    <a:pt x="396" y="232"/>
                  </a:lnTo>
                  <a:lnTo>
                    <a:pt x="396" y="233"/>
                  </a:lnTo>
                  <a:lnTo>
                    <a:pt x="397" y="233"/>
                  </a:lnTo>
                  <a:lnTo>
                    <a:pt x="398" y="234"/>
                  </a:lnTo>
                  <a:lnTo>
                    <a:pt x="399" y="234"/>
                  </a:lnTo>
                  <a:lnTo>
                    <a:pt x="400" y="234"/>
                  </a:lnTo>
                  <a:lnTo>
                    <a:pt x="401" y="234"/>
                  </a:lnTo>
                  <a:lnTo>
                    <a:pt x="402" y="234"/>
                  </a:lnTo>
                  <a:lnTo>
                    <a:pt x="403" y="233"/>
                  </a:lnTo>
                  <a:lnTo>
                    <a:pt x="404" y="233"/>
                  </a:lnTo>
                  <a:lnTo>
                    <a:pt x="404" y="232"/>
                  </a:lnTo>
                  <a:lnTo>
                    <a:pt x="405" y="232"/>
                  </a:lnTo>
                  <a:lnTo>
                    <a:pt x="406" y="231"/>
                  </a:lnTo>
                  <a:lnTo>
                    <a:pt x="407" y="231"/>
                  </a:lnTo>
                  <a:lnTo>
                    <a:pt x="408" y="230"/>
                  </a:lnTo>
                  <a:lnTo>
                    <a:pt x="409" y="230"/>
                  </a:lnTo>
                  <a:lnTo>
                    <a:pt x="410" y="230"/>
                  </a:lnTo>
                  <a:lnTo>
                    <a:pt x="410" y="229"/>
                  </a:lnTo>
                  <a:lnTo>
                    <a:pt x="411" y="229"/>
                  </a:lnTo>
                  <a:lnTo>
                    <a:pt x="412" y="229"/>
                  </a:lnTo>
                  <a:lnTo>
                    <a:pt x="412" y="228"/>
                  </a:lnTo>
                  <a:lnTo>
                    <a:pt x="413" y="228"/>
                  </a:lnTo>
                  <a:lnTo>
                    <a:pt x="414" y="228"/>
                  </a:lnTo>
                  <a:lnTo>
                    <a:pt x="415" y="227"/>
                  </a:lnTo>
                </a:path>
              </a:pathLst>
            </a:custGeom>
            <a:noFill/>
            <a:ln w="28575" cmpd="sng">
              <a:solidFill>
                <a:srgbClr val="D268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1118" y="1719"/>
              <a:ext cx="2922" cy="2062"/>
              <a:chOff x="387" y="1351"/>
              <a:chExt cx="1224" cy="879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542" y="1369"/>
                <a:ext cx="1013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536" y="1369"/>
                <a:ext cx="1013" cy="691"/>
              </a:xfrm>
              <a:custGeom>
                <a:avLst/>
                <a:gdLst>
                  <a:gd name="T0" fmla="*/ 0 w 420"/>
                  <a:gd name="T1" fmla="*/ 0 h 268"/>
                  <a:gd name="T2" fmla="*/ 1013 w 420"/>
                  <a:gd name="T3" fmla="*/ 0 h 268"/>
                  <a:gd name="T4" fmla="*/ 1013 w 420"/>
                  <a:gd name="T5" fmla="*/ 691 h 268"/>
                  <a:gd name="T6" fmla="*/ 0 w 420"/>
                  <a:gd name="T7" fmla="*/ 691 h 268"/>
                  <a:gd name="T8" fmla="*/ 0 w 420"/>
                  <a:gd name="T9" fmla="*/ 0 h 268"/>
                  <a:gd name="T10" fmla="*/ 0 w 420"/>
                  <a:gd name="T11" fmla="*/ 691 h 2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0"/>
                  <a:gd name="T19" fmla="*/ 0 h 268"/>
                  <a:gd name="T20" fmla="*/ 420 w 420"/>
                  <a:gd name="T21" fmla="*/ 268 h 2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0" h="268">
                    <a:moveTo>
                      <a:pt x="0" y="0"/>
                    </a:moveTo>
                    <a:lnTo>
                      <a:pt x="420" y="0"/>
                    </a:lnTo>
                    <a:lnTo>
                      <a:pt x="420" y="268"/>
                    </a:lnTo>
                    <a:lnTo>
                      <a:pt x="0" y="268"/>
                    </a:lnTo>
                    <a:lnTo>
                      <a:pt x="0" y="0"/>
                    </a:lnTo>
                    <a:lnTo>
                      <a:pt x="0" y="2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524" y="206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524" y="188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524" y="171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524" y="1542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524" y="1369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542" y="2060"/>
                <a:ext cx="10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 flipV="1">
                <a:off x="531" y="2060"/>
                <a:ext cx="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 flipV="1">
                <a:off x="745" y="2060"/>
                <a:ext cx="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947" y="2060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 flipV="1">
                <a:off x="1150" y="2060"/>
                <a:ext cx="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 flipV="1">
                <a:off x="1353" y="2060"/>
                <a:ext cx="0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 flipV="1">
                <a:off x="1555" y="2060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Rectangle 24"/>
              <p:cNvSpPr>
                <a:spLocks noChangeArrowheads="1"/>
              </p:cNvSpPr>
              <p:nvPr/>
            </p:nvSpPr>
            <p:spPr bwMode="auto">
              <a:xfrm rot="16200000">
                <a:off x="299" y="1733"/>
                <a:ext cx="249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Forza [Kg]</a:t>
                </a:r>
                <a:endParaRPr lang="it-IT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497" y="2042"/>
                <a:ext cx="31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0</a:t>
                </a:r>
                <a:endParaRPr lang="it-IT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482" y="1870"/>
                <a:ext cx="31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1</a:t>
                </a:r>
                <a:endParaRPr lang="it-IT"/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482" y="1696"/>
                <a:ext cx="31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2</a:t>
                </a:r>
                <a:endParaRPr lang="it-IT"/>
              </a:p>
            </p:txBody>
          </p:sp>
          <p:sp>
            <p:nvSpPr>
              <p:cNvPr id="40" name="Rectangle 28"/>
              <p:cNvSpPr>
                <a:spLocks noChangeArrowheads="1"/>
              </p:cNvSpPr>
              <p:nvPr/>
            </p:nvSpPr>
            <p:spPr bwMode="auto">
              <a:xfrm>
                <a:off x="482" y="1523"/>
                <a:ext cx="31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3</a:t>
                </a:r>
                <a:endParaRPr lang="it-IT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482" y="1351"/>
                <a:ext cx="31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4</a:t>
                </a:r>
                <a:endParaRPr lang="it-IT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>
                <a:off x="535" y="2083"/>
                <a:ext cx="31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0</a:t>
                </a:r>
                <a:endParaRPr lang="it-IT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>
                <a:off x="730" y="2083"/>
                <a:ext cx="77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0.2</a:t>
                </a:r>
                <a:endParaRPr lang="it-IT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/>
            </p:nvSpPr>
            <p:spPr bwMode="auto">
              <a:xfrm>
                <a:off x="933" y="2083"/>
                <a:ext cx="77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0.4</a:t>
                </a:r>
                <a:endParaRPr lang="it-IT"/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1135" y="2083"/>
                <a:ext cx="77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0.6</a:t>
                </a:r>
                <a:endParaRPr lang="it-IT"/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1338" y="2083"/>
                <a:ext cx="77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0.8</a:t>
                </a:r>
                <a:endParaRPr lang="it-IT"/>
              </a:p>
            </p:txBody>
          </p:sp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1534" y="2083"/>
                <a:ext cx="77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1.0</a:t>
                </a:r>
                <a:endParaRPr lang="it-IT"/>
              </a:p>
            </p:txBody>
          </p:sp>
          <p:sp>
            <p:nvSpPr>
              <p:cNvPr id="48" name="Rectangle 36"/>
              <p:cNvSpPr>
                <a:spLocks noChangeArrowheads="1"/>
              </p:cNvSpPr>
              <p:nvPr/>
            </p:nvSpPr>
            <p:spPr bwMode="auto">
              <a:xfrm>
                <a:off x="845" y="2156"/>
                <a:ext cx="401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</a:rPr>
                  <a:t>tempo [secondi]</a:t>
                </a:r>
                <a:endParaRPr lang="it-IT"/>
              </a:p>
            </p:txBody>
          </p:sp>
        </p:grpSp>
      </p:grpSp>
      <p:pic>
        <p:nvPicPr>
          <p:cNvPr id="49" name="Picture 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3264" y="1362056"/>
            <a:ext cx="36147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C3300"/>
                </a:solidFill>
              </a:rPr>
              <a:t>Quanta forza viene esercitata attraverso i bastoni?</a:t>
            </a:r>
            <a:br>
              <a:rPr lang="it-IT" dirty="0">
                <a:solidFill>
                  <a:srgbClr val="BA4612"/>
                </a:solidFill>
              </a:rPr>
            </a:br>
            <a:endParaRPr lang="it-IT" dirty="0"/>
          </a:p>
        </p:txBody>
      </p:sp>
      <p:pic>
        <p:nvPicPr>
          <p:cNvPr id="50" name="Filmato_NW_forza_la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857478" y="1000108"/>
            <a:ext cx="7810523" cy="5857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2" name="Rounded Rectangular Callout 31"/>
          <p:cNvSpPr/>
          <p:nvPr/>
        </p:nvSpPr>
        <p:spPr>
          <a:xfrm>
            <a:off x="2952728" y="1232793"/>
            <a:ext cx="3500462" cy="1500198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8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Quanta forza viene esercitata attraverso i bastoni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24298" y="3071810"/>
            <a:ext cx="1071570" cy="32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ular Callout 13"/>
          <p:cNvSpPr/>
          <p:nvPr/>
        </p:nvSpPr>
        <p:spPr>
          <a:xfrm>
            <a:off x="5310182" y="5000636"/>
            <a:ext cx="4286280" cy="1639902"/>
          </a:xfrm>
          <a:prstGeom prst="wedgeRoundRectCallout">
            <a:avLst>
              <a:gd name="adj1" fmla="val -60230"/>
              <a:gd name="adj2" fmla="val -12421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rgbClr val="993300"/>
                </a:solidFill>
              </a:rPr>
              <a:t>Mediamente attraverso i bastoni viene applicata una forza corrispondente a 2 kg, circa il 2-4% del peso corporeo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 l="47096" r="30465" b="48626"/>
          <a:stretch>
            <a:fillRect/>
          </a:stretch>
        </p:blipFill>
        <p:spPr bwMode="auto">
          <a:xfrm>
            <a:off x="6881818" y="428604"/>
            <a:ext cx="3419486" cy="41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3"/>
          <p:cNvCxnSpPr/>
          <p:nvPr/>
        </p:nvCxnSpPr>
        <p:spPr>
          <a:xfrm rot="5400000">
            <a:off x="7490627" y="2677315"/>
            <a:ext cx="1711340" cy="1643074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2" name="Rounded Rectangular Callout 31"/>
          <p:cNvSpPr/>
          <p:nvPr/>
        </p:nvSpPr>
        <p:spPr>
          <a:xfrm>
            <a:off x="2952728" y="1232793"/>
            <a:ext cx="3500462" cy="1500198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8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Quanta forza viene esercitata attraverso i bastoni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24298" y="3071810"/>
            <a:ext cx="1071570" cy="32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ular Callout 13"/>
          <p:cNvSpPr/>
          <p:nvPr/>
        </p:nvSpPr>
        <p:spPr>
          <a:xfrm>
            <a:off x="5310182" y="5000636"/>
            <a:ext cx="4286280" cy="1639902"/>
          </a:xfrm>
          <a:prstGeom prst="wedgeRoundRectCallout">
            <a:avLst>
              <a:gd name="adj1" fmla="val -60230"/>
              <a:gd name="adj2" fmla="val -12421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rgbClr val="993300"/>
                </a:solidFill>
              </a:rPr>
              <a:t>Mediamente attraverso i bastoni viene applicata una forza corrispondente a 2 kg, circa il 2-4% del peso corporeo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 l="47096" r="30465" b="48626"/>
          <a:stretch>
            <a:fillRect/>
          </a:stretch>
        </p:blipFill>
        <p:spPr bwMode="auto">
          <a:xfrm>
            <a:off x="6881818" y="428604"/>
            <a:ext cx="3419486" cy="41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3"/>
          <p:cNvCxnSpPr/>
          <p:nvPr/>
        </p:nvCxnSpPr>
        <p:spPr>
          <a:xfrm rot="5400000">
            <a:off x="7490627" y="2677315"/>
            <a:ext cx="1711340" cy="1643074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3"/>
          <p:cNvSpPr/>
          <p:nvPr/>
        </p:nvSpPr>
        <p:spPr>
          <a:xfrm>
            <a:off x="6738942" y="2285992"/>
            <a:ext cx="3714776" cy="1928826"/>
          </a:xfrm>
          <a:prstGeom prst="wedgeRoundRectCallout">
            <a:avLst>
              <a:gd name="adj1" fmla="val -143607"/>
              <a:gd name="adj2" fmla="val -1111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800" b="1" dirty="0">
                <a:solidFill>
                  <a:srgbClr val="FF0000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Questa forza consente di scaricare peso dalle articolazioni?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0336" r="28654" b="12500"/>
          <a:stretch/>
        </p:blipFill>
        <p:spPr bwMode="auto">
          <a:xfrm>
            <a:off x="5314036" y="44624"/>
            <a:ext cx="503043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6920" y="1052736"/>
            <a:ext cx="328711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10 principali cause di morte</a:t>
            </a:r>
          </a:p>
        </p:txBody>
      </p:sp>
      <p:cxnSp>
        <p:nvCxnSpPr>
          <p:cNvPr id="4" name="Connettore 2 3"/>
          <p:cNvCxnSpPr/>
          <p:nvPr/>
        </p:nvCxnSpPr>
        <p:spPr>
          <a:xfrm>
            <a:off x="3287688" y="3140968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3287688" y="3933056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287688" y="5733256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287688" y="6453336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3287688" y="3573016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215680" y="416185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Sensibili all’esercizio …</a:t>
            </a:r>
          </a:p>
        </p:txBody>
      </p:sp>
    </p:spTree>
    <p:extLst>
      <p:ext uri="{BB962C8B-B14F-4D97-AF65-F5344CB8AC3E}">
        <p14:creationId xmlns:p14="http://schemas.microsoft.com/office/powerpoint/2010/main" val="26441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309918" y="2003412"/>
            <a:ext cx="1357322" cy="128271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Max 120 kg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Forza di impatto al terreno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8697F-404C-4D22-8E16-C35CE0776764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2" y="2571745"/>
            <a:ext cx="5197480" cy="40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59900" y="6357958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i="1" dirty="0"/>
              <a:t>Stief et al. 2008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110" y="857294"/>
            <a:ext cx="988751" cy="160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1952564" y="3071810"/>
            <a:ext cx="1357322" cy="128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Max 120 kg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952464" y="1938521"/>
            <a:ext cx="1909090" cy="15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6238876" y="1071546"/>
            <a:ext cx="1357322" cy="128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Max 200 kg</a:t>
            </a:r>
          </a:p>
        </p:txBody>
      </p:sp>
      <p:pic>
        <p:nvPicPr>
          <p:cNvPr id="13" name="Picture 13" descr="runner_icon_flyer-p244255338299062869z85cm_4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4378" y="642918"/>
            <a:ext cx="1743245" cy="1727818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rot="10800000">
            <a:off x="4810116" y="3071810"/>
            <a:ext cx="200026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3524232" y="3860800"/>
            <a:ext cx="3214710" cy="568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2" name="Rounded Rectangular Callout 31"/>
          <p:cNvSpPr/>
          <p:nvPr/>
        </p:nvSpPr>
        <p:spPr>
          <a:xfrm>
            <a:off x="3452794" y="1232793"/>
            <a:ext cx="3134054" cy="1500198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8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Quanta forza viene esercitata attraverso i bastoni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C3300"/>
                </a:solidFill>
              </a:rPr>
              <a:t>Lo scarico delle articolazioni...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6810380" y="1357299"/>
            <a:ext cx="342902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altLang="zh-CN" sz="2000" dirty="0">
                <a:solidFill>
                  <a:srgbClr val="333333"/>
                </a:solidFill>
                <a:ea typeface="SimSun" pitchFamily="2" charset="-122"/>
                <a:cs typeface="Times New Roman" pitchFamily="18" charset="0"/>
              </a:rPr>
              <a:t>Mediamente viene applicata una forza corrispondente a 2 kg, circa il 2-4% del peso corporeo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881422" y="3500438"/>
            <a:ext cx="2428892" cy="1928826"/>
          </a:xfrm>
          <a:prstGeom prst="wedgeRoundRectCallout">
            <a:avLst>
              <a:gd name="adj1" fmla="val -80488"/>
              <a:gd name="adj2" fmla="val -6010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8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Questa forza consente di scaricare peso dalle articolazioni?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81818" y="4000504"/>
            <a:ext cx="3643338" cy="286232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endParaRPr lang="it-IT" altLang="zh-CN" sz="2000" dirty="0">
              <a:solidFill>
                <a:srgbClr val="333333"/>
              </a:solidFill>
              <a:ea typeface="SimSun" pitchFamily="2" charset="-122"/>
              <a:cs typeface="Times New Roman" pitchFamily="18" charset="0"/>
            </a:endParaRPr>
          </a:p>
          <a:p>
            <a:r>
              <a:rPr lang="it-IT" altLang="zh-CN" sz="2000" dirty="0">
                <a:solidFill>
                  <a:srgbClr val="333333"/>
                </a:solidFill>
                <a:ea typeface="SimSun" pitchFamily="2" charset="-122"/>
                <a:cs typeface="Times New Roman" pitchFamily="18" charset="0"/>
              </a:rPr>
              <a:t>Nessuno studio scientifico è riuscito a misurare un effettivo scarico alle articolazioni,  le info secondo le quali si scaricherebbe il 20/30% del carico non sono confermate</a:t>
            </a:r>
          </a:p>
          <a:p>
            <a:endParaRPr lang="it-IT" altLang="zh-CN" sz="2000" dirty="0">
              <a:solidFill>
                <a:srgbClr val="333333"/>
              </a:solidFill>
              <a:ea typeface="SimSun" pitchFamily="2" charset="-122"/>
              <a:cs typeface="Times New Roman" pitchFamily="18" charset="0"/>
            </a:endParaRPr>
          </a:p>
          <a:p>
            <a:endParaRPr lang="it-IT" altLang="zh-CN" sz="2000" dirty="0">
              <a:solidFill>
                <a:srgbClr val="333333"/>
              </a:solidFill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6" name="Picture 2" descr="http://www.federconsumatoritoscana.it/sites/default/files/pericolo.jpg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3700">
            <a:off x="6286303" y="3050914"/>
            <a:ext cx="1480351" cy="1228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67570" y="5072074"/>
            <a:ext cx="3714776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2" name="Rounded Rectangular Callout 31"/>
          <p:cNvSpPr/>
          <p:nvPr/>
        </p:nvSpPr>
        <p:spPr>
          <a:xfrm>
            <a:off x="3095604" y="1142984"/>
            <a:ext cx="7143800" cy="1410390"/>
          </a:xfrm>
          <a:prstGeom prst="wedgeRoundRectCallout">
            <a:avLst>
              <a:gd name="adj1" fmla="val -51789"/>
              <a:gd name="adj2" fmla="val 9025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8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Quale è il meccanismo che consente una riduzione del dolore alle articolazioni riferita da molti praticanti?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C3300"/>
                </a:solidFill>
              </a:rPr>
              <a:t>Lo scarico delle articolazioni...</a:t>
            </a:r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3809984" y="3071810"/>
            <a:ext cx="5429288" cy="15716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zh-CN" sz="2400" b="1" i="1" dirty="0">
                <a:solidFill>
                  <a:srgbClr val="993300"/>
                </a:solidFill>
              </a:rPr>
              <a:t>IL NW porta ad un notevole aumento della base di appoggio – notevole aumento dell’equilibrio laterale – minore sforzo alle articolazioni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167834" y="3357562"/>
            <a:ext cx="1143008" cy="32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federconsumatoritoscana.it/sites/default/files/pericolo.jpg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36" y="4786322"/>
            <a:ext cx="1285884" cy="1067284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453058" y="5000637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2000" b="1" dirty="0">
                <a:solidFill>
                  <a:schemeClr val="accent2">
                    <a:lumMod val="50000"/>
                  </a:schemeClr>
                </a:solidFill>
                <a:ea typeface="SimSun" pitchFamily="2" charset="-122"/>
                <a:cs typeface="Times New Roman" pitchFamily="18" charset="0"/>
              </a:rPr>
              <a:t>Non è importante spingere molo forte verso il terreno ma è importante la giusta coordinazione gambe / braccia</a:t>
            </a:r>
            <a:endParaRPr lang="it-IT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>
                <a:solidFill>
                  <a:srgbClr val="CC3300"/>
                </a:solidFill>
              </a:rPr>
              <a:t>Effetti sul passo?</a:t>
            </a:r>
            <a:br>
              <a:rPr lang="it-IT" sz="4000" b="1" dirty="0">
                <a:solidFill>
                  <a:srgbClr val="CC3300"/>
                </a:solidFill>
              </a:rPr>
            </a:br>
            <a:endParaRPr lang="it-IT" sz="4000" dirty="0"/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20" y="2543392"/>
            <a:ext cx="1577976" cy="264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7"/>
          <p:cNvGrpSpPr>
            <a:grpSpLocks/>
          </p:cNvGrpSpPr>
          <p:nvPr/>
        </p:nvGrpSpPr>
        <p:grpSpPr bwMode="auto">
          <a:xfrm rot="20918084" flipH="1">
            <a:off x="3015580" y="3864440"/>
            <a:ext cx="206577" cy="1350510"/>
            <a:chOff x="2597" y="2252"/>
            <a:chExt cx="70" cy="645"/>
          </a:xfrm>
        </p:grpSpPr>
        <p:sp>
          <p:nvSpPr>
            <p:cNvPr id="28" name="Line 38"/>
            <p:cNvSpPr>
              <a:spLocks noChangeShapeType="1"/>
            </p:cNvSpPr>
            <p:nvPr/>
          </p:nvSpPr>
          <p:spPr bwMode="auto">
            <a:xfrm flipH="1">
              <a:off x="2597" y="2313"/>
              <a:ext cx="63" cy="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flipH="1">
              <a:off x="2661" y="2252"/>
              <a:ext cx="6" cy="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9" name="VID_20160414_10392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005514" y="928670"/>
            <a:ext cx="4662486" cy="2622648"/>
          </a:xfrm>
          <a:prstGeom prst="rect">
            <a:avLst/>
          </a:prstGeom>
        </p:spPr>
      </p:pic>
      <p:pic>
        <p:nvPicPr>
          <p:cNvPr id="20" name="VID_20160414_104001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68968" y="4071942"/>
            <a:ext cx="4699033" cy="2643206"/>
          </a:xfrm>
          <a:prstGeom prst="rect">
            <a:avLst/>
          </a:prstGeom>
        </p:spPr>
      </p:pic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738811" y="500042"/>
            <a:ext cx="1876481" cy="32425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7762" tIns="53881" rIns="107762" bIns="53881">
            <a:spAutoFit/>
          </a:bodyPr>
          <a:lstStyle/>
          <a:p>
            <a:pPr algn="ctr" defTabSz="1077913"/>
            <a:r>
              <a:rPr lang="it-IT" sz="1400" b="1" dirty="0"/>
              <a:t>Passi piccoli e frquenti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5763893" y="3698671"/>
            <a:ext cx="1969198" cy="32425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7762" tIns="53881" rIns="107762" bIns="53881">
            <a:spAutoFit/>
          </a:bodyPr>
          <a:lstStyle/>
          <a:p>
            <a:pPr algn="ctr" defTabSz="1077913"/>
            <a:r>
              <a:rPr lang="it-IT" sz="1400" b="1" dirty="0"/>
              <a:t>Passi lunghi e cadenzati</a:t>
            </a:r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1238" y="3143249"/>
            <a:ext cx="33067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3322" y="-214338"/>
            <a:ext cx="36385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ular Callout 31"/>
          <p:cNvSpPr/>
          <p:nvPr/>
        </p:nvSpPr>
        <p:spPr>
          <a:xfrm>
            <a:off x="3500416" y="1206381"/>
            <a:ext cx="2979750" cy="1936867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36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Come si  modifica la camminata?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524232" y="3217858"/>
            <a:ext cx="5072098" cy="2282844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pPr algn="l"/>
            <a:r>
              <a:rPr lang="it-IT" b="1" dirty="0">
                <a:solidFill>
                  <a:srgbClr val="CC3300"/>
                </a:solidFill>
              </a:rPr>
              <a:t>Effetti sul passo?</a:t>
            </a:r>
            <a:br>
              <a:rPr lang="it-IT" b="1" dirty="0">
                <a:solidFill>
                  <a:srgbClr val="CC3300"/>
                </a:solidFill>
              </a:rPr>
            </a:br>
            <a:endParaRPr lang="it-IT" dirty="0"/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20" y="2543392"/>
            <a:ext cx="1577976" cy="264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20918084" flipH="1">
            <a:off x="3015580" y="3864440"/>
            <a:ext cx="206577" cy="1350510"/>
            <a:chOff x="2597" y="2252"/>
            <a:chExt cx="70" cy="645"/>
          </a:xfrm>
        </p:grpSpPr>
        <p:sp>
          <p:nvSpPr>
            <p:cNvPr id="28" name="Line 38"/>
            <p:cNvSpPr>
              <a:spLocks noChangeShapeType="1"/>
            </p:cNvSpPr>
            <p:nvPr/>
          </p:nvSpPr>
          <p:spPr bwMode="auto">
            <a:xfrm flipH="1">
              <a:off x="2597" y="2313"/>
              <a:ext cx="63" cy="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flipH="1">
              <a:off x="2661" y="2252"/>
              <a:ext cx="6" cy="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" name="Rounded Rectangular Callout 31"/>
          <p:cNvSpPr/>
          <p:nvPr/>
        </p:nvSpPr>
        <p:spPr>
          <a:xfrm>
            <a:off x="3452794" y="1232793"/>
            <a:ext cx="3071834" cy="1500198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36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Come si  modifica la camminata?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8612" y="3286124"/>
            <a:ext cx="37147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2000" dirty="0">
                <a:solidFill>
                  <a:srgbClr val="333333"/>
                </a:solidFill>
                <a:ea typeface="SimSun" pitchFamily="2" charset="-122"/>
                <a:cs typeface="Times New Roman" pitchFamily="18" charset="0"/>
              </a:rPr>
              <a:t>Con i bastoni si tende ad essere</a:t>
            </a:r>
          </a:p>
          <a:p>
            <a:pPr>
              <a:buFont typeface="Arial" pitchFamily="34" charset="0"/>
              <a:buChar char="•"/>
            </a:pPr>
            <a:r>
              <a:rPr lang="it-IT" altLang="zh-CN" sz="2000" b="1" dirty="0">
                <a:solidFill>
                  <a:srgbClr val="CC3300"/>
                </a:solidFill>
                <a:ea typeface="SimSun" pitchFamily="2" charset="-122"/>
                <a:cs typeface="Times New Roman" pitchFamily="18" charset="0"/>
              </a:rPr>
              <a:t> più veloci</a:t>
            </a:r>
          </a:p>
          <a:p>
            <a:pPr>
              <a:buFont typeface="Arial" pitchFamily="34" charset="0"/>
              <a:buChar char="•"/>
            </a:pPr>
            <a:r>
              <a:rPr lang="it-IT" altLang="zh-CN" sz="2000" b="1" dirty="0">
                <a:solidFill>
                  <a:srgbClr val="CC3300"/>
                </a:solidFill>
                <a:ea typeface="SimSun" pitchFamily="2" charset="-122"/>
                <a:cs typeface="Times New Roman" pitchFamily="18" charset="0"/>
              </a:rPr>
              <a:t> passi più lunghi</a:t>
            </a:r>
          </a:p>
          <a:p>
            <a:pPr>
              <a:buFont typeface="Arial" pitchFamily="34" charset="0"/>
              <a:buChar char="•"/>
            </a:pPr>
            <a:r>
              <a:rPr lang="it-IT" altLang="zh-CN" sz="2000" b="1" dirty="0">
                <a:solidFill>
                  <a:srgbClr val="CC3300"/>
                </a:solidFill>
                <a:ea typeface="SimSun" pitchFamily="2" charset="-122"/>
                <a:cs typeface="Times New Roman" pitchFamily="18" charset="0"/>
              </a:rPr>
              <a:t> cammino più dinamico </a:t>
            </a:r>
          </a:p>
          <a:p>
            <a:endParaRPr lang="it-IT" altLang="zh-CN" sz="2000" dirty="0">
              <a:solidFill>
                <a:srgbClr val="333333"/>
              </a:solidFill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024826" y="3357562"/>
            <a:ext cx="1714512" cy="2214554"/>
            <a:chOff x="5500694" y="0"/>
            <a:chExt cx="4553319" cy="6319266"/>
          </a:xfrm>
        </p:grpSpPr>
        <p:pic>
          <p:nvPicPr>
            <p:cNvPr id="9830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500694" y="0"/>
              <a:ext cx="3756599" cy="521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 rot="20384710" flipH="1">
              <a:off x="6404180" y="1610415"/>
              <a:ext cx="713164" cy="3994359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 rot="19728866" flipH="1">
              <a:off x="9340849" y="2324907"/>
              <a:ext cx="713164" cy="3994359"/>
              <a:chOff x="2597" y="2252"/>
              <a:chExt cx="70" cy="645"/>
            </a:xfrm>
          </p:grpSpPr>
          <p:sp>
            <p:nvSpPr>
              <p:cNvPr id="17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7524760" y="1571612"/>
            <a:ext cx="1133484" cy="1295408"/>
          </a:xfrm>
          <a:prstGeom prst="roundRect">
            <a:avLst>
              <a:gd name="adj" fmla="val 2607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 flipH="1">
            <a:off x="8167702" y="714357"/>
            <a:ext cx="1071570" cy="199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5" descr="ANd9GcTU2G016a_uGvJI8E4McEFY-nECo5xdUKzP6_Ay5I0eG27dklc&amp;t=1&amp;usg=__CRtHP6jN4GkdrplFmNGCej-MXSY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2000"/>
          </a:blip>
          <a:srcRect/>
          <a:stretch>
            <a:fillRect/>
          </a:stretch>
        </p:blipFill>
        <p:spPr bwMode="auto">
          <a:xfrm>
            <a:off x="3095604" y="3143249"/>
            <a:ext cx="107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C3300"/>
                </a:solidFill>
              </a:rPr>
              <a:t>INTENSITA’ DELL’ESERCIZIO</a:t>
            </a:r>
            <a:br>
              <a:rPr lang="it-IT" sz="3200" b="1" dirty="0">
                <a:solidFill>
                  <a:srgbClr val="CC3300"/>
                </a:solidFill>
              </a:rPr>
            </a:br>
            <a:endParaRPr lang="it-IT" sz="3200" dirty="0"/>
          </a:p>
        </p:txBody>
      </p:sp>
      <p:grpSp>
        <p:nvGrpSpPr>
          <p:cNvPr id="3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2" name="Rounded Rectangular Callout 31"/>
          <p:cNvSpPr/>
          <p:nvPr/>
        </p:nvSpPr>
        <p:spPr>
          <a:xfrm>
            <a:off x="3452794" y="1232793"/>
            <a:ext cx="3929090" cy="1500198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32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Quante calorie si bruciano praticando il NW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1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2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2" name="Rounded Rectangular Callout 21"/>
          <p:cNvSpPr/>
          <p:nvPr/>
        </p:nvSpPr>
        <p:spPr>
          <a:xfrm>
            <a:off x="3452794" y="1661422"/>
            <a:ext cx="2139150" cy="1983603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36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Fa perdere peso?</a:t>
            </a:r>
          </a:p>
        </p:txBody>
      </p:sp>
      <p:pic>
        <p:nvPicPr>
          <p:cNvPr id="16" name="Picture 2" descr="http://www.sv-rennertehausen.de/images/NordicWalkingJok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678" y="0"/>
            <a:ext cx="4860323" cy="6858000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981200" y="582596"/>
            <a:ext cx="4114800" cy="346075"/>
          </a:xfrm>
        </p:spPr>
        <p:txBody>
          <a:bodyPr/>
          <a:lstStyle/>
          <a:p>
            <a:pPr algn="l"/>
            <a:r>
              <a:rPr lang="it-IT" b="1" dirty="0">
                <a:solidFill>
                  <a:srgbClr val="CC3300"/>
                </a:solidFill>
              </a:rPr>
              <a:t>Effetti della pratica del NW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1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2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2" name="Rounded Rectangular Callout 21"/>
          <p:cNvSpPr/>
          <p:nvPr/>
        </p:nvSpPr>
        <p:spPr>
          <a:xfrm>
            <a:off x="3452794" y="1232794"/>
            <a:ext cx="1643074" cy="1124637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32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Fa perdere peso?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>
                <a:solidFill>
                  <a:srgbClr val="CC3300"/>
                </a:solidFill>
              </a:rPr>
              <a:t>Effetti della pratica del NW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4381488" y="1928802"/>
            <a:ext cx="5857884" cy="4500570"/>
            <a:chOff x="142844" y="35462"/>
            <a:chExt cx="9001156" cy="6822538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35462"/>
              <a:ext cx="6501740" cy="682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7" descr="139_3928"/>
            <p:cNvPicPr>
              <a:picLocks noChangeAspect="1" noChangeArrowheads="1"/>
            </p:cNvPicPr>
            <p:nvPr/>
          </p:nvPicPr>
          <p:blipFill>
            <a:blip r:embed="rId4" cstate="print">
              <a:lum bright="14000" contrast="24000"/>
            </a:blip>
            <a:srcRect/>
            <a:stretch>
              <a:fillRect/>
            </a:stretch>
          </p:blipFill>
          <p:spPr bwMode="auto">
            <a:xfrm>
              <a:off x="6070600" y="2143116"/>
              <a:ext cx="3073400" cy="409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6"/>
            <p:cNvSpPr/>
            <p:nvPr/>
          </p:nvSpPr>
          <p:spPr>
            <a:xfrm>
              <a:off x="7000892" y="2285992"/>
              <a:ext cx="1500198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8236">
            <a:off x="5715585" y="1205141"/>
            <a:ext cx="4703121" cy="9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8697F-404C-4D22-8E16-C35CE0776764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1666844" y="35462"/>
            <a:ext cx="9001156" cy="6822538"/>
            <a:chOff x="142844" y="35462"/>
            <a:chExt cx="9001156" cy="6822538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35462"/>
              <a:ext cx="6501740" cy="682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7" descr="139_3928"/>
            <p:cNvPicPr>
              <a:picLocks noChangeAspect="1" noChangeArrowheads="1"/>
            </p:cNvPicPr>
            <p:nvPr/>
          </p:nvPicPr>
          <p:blipFill>
            <a:blip r:embed="rId3" cstate="print">
              <a:lum bright="14000" contrast="24000"/>
            </a:blip>
            <a:srcRect/>
            <a:stretch>
              <a:fillRect/>
            </a:stretch>
          </p:blipFill>
          <p:spPr bwMode="auto">
            <a:xfrm>
              <a:off x="6070600" y="2143116"/>
              <a:ext cx="3073400" cy="409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000892" y="2285992"/>
              <a:ext cx="1500198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309654" y="5429264"/>
            <a:ext cx="9572692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itle 16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346075"/>
          </a:xfrm>
        </p:spPr>
        <p:txBody>
          <a:bodyPr/>
          <a:lstStyle/>
          <a:p>
            <a:pPr algn="l"/>
            <a:r>
              <a:rPr lang="it-IT" b="1" dirty="0">
                <a:solidFill>
                  <a:srgbClr val="CC3300"/>
                </a:solidFill>
              </a:rPr>
              <a:t>Effetti della pratica del NW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452662" y="1214422"/>
            <a:ext cx="7358114" cy="142876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it-IT" dirty="0">
                <a:solidFill>
                  <a:schemeClr val="tx1"/>
                </a:solidFill>
              </a:rPr>
              <a:t>Nei corsi condotti con il Nordic Walking rispetto al solo cammino</a:t>
            </a:r>
          </a:p>
          <a:p>
            <a:pPr indent="447675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La partecipazione delle persone è più alta</a:t>
            </a:r>
          </a:p>
          <a:p>
            <a:pPr indent="447675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L’intensità dell’attività tende ad essere spontaneamente più alta</a:t>
            </a:r>
          </a:p>
          <a:p>
            <a:pPr indent="447675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1951" y="3713047"/>
            <a:ext cx="776979" cy="126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6238876" y="3784484"/>
            <a:ext cx="1500198" cy="12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ANd9GcTU2G016a_uGvJI8E4McEFY-nECo5xdUKzP6_Ay5I0eG27dklc&amp;t=1&amp;usg=__CRtHP6jN4GkdrplFmNGCej-MXSY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2000"/>
          </a:blip>
          <a:srcRect/>
          <a:stretch>
            <a:fillRect/>
          </a:stretch>
        </p:blipFill>
        <p:spPr bwMode="auto">
          <a:xfrm>
            <a:off x="1595414" y="1217606"/>
            <a:ext cx="107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024298" y="4929198"/>
            <a:ext cx="5786478" cy="142876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Gli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effetti</a:t>
            </a:r>
            <a:r>
              <a:rPr lang="en-US" dirty="0">
                <a:solidFill>
                  <a:schemeClr val="tx1"/>
                </a:solidFill>
              </a:rPr>
              <a:t> del NW NON </a:t>
            </a:r>
            <a:r>
              <a:rPr lang="en-US" dirty="0" err="1">
                <a:solidFill>
                  <a:schemeClr val="tx1"/>
                </a:solidFill>
              </a:rPr>
              <a:t>sono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drammaticamente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diversi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quelli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cammino</a:t>
            </a:r>
            <a:r>
              <a:rPr lang="en-US" dirty="0">
                <a:solidFill>
                  <a:schemeClr val="tx1"/>
                </a:solidFill>
              </a:rPr>
              <a:t> MA 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notato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comunque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miglioramenti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leggermente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maggiori</a:t>
            </a:r>
            <a:r>
              <a:rPr lang="en-US" sz="2000" b="1" dirty="0">
                <a:solidFill>
                  <a:schemeClr val="tx1"/>
                </a:solidFill>
              </a:rPr>
              <a:t> e </a:t>
            </a:r>
            <a:r>
              <a:rPr lang="en-US" sz="2000" b="1" dirty="0" err="1">
                <a:solidFill>
                  <a:schemeClr val="tx1"/>
                </a:solidFill>
              </a:rPr>
              <a:t>più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veloci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7522" name="Picture 2" descr="http://www.icaviglianofrazioni.gov.it/images/calendario_w.gif?6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00" y="4357695"/>
            <a:ext cx="1574166" cy="1985289"/>
          </a:xfrm>
          <a:prstGeom prst="rect">
            <a:avLst/>
          </a:prstGeom>
          <a:noFill/>
        </p:spPr>
      </p:pic>
      <p:sp>
        <p:nvSpPr>
          <p:cNvPr id="10" name="Rounded Rectangular Callout 21"/>
          <p:cNvSpPr/>
          <p:nvPr/>
        </p:nvSpPr>
        <p:spPr>
          <a:xfrm>
            <a:off x="2809852" y="2736164"/>
            <a:ext cx="5500726" cy="1124637"/>
          </a:xfrm>
          <a:prstGeom prst="wedgeRoundRectCallout">
            <a:avLst>
              <a:gd name="adj1" fmla="val -67037"/>
              <a:gd name="adj2" fmla="val 1458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Diminuzione peso, circonferenza vita, aumento della fitness aerobica!!!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49326"/>
            <a:ext cx="7772400" cy="4619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>
                <a:solidFill>
                  <a:srgbClr val="FF3300"/>
                </a:solidFill>
              </a:rPr>
              <a:t>I benefici del camminare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362200"/>
            <a:ext cx="7772400" cy="3733800"/>
          </a:xfrm>
        </p:spPr>
        <p:txBody>
          <a:bodyPr/>
          <a:lstStyle/>
          <a:p>
            <a:pPr eaLnBrk="1" hangingPunct="1"/>
            <a:r>
              <a:rPr lang="it-IT" sz="4400"/>
              <a:t>Cardiovascolari</a:t>
            </a:r>
          </a:p>
          <a:p>
            <a:pPr eaLnBrk="1" hangingPunct="1"/>
            <a:r>
              <a:rPr lang="it-IT" sz="4400"/>
              <a:t>Osteoarticolari</a:t>
            </a:r>
          </a:p>
          <a:p>
            <a:pPr eaLnBrk="1" hangingPunct="1"/>
            <a:r>
              <a:rPr lang="it-IT" sz="4400"/>
              <a:t>Muscolari</a:t>
            </a:r>
          </a:p>
          <a:p>
            <a:pPr eaLnBrk="1" hangingPunct="1"/>
            <a:r>
              <a:rPr lang="it-IT" sz="4400"/>
              <a:t>Psicologici</a:t>
            </a:r>
          </a:p>
          <a:p>
            <a:pPr eaLnBrk="1" hangingPunct="1">
              <a:buFontTx/>
              <a:buNone/>
            </a:pPr>
            <a:endParaRPr lang="it-IT">
              <a:solidFill>
                <a:srgbClr val="FFFF00"/>
              </a:solidFill>
            </a:endParaRPr>
          </a:p>
          <a:p>
            <a:pPr eaLnBrk="1" hangingPunct="1"/>
            <a:endParaRPr lang="it-IT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464426" y="2852738"/>
          <a:ext cx="1724025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otografia Photo Editor" r:id="rId3" imgW="438095" imgH="714286" progId="">
                  <p:embed/>
                </p:oleObj>
              </mc:Choice>
              <mc:Fallback>
                <p:oleObj name="Fotografia Photo Editor" r:id="rId3" imgW="438095" imgH="714286" progId="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6" y="2852738"/>
                        <a:ext cx="1724025" cy="281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C3300"/>
                </a:solidFill>
              </a:rPr>
              <a:t>INTENSITA’ DELL’ESERCIZIO</a:t>
            </a:r>
            <a:br>
              <a:rPr lang="it-IT" sz="3200" b="1" dirty="0">
                <a:solidFill>
                  <a:srgbClr val="CC3300"/>
                </a:solidFill>
              </a:rPr>
            </a:br>
            <a:endParaRPr lang="it-IT" sz="3200" dirty="0"/>
          </a:p>
        </p:txBody>
      </p:sp>
      <p:grpSp>
        <p:nvGrpSpPr>
          <p:cNvPr id="3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2" name="Rounded Rectangular Callout 31"/>
          <p:cNvSpPr/>
          <p:nvPr/>
        </p:nvSpPr>
        <p:spPr>
          <a:xfrm>
            <a:off x="3309918" y="1232793"/>
            <a:ext cx="2786082" cy="1500198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Quante calorie si bruciano praticando il NW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03990" y="1142984"/>
            <a:ext cx="189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/>
              <a:t>(Hansen &amp; Smith, 2010)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9167834" y="571480"/>
            <a:ext cx="1190610" cy="712404"/>
          </a:xfrm>
          <a:prstGeom prst="wedgeRectCallout">
            <a:avLst>
              <a:gd name="adj1" fmla="val -102399"/>
              <a:gd name="adj2" fmla="val 432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+ 67%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807202" y="1574784"/>
            <a:ext cx="159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/>
              <a:t>(Schiffer et al 2011)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9167834" y="1571612"/>
            <a:ext cx="1214446" cy="601676"/>
          </a:xfrm>
          <a:prstGeom prst="wedgeRectCallout">
            <a:avLst>
              <a:gd name="adj1" fmla="val -100584"/>
              <a:gd name="adj2" fmla="val -2298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+ 8%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9167834" y="2428869"/>
            <a:ext cx="1214446" cy="571504"/>
          </a:xfrm>
          <a:prstGeom prst="wedgeRectCallout">
            <a:avLst>
              <a:gd name="adj1" fmla="val -114130"/>
              <a:gd name="adj2" fmla="val -6181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+ 12%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381752" y="2295509"/>
            <a:ext cx="20327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/>
              <a:t>(Figard-Fabre et al, 2010)</a:t>
            </a:r>
          </a:p>
          <a:p>
            <a:r>
              <a:rPr lang="it-IT" sz="1200" i="1"/>
              <a:t>senza apprendimento</a:t>
            </a:r>
          </a:p>
          <a:p>
            <a:endParaRPr lang="it-IT" sz="1200" i="1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596067" y="3903676"/>
            <a:ext cx="1817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 dirty="0"/>
              <a:t>(Perrey &amp; Fabre, 2008)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9137654" y="3806809"/>
            <a:ext cx="1173188" cy="523220"/>
          </a:xfrm>
          <a:prstGeom prst="wedgeRectCallout">
            <a:avLst>
              <a:gd name="adj1" fmla="val -105520"/>
              <a:gd name="adj2" fmla="val -1869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/>
              <a:t>N.S.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9096396" y="3143249"/>
            <a:ext cx="1214446" cy="642942"/>
          </a:xfrm>
          <a:prstGeom prst="wedgeRectCallout">
            <a:avLst>
              <a:gd name="adj1" fmla="val -92317"/>
              <a:gd name="adj2" fmla="val -2706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/>
              <a:t>+ 18%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381752" y="3070209"/>
            <a:ext cx="2017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/>
              <a:t>(Figard-Fabre et al, 2010)</a:t>
            </a:r>
          </a:p>
          <a:p>
            <a:r>
              <a:rPr lang="it-IT" sz="1000" i="1"/>
              <a:t>dopo apprendimento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810380" y="4624399"/>
            <a:ext cx="16152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 dirty="0"/>
              <a:t>(Porcari et al. 1997)</a:t>
            </a: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9137654" y="4429133"/>
            <a:ext cx="1173188" cy="642943"/>
          </a:xfrm>
          <a:prstGeom prst="wedgeRectCallout">
            <a:avLst>
              <a:gd name="adj1" fmla="val -98296"/>
              <a:gd name="adj2" fmla="val 105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+ 23%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6810381" y="5124465"/>
            <a:ext cx="16135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 dirty="0"/>
              <a:t>(Church et al, 2002)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24628" y="5857916"/>
            <a:ext cx="4143372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9137654" y="5214950"/>
            <a:ext cx="1173188" cy="642942"/>
          </a:xfrm>
          <a:prstGeom prst="wedgeRectCallout">
            <a:avLst>
              <a:gd name="adj1" fmla="val -98330"/>
              <a:gd name="adj2" fmla="val -3300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/>
              <a:t>+ 19%</a:t>
            </a:r>
          </a:p>
        </p:txBody>
      </p:sp>
      <p:sp>
        <p:nvSpPr>
          <p:cNvPr id="36" name="AutoShape 26"/>
          <p:cNvSpPr>
            <a:spLocks noChangeArrowheads="1"/>
          </p:cNvSpPr>
          <p:nvPr/>
        </p:nvSpPr>
        <p:spPr bwMode="auto">
          <a:xfrm>
            <a:off x="9167834" y="6072206"/>
            <a:ext cx="1173188" cy="642942"/>
          </a:xfrm>
          <a:prstGeom prst="wedgeRectCallout">
            <a:avLst>
              <a:gd name="adj1" fmla="val -107856"/>
              <a:gd name="adj2" fmla="val -2194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+ 24%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6596067" y="6072207"/>
            <a:ext cx="17767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 dirty="0"/>
              <a:t>(Pellegrini et al, 2015)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1422" y="3643315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</a:rPr>
              <a:t>Rispetto al cammino, praticando NW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C3300"/>
                </a:solidFill>
              </a:rPr>
              <a:t>INTENSITA’ DELL’ESERCIZIO</a:t>
            </a:r>
            <a:br>
              <a:rPr lang="it-IT" sz="3200" b="1" dirty="0">
                <a:solidFill>
                  <a:srgbClr val="CC3300"/>
                </a:solidFill>
              </a:rPr>
            </a:br>
            <a:endParaRPr lang="it-IT" sz="3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52" y="2643182"/>
            <a:ext cx="5799002" cy="32435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53520" y="785794"/>
            <a:ext cx="1143008" cy="32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ed Rectangular Callout 40"/>
          <p:cNvSpPr/>
          <p:nvPr/>
        </p:nvSpPr>
        <p:spPr>
          <a:xfrm>
            <a:off x="1952596" y="1071546"/>
            <a:ext cx="6215106" cy="1214446"/>
          </a:xfrm>
          <a:prstGeom prst="wedgeRoundRectCallout">
            <a:avLst>
              <a:gd name="adj1" fmla="val 59410"/>
              <a:gd name="adj2" fmla="val 5028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Per avere lo stesso dispendio di un ora di NW dovrei camminare per un ora e venti minuti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02732" y="4631052"/>
            <a:ext cx="642942" cy="723904"/>
          </a:xfrm>
          <a:prstGeom prst="roundRect">
            <a:avLst>
              <a:gd name="adj" fmla="val 9048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/>
          </a:p>
        </p:txBody>
      </p:sp>
      <p:sp>
        <p:nvSpPr>
          <p:cNvPr id="43" name="Rounded Rectangle 42"/>
          <p:cNvSpPr/>
          <p:nvPr/>
        </p:nvSpPr>
        <p:spPr>
          <a:xfrm>
            <a:off x="5657848" y="4286256"/>
            <a:ext cx="642942" cy="1075664"/>
          </a:xfrm>
          <a:prstGeom prst="roundRect">
            <a:avLst>
              <a:gd name="adj" fmla="val 9048"/>
            </a:avLst>
          </a:prstGeom>
          <a:solidFill>
            <a:srgbClr val="CC33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/>
          </a:p>
        </p:txBody>
      </p:sp>
      <p:sp>
        <p:nvSpPr>
          <p:cNvPr id="44" name="Rounded Rectangle 43"/>
          <p:cNvSpPr/>
          <p:nvPr/>
        </p:nvSpPr>
        <p:spPr>
          <a:xfrm>
            <a:off x="7202168" y="3545840"/>
            <a:ext cx="642942" cy="1838960"/>
          </a:xfrm>
          <a:prstGeom prst="roundRect">
            <a:avLst>
              <a:gd name="adj" fmla="val 9048"/>
            </a:avLst>
          </a:prstGeom>
          <a:solidFill>
            <a:schemeClr val="tx2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/>
          </a:p>
        </p:txBody>
      </p:sp>
      <p:sp>
        <p:nvSpPr>
          <p:cNvPr id="48" name="Rectangle 47"/>
          <p:cNvSpPr/>
          <p:nvPr/>
        </p:nvSpPr>
        <p:spPr>
          <a:xfrm>
            <a:off x="3809984" y="2571744"/>
            <a:ext cx="3286148" cy="1289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61" y="3402130"/>
            <a:ext cx="776979" cy="126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024430" y="3163250"/>
            <a:ext cx="1500198" cy="12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3" descr="runner_icon_flyer-p244255338299062869z85cm_4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4" y="2285993"/>
            <a:ext cx="1369874" cy="1357751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666844" y="3286125"/>
            <a:ext cx="128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energia spesa su un percorso di 5 km per una persona di 70 kg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C3300"/>
                </a:solidFill>
              </a:rPr>
              <a:t>INTENSITA’ DELL’ESERCIZIO</a:t>
            </a:r>
            <a:br>
              <a:rPr lang="it-IT" sz="3200" b="1" dirty="0">
                <a:solidFill>
                  <a:srgbClr val="CC3300"/>
                </a:solidFill>
              </a:rPr>
            </a:br>
            <a:endParaRPr lang="it-IT" sz="3200" dirty="0"/>
          </a:p>
        </p:txBody>
      </p:sp>
      <p:grpSp>
        <p:nvGrpSpPr>
          <p:cNvPr id="3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1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2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2" name="Rounded Rectangular Callout 21"/>
          <p:cNvSpPr/>
          <p:nvPr/>
        </p:nvSpPr>
        <p:spPr>
          <a:xfrm>
            <a:off x="3238480" y="1232794"/>
            <a:ext cx="2571768" cy="1839017"/>
          </a:xfrm>
          <a:prstGeom prst="wedgeRoundRectCallout">
            <a:avLst>
              <a:gd name="adj1" fmla="val -59166"/>
              <a:gd name="adj2" fmla="val 5663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È più faticoso di una normale camminata??</a:t>
            </a:r>
          </a:p>
        </p:txBody>
      </p:sp>
      <p:pic>
        <p:nvPicPr>
          <p:cNvPr id="25" name="Picture 2" descr="http://www.aiaparma.it/joomla/images/stories/allenament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453190" y="1328247"/>
            <a:ext cx="3279782" cy="267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C3300"/>
                </a:solidFill>
              </a:rPr>
              <a:t>INTENSITA’ DELL’ESERCIZIO</a:t>
            </a:r>
            <a:br>
              <a:rPr lang="it-IT" sz="3200" b="1" dirty="0">
                <a:solidFill>
                  <a:srgbClr val="CC3300"/>
                </a:solidFill>
              </a:rPr>
            </a:br>
            <a:endParaRPr lang="it-IT" sz="3200" dirty="0"/>
          </a:p>
        </p:txBody>
      </p:sp>
      <p:grpSp>
        <p:nvGrpSpPr>
          <p:cNvPr id="14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1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2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7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3" name="Rounded Rectangle 22"/>
          <p:cNvSpPr/>
          <p:nvPr/>
        </p:nvSpPr>
        <p:spPr>
          <a:xfrm>
            <a:off x="4738678" y="3860800"/>
            <a:ext cx="5429288" cy="163673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/>
            <a:endParaRPr lang="it-IT" dirty="0">
              <a:solidFill>
                <a:schemeClr val="tx1"/>
              </a:solidFill>
            </a:endParaRPr>
          </a:p>
          <a:p>
            <a:pPr indent="447675" algn="ctr"/>
            <a:r>
              <a:rPr lang="it-IT" dirty="0">
                <a:solidFill>
                  <a:schemeClr val="tx1"/>
                </a:solidFill>
              </a:rPr>
              <a:t>Numerosi studi hanno dimostrato nel NW a parità di intensità di  esercizio, </a:t>
            </a:r>
            <a:r>
              <a:rPr lang="it-IT" sz="2400" b="1" dirty="0">
                <a:solidFill>
                  <a:schemeClr val="tx1"/>
                </a:solidFill>
              </a:rPr>
              <a:t>la fatica percepita </a:t>
            </a:r>
            <a:r>
              <a:rPr lang="it-IT" dirty="0">
                <a:solidFill>
                  <a:schemeClr val="tx1"/>
                </a:solidFill>
              </a:rPr>
              <a:t>è molto inferiore ad altre attività fisiche</a:t>
            </a:r>
          </a:p>
        </p:txBody>
      </p:sp>
      <p:pic>
        <p:nvPicPr>
          <p:cNvPr id="24" name="Picture 15" descr="ANd9GcTU2G016a_uGvJI8E4McEFY-nECo5xdUKzP6_Ay5I0eG27dklc&amp;t=1&amp;usg=__CRtHP6jN4GkdrplFmNGCej-MXSY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2000"/>
          </a:blip>
          <a:srcRect/>
          <a:stretch>
            <a:fillRect/>
          </a:stretch>
        </p:blipFill>
        <p:spPr bwMode="auto">
          <a:xfrm>
            <a:off x="4167174" y="3500439"/>
            <a:ext cx="107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www.aiaparma.it/joomla/images/stories/allenamento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453190" y="1328247"/>
            <a:ext cx="3279782" cy="267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 descr="http://it.downloadicons.net/sites/default/files/icona-di-simbolo-di-divieto-rosso-545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9468" y="1071546"/>
            <a:ext cx="3438532" cy="3438532"/>
          </a:xfrm>
          <a:prstGeom prst="rect">
            <a:avLst/>
          </a:prstGeom>
          <a:noFill/>
        </p:spPr>
      </p:pic>
      <p:sp>
        <p:nvSpPr>
          <p:cNvPr id="22" name="Rounded Rectangular Callout 21"/>
          <p:cNvSpPr/>
          <p:nvPr/>
        </p:nvSpPr>
        <p:spPr>
          <a:xfrm>
            <a:off x="3238480" y="1232794"/>
            <a:ext cx="2571768" cy="1839017"/>
          </a:xfrm>
          <a:prstGeom prst="wedgeRoundRectCallout">
            <a:avLst>
              <a:gd name="adj1" fmla="val -59166"/>
              <a:gd name="adj2" fmla="val 5663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È più faticoso di una normale camminata??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BA4612"/>
                </a:solidFill>
              </a:rPr>
              <a:t>Che cosè il NW</a:t>
            </a:r>
            <a:br>
              <a:rPr lang="it-IT" dirty="0">
                <a:solidFill>
                  <a:srgbClr val="BA4612"/>
                </a:solidFill>
              </a:rPr>
            </a:br>
            <a:endParaRPr lang="it-IT" dirty="0"/>
          </a:p>
        </p:txBody>
      </p:sp>
      <p:grpSp>
        <p:nvGrpSpPr>
          <p:cNvPr id="3" name="Group 146"/>
          <p:cNvGrpSpPr/>
          <p:nvPr/>
        </p:nvGrpSpPr>
        <p:grpSpPr>
          <a:xfrm>
            <a:off x="2095472" y="2525021"/>
            <a:ext cx="1577976" cy="2671558"/>
            <a:chOff x="3567102" y="2786058"/>
            <a:chExt cx="1011238" cy="2028616"/>
          </a:xfrm>
        </p:grpSpPr>
        <p:pic>
          <p:nvPicPr>
            <p:cNvPr id="136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20384710">
              <a:off x="4388615" y="3702329"/>
              <a:ext cx="111125" cy="1023938"/>
              <a:chOff x="2597" y="2252"/>
              <a:chExt cx="70" cy="645"/>
            </a:xfrm>
          </p:grpSpPr>
          <p:sp>
            <p:nvSpPr>
              <p:cNvPr id="144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41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4381488" y="2214554"/>
            <a:ext cx="532765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4886314" y="2285992"/>
            <a:ext cx="5138777" cy="923330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dirty="0">
                <a:solidFill>
                  <a:srgbClr val="333333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Rispetto al semplice cammino, comporta l’attivazione dei muscoli della parte superiore del corpo.</a:t>
            </a:r>
          </a:p>
          <a:p>
            <a:endParaRPr lang="it-IT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1488" y="1681171"/>
            <a:ext cx="331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CC3300"/>
                </a:solidFill>
              </a:rPr>
              <a:t>caratteristiche principali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muscles_human_body_back"/>
          <p:cNvPicPr>
            <a:picLocks noChangeAspect="1" noChangeArrowheads="1"/>
          </p:cNvPicPr>
          <p:nvPr/>
        </p:nvPicPr>
        <p:blipFill>
          <a:blip r:embed="rId2" cstate="print">
            <a:lum bright="18000" contrast="-26000"/>
          </a:blip>
          <a:srcRect/>
          <a:stretch>
            <a:fillRect/>
          </a:stretch>
        </p:blipFill>
        <p:spPr bwMode="auto">
          <a:xfrm>
            <a:off x="8194668" y="944563"/>
            <a:ext cx="22225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muscles at the front of the human body"/>
          <p:cNvPicPr>
            <a:picLocks noChangeAspect="1" noChangeArrowheads="1"/>
          </p:cNvPicPr>
          <p:nvPr/>
        </p:nvPicPr>
        <p:blipFill>
          <a:blip r:embed="rId3" cstate="print">
            <a:lum bright="18000" contrast="-26000"/>
          </a:blip>
          <a:srcRect/>
          <a:stretch>
            <a:fillRect/>
          </a:stretch>
        </p:blipFill>
        <p:spPr bwMode="auto">
          <a:xfrm>
            <a:off x="5095868" y="950913"/>
            <a:ext cx="3097212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39720"/>
            <a:ext cx="8229600" cy="346075"/>
          </a:xfrm>
        </p:spPr>
        <p:txBody>
          <a:bodyPr/>
          <a:lstStyle/>
          <a:p>
            <a:pPr algn="l"/>
            <a:r>
              <a:rPr lang="it-IT" sz="3200" b="1" dirty="0">
                <a:solidFill>
                  <a:srgbClr val="CC3300"/>
                </a:solidFill>
              </a:rPr>
              <a:t>Il lavoro della muscolatura nel NW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238348" y="1000108"/>
            <a:ext cx="3500462" cy="1928826"/>
          </a:xfrm>
          <a:prstGeom prst="wedgeRoundRectCallout">
            <a:avLst>
              <a:gd name="adj1" fmla="val -65148"/>
              <a:gd name="adj2" fmla="val -4121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Con il NW si attiva il 90% della muscolatura, circa 600 muscoli </a:t>
            </a:r>
          </a:p>
        </p:txBody>
      </p:sp>
      <p:grpSp>
        <p:nvGrpSpPr>
          <p:cNvPr id="9" name="Group 146"/>
          <p:cNvGrpSpPr/>
          <p:nvPr/>
        </p:nvGrpSpPr>
        <p:grpSpPr>
          <a:xfrm>
            <a:off x="2024034" y="3783018"/>
            <a:ext cx="1577976" cy="2671558"/>
            <a:chOff x="3567102" y="2786058"/>
            <a:chExt cx="1011238" cy="2028616"/>
          </a:xfrm>
        </p:grpSpPr>
        <p:pic>
          <p:nvPicPr>
            <p:cNvPr id="10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13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38546" y="3211514"/>
            <a:ext cx="1071570" cy="32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Nastro 3 17"/>
          <p:cNvSpPr/>
          <p:nvPr/>
        </p:nvSpPr>
        <p:spPr>
          <a:xfrm>
            <a:off x="1738282" y="6497662"/>
            <a:ext cx="2071702" cy="357166"/>
          </a:xfrm>
          <a:prstGeom prst="ellipseRibbon2">
            <a:avLst>
              <a:gd name="adj1" fmla="val 25000"/>
              <a:gd name="adj2" fmla="val 74282"/>
              <a:gd name="adj3" fmla="val 12500"/>
            </a:avLst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Nordic</a:t>
            </a:r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walker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Nastro 3 18"/>
          <p:cNvSpPr/>
          <p:nvPr/>
        </p:nvSpPr>
        <p:spPr>
          <a:xfrm>
            <a:off x="3524232" y="6497662"/>
            <a:ext cx="2071702" cy="357166"/>
          </a:xfrm>
          <a:prstGeom prst="ellipseRibbon2">
            <a:avLst>
              <a:gd name="adj1" fmla="val 25000"/>
              <a:gd name="adj2" fmla="val 74282"/>
              <a:gd name="adj3" fmla="val 12500"/>
            </a:avLst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researcher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ular Callout 13"/>
          <p:cNvSpPr/>
          <p:nvPr/>
        </p:nvSpPr>
        <p:spPr>
          <a:xfrm>
            <a:off x="1952596" y="3282952"/>
            <a:ext cx="1143008" cy="571504"/>
          </a:xfrm>
          <a:prstGeom prst="wedgeRoundRectCallout">
            <a:avLst>
              <a:gd name="adj1" fmla="val 22746"/>
              <a:gd name="adj2" fmla="val 6911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>
                <a:solidFill>
                  <a:srgbClr val="993300"/>
                </a:solidFill>
              </a:rPr>
              <a:t>Vero?</a:t>
            </a:r>
          </a:p>
        </p:txBody>
      </p:sp>
      <p:sp>
        <p:nvSpPr>
          <p:cNvPr id="21" name="Rounded Rectangular Callout 13"/>
          <p:cNvSpPr/>
          <p:nvPr/>
        </p:nvSpPr>
        <p:spPr>
          <a:xfrm>
            <a:off x="4738678" y="3071810"/>
            <a:ext cx="2428892" cy="642942"/>
          </a:xfrm>
          <a:prstGeom prst="wedgeRoundRectCallout">
            <a:avLst>
              <a:gd name="adj1" fmla="val -45776"/>
              <a:gd name="adj2" fmla="val 10316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>
                <a:solidFill>
                  <a:srgbClr val="993300"/>
                </a:solidFill>
              </a:rPr>
              <a:t>Misuriamo!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39720"/>
            <a:ext cx="8229600" cy="346075"/>
          </a:xfrm>
        </p:spPr>
        <p:txBody>
          <a:bodyPr/>
          <a:lstStyle/>
          <a:p>
            <a:r>
              <a:rPr lang="it-IT" sz="3200" b="1" dirty="0">
                <a:solidFill>
                  <a:srgbClr val="CC3300"/>
                </a:solidFill>
              </a:rPr>
              <a:t>Il coinvolgimento della muscolatura nel NW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0288">
            <a:off x="3512925" y="1167287"/>
            <a:ext cx="5166149" cy="670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87" y="181166"/>
            <a:ext cx="8229600" cy="346075"/>
          </a:xfrm>
        </p:spPr>
        <p:txBody>
          <a:bodyPr/>
          <a:lstStyle/>
          <a:p>
            <a:pPr algn="l"/>
            <a:r>
              <a:rPr lang="it-IT" sz="3200" b="1" dirty="0">
                <a:solidFill>
                  <a:srgbClr val="CC3300"/>
                </a:solidFill>
              </a:rPr>
              <a:t>Il coinvolgimento della muscolatura nel NW</a:t>
            </a:r>
            <a:br>
              <a:rPr lang="it-IT" sz="3200" b="1" dirty="0">
                <a:solidFill>
                  <a:srgbClr val="CC3300"/>
                </a:solidFill>
              </a:rPr>
            </a:br>
            <a:r>
              <a:rPr lang="it-IT" sz="3200" b="1" dirty="0">
                <a:solidFill>
                  <a:srgbClr val="CC3300"/>
                </a:solidFill>
              </a:rPr>
              <a:t>rispetto al cammino</a:t>
            </a:r>
          </a:p>
        </p:txBody>
      </p:sp>
      <p:pic>
        <p:nvPicPr>
          <p:cNvPr id="7" name="Picture 9" descr="muscles at the front of the human body"/>
          <p:cNvPicPr>
            <a:picLocks noChangeAspect="1" noChangeArrowheads="1"/>
          </p:cNvPicPr>
          <p:nvPr/>
        </p:nvPicPr>
        <p:blipFill>
          <a:blip r:embed="rId2" cstate="print">
            <a:lum bright="18000" contrast="-26000"/>
          </a:blip>
          <a:srcRect/>
          <a:stretch>
            <a:fillRect/>
          </a:stretch>
        </p:blipFill>
        <p:spPr bwMode="auto">
          <a:xfrm>
            <a:off x="2996365" y="1220302"/>
            <a:ext cx="3006574" cy="538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090348" y="1683245"/>
            <a:ext cx="762822" cy="7906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x</a:t>
            </a:r>
            <a:r>
              <a:rPr lang="it-IT" sz="3200" dirty="0"/>
              <a:t>3</a:t>
            </a:r>
            <a:endParaRPr lang="it-IT" sz="2000" dirty="0"/>
          </a:p>
        </p:txBody>
      </p:sp>
      <p:pic>
        <p:nvPicPr>
          <p:cNvPr id="6" name="Picture 15" descr="muscles_human_body_back"/>
          <p:cNvPicPr>
            <a:picLocks noChangeAspect="1" noChangeArrowheads="1"/>
          </p:cNvPicPr>
          <p:nvPr/>
        </p:nvPicPr>
        <p:blipFill>
          <a:blip r:embed="rId3" cstate="print">
            <a:lum bright="18000" contrast="-26000"/>
          </a:blip>
          <a:srcRect/>
          <a:stretch>
            <a:fillRect/>
          </a:stretch>
        </p:blipFill>
        <p:spPr bwMode="auto">
          <a:xfrm>
            <a:off x="6004481" y="1214423"/>
            <a:ext cx="2157460" cy="54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7346729" y="3684908"/>
            <a:ext cx="77052" cy="180767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sz="2000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 flipV="1">
            <a:off x="7368304" y="3823054"/>
            <a:ext cx="171056" cy="3968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1600"/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6631685" y="3154362"/>
            <a:ext cx="77052" cy="180768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sz="2000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705381" y="3191105"/>
            <a:ext cx="77052" cy="180767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sz="2000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4813255" y="3154363"/>
            <a:ext cx="349817" cy="132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1600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232418" y="2221135"/>
            <a:ext cx="77052" cy="180767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sz="2000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5263240" y="2150592"/>
            <a:ext cx="349817" cy="132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1600"/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7470013" y="2747270"/>
            <a:ext cx="77052" cy="180767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sz="2000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flipV="1">
            <a:off x="7597931" y="2741402"/>
            <a:ext cx="1109559" cy="79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160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6028752" y="2553276"/>
            <a:ext cx="826770" cy="2381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7762" tIns="53881" rIns="107762" bIns="53881">
            <a:spAutoFit/>
          </a:bodyPr>
          <a:lstStyle/>
          <a:p>
            <a:pPr algn="ctr" defTabSz="1077913"/>
            <a:r>
              <a:rPr lang="it-IT" sz="800" b="1"/>
              <a:t>Erector spinae</a:t>
            </a:r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H="1" flipV="1">
            <a:off x="6491451" y="2820753"/>
            <a:ext cx="144858" cy="2733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1600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560774" y="1753786"/>
            <a:ext cx="608761" cy="2381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7762" tIns="53881" rIns="107762" bIns="53881">
            <a:spAutoFit/>
          </a:bodyPr>
          <a:lstStyle/>
          <a:p>
            <a:pPr algn="ctr" defTabSz="1077913"/>
            <a:r>
              <a:rPr lang="it-IT" sz="800" b="1"/>
              <a:t>trapezius</a:t>
            </a:r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 flipH="1" flipV="1">
            <a:off x="6841268" y="1953658"/>
            <a:ext cx="278929" cy="2674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1600"/>
          </a:p>
        </p:txBody>
      </p:sp>
      <p:sp>
        <p:nvSpPr>
          <p:cNvPr id="41" name="Oval 28"/>
          <p:cNvSpPr>
            <a:spLocks noChangeArrowheads="1"/>
          </p:cNvSpPr>
          <p:nvPr/>
        </p:nvSpPr>
        <p:spPr bwMode="auto">
          <a:xfrm>
            <a:off x="7120196" y="2153531"/>
            <a:ext cx="77052" cy="180767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sz="2000"/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189543" y="2820753"/>
            <a:ext cx="77052" cy="180767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sz="2000"/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 flipV="1">
            <a:off x="7235775" y="2087396"/>
            <a:ext cx="234239" cy="7245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1600"/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045795" y="2811941"/>
            <a:ext cx="77052" cy="180768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sz="2000"/>
          </a:p>
        </p:txBody>
      </p:sp>
      <p:sp>
        <p:nvSpPr>
          <p:cNvPr id="60" name="Oval 59"/>
          <p:cNvSpPr/>
          <p:nvPr/>
        </p:nvSpPr>
        <p:spPr>
          <a:xfrm>
            <a:off x="5309465" y="1286436"/>
            <a:ext cx="762822" cy="7906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x</a:t>
            </a:r>
            <a:r>
              <a:rPr lang="it-IT" sz="3200" dirty="0"/>
              <a:t>3</a:t>
            </a:r>
            <a:endParaRPr lang="it-IT" sz="2000" dirty="0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 flipV="1">
            <a:off x="3905560" y="2542996"/>
            <a:ext cx="140235" cy="335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1600"/>
          </a:p>
        </p:txBody>
      </p:sp>
      <p:sp>
        <p:nvSpPr>
          <p:cNvPr id="61" name="Oval 60"/>
          <p:cNvSpPr/>
          <p:nvPr/>
        </p:nvSpPr>
        <p:spPr>
          <a:xfrm>
            <a:off x="7528583" y="1286436"/>
            <a:ext cx="762822" cy="7906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x</a:t>
            </a:r>
            <a:r>
              <a:rPr lang="it-IT" sz="3200" dirty="0"/>
              <a:t>5</a:t>
            </a:r>
            <a:endParaRPr lang="it-IT" sz="2000" dirty="0"/>
          </a:p>
        </p:txBody>
      </p:sp>
      <p:sp>
        <p:nvSpPr>
          <p:cNvPr id="62" name="Oval 61"/>
          <p:cNvSpPr/>
          <p:nvPr/>
        </p:nvSpPr>
        <p:spPr>
          <a:xfrm>
            <a:off x="8707490" y="1487776"/>
            <a:ext cx="1317601" cy="11874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x</a:t>
            </a:r>
            <a:r>
              <a:rPr lang="it-IT" sz="4000" dirty="0"/>
              <a:t>15</a:t>
            </a:r>
            <a:endParaRPr lang="it-IT" sz="2800" dirty="0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8763819" y="2542997"/>
            <a:ext cx="1133712" cy="3014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7762" tIns="53881" rIns="107762" bIns="53881">
            <a:spAutoFit/>
          </a:bodyPr>
          <a:lstStyle/>
          <a:p>
            <a:pPr algn="ctr" defTabSz="1077913"/>
            <a:r>
              <a:rPr lang="it-IT" sz="1200" b="1"/>
              <a:t>Triceps brachii</a:t>
            </a: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2970399" y="2344593"/>
            <a:ext cx="1096716" cy="3014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7762" tIns="53881" rIns="107762" bIns="53881">
            <a:spAutoFit/>
          </a:bodyPr>
          <a:lstStyle/>
          <a:p>
            <a:pPr algn="ctr" defTabSz="1077913"/>
            <a:r>
              <a:rPr lang="it-IT" sz="1200" b="1" dirty="0"/>
              <a:t>Biceps brachii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5116167" y="1887523"/>
            <a:ext cx="1238806" cy="3014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7762" tIns="53881" rIns="107762" bIns="53881">
            <a:spAutoFit/>
          </a:bodyPr>
          <a:lstStyle/>
          <a:p>
            <a:pPr algn="ctr" defTabSz="1077913"/>
            <a:r>
              <a:rPr lang="it-IT" sz="1200" b="1"/>
              <a:t>Deltoid anterior</a:t>
            </a: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7255650" y="1887523"/>
            <a:ext cx="1334858" cy="3014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7762" tIns="53881" rIns="107762" bIns="53881">
            <a:spAutoFit/>
          </a:bodyPr>
          <a:lstStyle/>
          <a:p>
            <a:pPr algn="ctr" defTabSz="1077913"/>
            <a:r>
              <a:rPr lang="it-IT" sz="1200" b="1" dirty="0"/>
              <a:t>Latissimum dorsii</a:t>
            </a:r>
          </a:p>
        </p:txBody>
      </p:sp>
      <p:sp>
        <p:nvSpPr>
          <p:cNvPr id="63" name="Oval 62"/>
          <p:cNvSpPr/>
          <p:nvPr/>
        </p:nvSpPr>
        <p:spPr>
          <a:xfrm>
            <a:off x="5101423" y="3138211"/>
            <a:ext cx="762822" cy="7906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x</a:t>
            </a:r>
            <a:r>
              <a:rPr lang="it-IT" sz="3200" dirty="0"/>
              <a:t>2</a:t>
            </a:r>
            <a:endParaRPr lang="it-IT" sz="2000" dirty="0"/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4890191" y="2954491"/>
            <a:ext cx="1347104" cy="3014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7762" tIns="53881" rIns="107762" bIns="53881">
            <a:spAutoFit/>
          </a:bodyPr>
          <a:lstStyle/>
          <a:p>
            <a:pPr algn="ctr" defTabSz="1077913"/>
            <a:r>
              <a:rPr lang="it-IT" sz="1200" b="1"/>
              <a:t>Rectus abdominis</a:t>
            </a:r>
          </a:p>
        </p:txBody>
      </p:sp>
      <p:sp>
        <p:nvSpPr>
          <p:cNvPr id="46" name="Figura a mano libera 45"/>
          <p:cNvSpPr/>
          <p:nvPr/>
        </p:nvSpPr>
        <p:spPr>
          <a:xfrm>
            <a:off x="2524100" y="3860800"/>
            <a:ext cx="7715304" cy="2684230"/>
          </a:xfrm>
          <a:custGeom>
            <a:avLst/>
            <a:gdLst>
              <a:gd name="connsiteX0" fmla="*/ 4937760 w 6207760"/>
              <a:gd name="connsiteY0" fmla="*/ 0 h 3952240"/>
              <a:gd name="connsiteX1" fmla="*/ 3088640 w 6207760"/>
              <a:gd name="connsiteY1" fmla="*/ 1087120 h 3952240"/>
              <a:gd name="connsiteX2" fmla="*/ 894080 w 6207760"/>
              <a:gd name="connsiteY2" fmla="*/ 650240 h 3952240"/>
              <a:gd name="connsiteX3" fmla="*/ 0 w 6207760"/>
              <a:gd name="connsiteY3" fmla="*/ 1838960 h 3952240"/>
              <a:gd name="connsiteX4" fmla="*/ 1910080 w 6207760"/>
              <a:gd name="connsiteY4" fmla="*/ 3749040 h 3952240"/>
              <a:gd name="connsiteX5" fmla="*/ 3505200 w 6207760"/>
              <a:gd name="connsiteY5" fmla="*/ 3952240 h 3952240"/>
              <a:gd name="connsiteX6" fmla="*/ 5984240 w 6207760"/>
              <a:gd name="connsiteY6" fmla="*/ 2722880 h 3952240"/>
              <a:gd name="connsiteX7" fmla="*/ 6207760 w 6207760"/>
              <a:gd name="connsiteY7" fmla="*/ 1097280 h 3952240"/>
              <a:gd name="connsiteX8" fmla="*/ 5486400 w 6207760"/>
              <a:gd name="connsiteY8" fmla="*/ 223520 h 3952240"/>
              <a:gd name="connsiteX9" fmla="*/ 4998720 w 6207760"/>
              <a:gd name="connsiteY9" fmla="*/ 0 h 3952240"/>
              <a:gd name="connsiteX0" fmla="*/ 5509264 w 6779264"/>
              <a:gd name="connsiteY0" fmla="*/ 0 h 3952240"/>
              <a:gd name="connsiteX1" fmla="*/ 3660144 w 6779264"/>
              <a:gd name="connsiteY1" fmla="*/ 1087120 h 3952240"/>
              <a:gd name="connsiteX2" fmla="*/ 1465584 w 6779264"/>
              <a:gd name="connsiteY2" fmla="*/ 650240 h 3952240"/>
              <a:gd name="connsiteX3" fmla="*/ 0 w 6779264"/>
              <a:gd name="connsiteY3" fmla="*/ 3619538 h 3952240"/>
              <a:gd name="connsiteX4" fmla="*/ 2481584 w 6779264"/>
              <a:gd name="connsiteY4" fmla="*/ 3749040 h 3952240"/>
              <a:gd name="connsiteX5" fmla="*/ 4076704 w 6779264"/>
              <a:gd name="connsiteY5" fmla="*/ 3952240 h 3952240"/>
              <a:gd name="connsiteX6" fmla="*/ 6555744 w 6779264"/>
              <a:gd name="connsiteY6" fmla="*/ 2722880 h 3952240"/>
              <a:gd name="connsiteX7" fmla="*/ 6779264 w 6779264"/>
              <a:gd name="connsiteY7" fmla="*/ 1097280 h 3952240"/>
              <a:gd name="connsiteX8" fmla="*/ 6057904 w 6779264"/>
              <a:gd name="connsiteY8" fmla="*/ 223520 h 3952240"/>
              <a:gd name="connsiteX9" fmla="*/ 5570224 w 6779264"/>
              <a:gd name="connsiteY9" fmla="*/ 0 h 3952240"/>
              <a:gd name="connsiteX0" fmla="*/ 5509264 w 7715304"/>
              <a:gd name="connsiteY0" fmla="*/ 0 h 3952240"/>
              <a:gd name="connsiteX1" fmla="*/ 3660144 w 7715304"/>
              <a:gd name="connsiteY1" fmla="*/ 1087120 h 3952240"/>
              <a:gd name="connsiteX2" fmla="*/ 1465584 w 7715304"/>
              <a:gd name="connsiteY2" fmla="*/ 650240 h 3952240"/>
              <a:gd name="connsiteX3" fmla="*/ 0 w 7715304"/>
              <a:gd name="connsiteY3" fmla="*/ 3619538 h 3952240"/>
              <a:gd name="connsiteX4" fmla="*/ 2481584 w 7715304"/>
              <a:gd name="connsiteY4" fmla="*/ 3749040 h 3952240"/>
              <a:gd name="connsiteX5" fmla="*/ 4076704 w 7715304"/>
              <a:gd name="connsiteY5" fmla="*/ 3952240 h 3952240"/>
              <a:gd name="connsiteX6" fmla="*/ 7715304 w 7715304"/>
              <a:gd name="connsiteY6" fmla="*/ 3619538 h 3952240"/>
              <a:gd name="connsiteX7" fmla="*/ 6779264 w 7715304"/>
              <a:gd name="connsiteY7" fmla="*/ 1097280 h 3952240"/>
              <a:gd name="connsiteX8" fmla="*/ 6057904 w 7715304"/>
              <a:gd name="connsiteY8" fmla="*/ 223520 h 3952240"/>
              <a:gd name="connsiteX9" fmla="*/ 5570224 w 7715304"/>
              <a:gd name="connsiteY9" fmla="*/ 0 h 3952240"/>
              <a:gd name="connsiteX0" fmla="*/ 5509264 w 7715304"/>
              <a:gd name="connsiteY0" fmla="*/ 0 h 3749039"/>
              <a:gd name="connsiteX1" fmla="*/ 3660144 w 7715304"/>
              <a:gd name="connsiteY1" fmla="*/ 1087120 h 3749039"/>
              <a:gd name="connsiteX2" fmla="*/ 1465584 w 7715304"/>
              <a:gd name="connsiteY2" fmla="*/ 650240 h 3749039"/>
              <a:gd name="connsiteX3" fmla="*/ 0 w 7715304"/>
              <a:gd name="connsiteY3" fmla="*/ 3619538 h 3749039"/>
              <a:gd name="connsiteX4" fmla="*/ 2481584 w 7715304"/>
              <a:gd name="connsiteY4" fmla="*/ 3749040 h 3749039"/>
              <a:gd name="connsiteX5" fmla="*/ 4214842 w 7715304"/>
              <a:gd name="connsiteY5" fmla="*/ 3701801 h 3749039"/>
              <a:gd name="connsiteX6" fmla="*/ 7715304 w 7715304"/>
              <a:gd name="connsiteY6" fmla="*/ 3619538 h 3749039"/>
              <a:gd name="connsiteX7" fmla="*/ 6779264 w 7715304"/>
              <a:gd name="connsiteY7" fmla="*/ 1097280 h 3749039"/>
              <a:gd name="connsiteX8" fmla="*/ 6057904 w 7715304"/>
              <a:gd name="connsiteY8" fmla="*/ 223520 h 3749039"/>
              <a:gd name="connsiteX9" fmla="*/ 5570224 w 7715304"/>
              <a:gd name="connsiteY9" fmla="*/ 0 h 3749039"/>
              <a:gd name="connsiteX0" fmla="*/ 5509264 w 7715304"/>
              <a:gd name="connsiteY0" fmla="*/ 0 h 3749040"/>
              <a:gd name="connsiteX1" fmla="*/ 3660144 w 7715304"/>
              <a:gd name="connsiteY1" fmla="*/ 1087120 h 3749040"/>
              <a:gd name="connsiteX2" fmla="*/ 1465584 w 7715304"/>
              <a:gd name="connsiteY2" fmla="*/ 650240 h 3749040"/>
              <a:gd name="connsiteX3" fmla="*/ 0 w 7715304"/>
              <a:gd name="connsiteY3" fmla="*/ 3619538 h 3749040"/>
              <a:gd name="connsiteX4" fmla="*/ 2481584 w 7715304"/>
              <a:gd name="connsiteY4" fmla="*/ 3749040 h 3749040"/>
              <a:gd name="connsiteX5" fmla="*/ 4214842 w 7715304"/>
              <a:gd name="connsiteY5" fmla="*/ 3701801 h 3749040"/>
              <a:gd name="connsiteX6" fmla="*/ 7715304 w 7715304"/>
              <a:gd name="connsiteY6" fmla="*/ 3619538 h 3749040"/>
              <a:gd name="connsiteX7" fmla="*/ 6779264 w 7715304"/>
              <a:gd name="connsiteY7" fmla="*/ 1097280 h 3749040"/>
              <a:gd name="connsiteX8" fmla="*/ 6057904 w 7715304"/>
              <a:gd name="connsiteY8" fmla="*/ 223520 h 3749040"/>
              <a:gd name="connsiteX9" fmla="*/ 5429288 w 7715304"/>
              <a:gd name="connsiteY9" fmla="*/ 658099 h 3749040"/>
              <a:gd name="connsiteX0" fmla="*/ 5509264 w 7715304"/>
              <a:gd name="connsiteY0" fmla="*/ 0 h 3749040"/>
              <a:gd name="connsiteX1" fmla="*/ 3660144 w 7715304"/>
              <a:gd name="connsiteY1" fmla="*/ 1087120 h 3749040"/>
              <a:gd name="connsiteX2" fmla="*/ 1465584 w 7715304"/>
              <a:gd name="connsiteY2" fmla="*/ 650240 h 3749040"/>
              <a:gd name="connsiteX3" fmla="*/ 0 w 7715304"/>
              <a:gd name="connsiteY3" fmla="*/ 3619538 h 3749040"/>
              <a:gd name="connsiteX4" fmla="*/ 2481584 w 7715304"/>
              <a:gd name="connsiteY4" fmla="*/ 3749040 h 3749040"/>
              <a:gd name="connsiteX5" fmla="*/ 4214842 w 7715304"/>
              <a:gd name="connsiteY5" fmla="*/ 3701801 h 3749040"/>
              <a:gd name="connsiteX6" fmla="*/ 7715304 w 7715304"/>
              <a:gd name="connsiteY6" fmla="*/ 3619538 h 3749040"/>
              <a:gd name="connsiteX7" fmla="*/ 6779264 w 7715304"/>
              <a:gd name="connsiteY7" fmla="*/ 1097280 h 3749040"/>
              <a:gd name="connsiteX8" fmla="*/ 6072230 w 7715304"/>
              <a:gd name="connsiteY8" fmla="*/ 740360 h 3749040"/>
              <a:gd name="connsiteX9" fmla="*/ 5429288 w 7715304"/>
              <a:gd name="connsiteY9" fmla="*/ 658099 h 3749040"/>
              <a:gd name="connsiteX0" fmla="*/ 5429288 w 7715304"/>
              <a:gd name="connsiteY0" fmla="*/ 7858 h 3098800"/>
              <a:gd name="connsiteX1" fmla="*/ 3660144 w 7715304"/>
              <a:gd name="connsiteY1" fmla="*/ 436880 h 3098800"/>
              <a:gd name="connsiteX2" fmla="*/ 1465584 w 7715304"/>
              <a:gd name="connsiteY2" fmla="*/ 0 h 3098800"/>
              <a:gd name="connsiteX3" fmla="*/ 0 w 7715304"/>
              <a:gd name="connsiteY3" fmla="*/ 2969298 h 3098800"/>
              <a:gd name="connsiteX4" fmla="*/ 2481584 w 7715304"/>
              <a:gd name="connsiteY4" fmla="*/ 3098800 h 3098800"/>
              <a:gd name="connsiteX5" fmla="*/ 4214842 w 7715304"/>
              <a:gd name="connsiteY5" fmla="*/ 3051561 h 3098800"/>
              <a:gd name="connsiteX6" fmla="*/ 7715304 w 7715304"/>
              <a:gd name="connsiteY6" fmla="*/ 2969298 h 3098800"/>
              <a:gd name="connsiteX7" fmla="*/ 6779264 w 7715304"/>
              <a:gd name="connsiteY7" fmla="*/ 447040 h 3098800"/>
              <a:gd name="connsiteX8" fmla="*/ 6072230 w 7715304"/>
              <a:gd name="connsiteY8" fmla="*/ 90120 h 3098800"/>
              <a:gd name="connsiteX9" fmla="*/ 5429288 w 7715304"/>
              <a:gd name="connsiteY9" fmla="*/ 7859 h 3098800"/>
              <a:gd name="connsiteX0" fmla="*/ 5429288 w 7715304"/>
              <a:gd name="connsiteY0" fmla="*/ 0 h 3090942"/>
              <a:gd name="connsiteX1" fmla="*/ 3660144 w 7715304"/>
              <a:gd name="connsiteY1" fmla="*/ 429022 h 3090942"/>
              <a:gd name="connsiteX2" fmla="*/ 1428760 w 7715304"/>
              <a:gd name="connsiteY2" fmla="*/ 329049 h 3090942"/>
              <a:gd name="connsiteX3" fmla="*/ 0 w 7715304"/>
              <a:gd name="connsiteY3" fmla="*/ 2961440 h 3090942"/>
              <a:gd name="connsiteX4" fmla="*/ 2481584 w 7715304"/>
              <a:gd name="connsiteY4" fmla="*/ 3090942 h 3090942"/>
              <a:gd name="connsiteX5" fmla="*/ 4214842 w 7715304"/>
              <a:gd name="connsiteY5" fmla="*/ 3043703 h 3090942"/>
              <a:gd name="connsiteX6" fmla="*/ 7715304 w 7715304"/>
              <a:gd name="connsiteY6" fmla="*/ 2961440 h 3090942"/>
              <a:gd name="connsiteX7" fmla="*/ 6779264 w 7715304"/>
              <a:gd name="connsiteY7" fmla="*/ 439182 h 3090942"/>
              <a:gd name="connsiteX8" fmla="*/ 6072230 w 7715304"/>
              <a:gd name="connsiteY8" fmla="*/ 82262 h 3090942"/>
              <a:gd name="connsiteX9" fmla="*/ 5429288 w 7715304"/>
              <a:gd name="connsiteY9" fmla="*/ 1 h 309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15304" h="3090942">
                <a:moveTo>
                  <a:pt x="5429288" y="0"/>
                </a:moveTo>
                <a:lnTo>
                  <a:pt x="3660144" y="429022"/>
                </a:lnTo>
                <a:lnTo>
                  <a:pt x="1428760" y="329049"/>
                </a:lnTo>
                <a:lnTo>
                  <a:pt x="0" y="2961440"/>
                </a:lnTo>
                <a:lnTo>
                  <a:pt x="2481584" y="3090942"/>
                </a:lnTo>
                <a:lnTo>
                  <a:pt x="4214842" y="3043703"/>
                </a:lnTo>
                <a:lnTo>
                  <a:pt x="7715304" y="2961440"/>
                </a:lnTo>
                <a:lnTo>
                  <a:pt x="6779264" y="439182"/>
                </a:lnTo>
                <a:lnTo>
                  <a:pt x="6072230" y="82262"/>
                </a:lnTo>
                <a:lnTo>
                  <a:pt x="5429288" y="1"/>
                </a:lnTo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881290" y="4575181"/>
            <a:ext cx="6643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2400" dirty="0">
              <a:latin typeface="+mj-lt"/>
            </a:endParaRPr>
          </a:p>
          <a:p>
            <a:r>
              <a:rPr lang="it-IT" sz="2400" dirty="0">
                <a:latin typeface="+mj-lt"/>
              </a:rPr>
              <a:t>L’uso dei bastoni comporta un sensibile aumento della muscolatura di estensione del braccio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C3300"/>
                </a:solidFill>
              </a:rPr>
              <a:t>Lo sviluppo della forza</a:t>
            </a:r>
            <a:br>
              <a:rPr lang="it-IT" b="1" dirty="0">
                <a:solidFill>
                  <a:srgbClr val="CC3300"/>
                </a:solidFill>
              </a:rPr>
            </a:br>
            <a:endParaRPr lang="it-IT" b="1" dirty="0">
              <a:solidFill>
                <a:srgbClr val="CC3300"/>
              </a:solidFill>
            </a:endParaRPr>
          </a:p>
        </p:txBody>
      </p:sp>
      <p:grpSp>
        <p:nvGrpSpPr>
          <p:cNvPr id="3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2" name="Rounded Rectangular Callout 31"/>
          <p:cNvSpPr/>
          <p:nvPr/>
        </p:nvSpPr>
        <p:spPr>
          <a:xfrm>
            <a:off x="3309918" y="1232793"/>
            <a:ext cx="3714776" cy="1839017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36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Si assiste ad un aumento della forza muscolare?</a:t>
            </a:r>
          </a:p>
        </p:txBody>
      </p:sp>
      <p:pic>
        <p:nvPicPr>
          <p:cNvPr id="13" name="Picture 2" descr="https://image.freepik.com/icone-gratis/variante-silhouette-maschile-che-mostra-i-muscoli_318-4678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t="16524" b="19216"/>
          <a:stretch>
            <a:fillRect/>
          </a:stretch>
        </p:blipFill>
        <p:spPr bwMode="auto">
          <a:xfrm>
            <a:off x="7310446" y="1000108"/>
            <a:ext cx="3676634" cy="2362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C3300"/>
                </a:solidFill>
              </a:rPr>
              <a:t>Lo sviluppo della forza</a:t>
            </a:r>
            <a:br>
              <a:rPr lang="it-IT" dirty="0">
                <a:solidFill>
                  <a:srgbClr val="BA4612"/>
                </a:solidFill>
              </a:rPr>
            </a:br>
            <a:endParaRPr lang="it-IT" dirty="0"/>
          </a:p>
        </p:txBody>
      </p:sp>
      <p:grpSp>
        <p:nvGrpSpPr>
          <p:cNvPr id="3" name="Group 146"/>
          <p:cNvGrpSpPr/>
          <p:nvPr/>
        </p:nvGrpSpPr>
        <p:grpSpPr>
          <a:xfrm>
            <a:off x="1809720" y="2543392"/>
            <a:ext cx="1577976" cy="2671558"/>
            <a:chOff x="3567102" y="2786058"/>
            <a:chExt cx="1011238" cy="2028616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7102" y="2786058"/>
              <a:ext cx="1011238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20384710">
              <a:off x="4388650" y="3702316"/>
              <a:ext cx="111126" cy="1023938"/>
              <a:chOff x="2597" y="2252"/>
              <a:chExt cx="70" cy="645"/>
            </a:xfrm>
          </p:grpSpPr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 rot="20918084" flipH="1">
              <a:off x="4339871" y="3789180"/>
              <a:ext cx="132384" cy="1025494"/>
              <a:chOff x="2597" y="2252"/>
              <a:chExt cx="70" cy="645"/>
            </a:xfrm>
          </p:grpSpPr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 flipH="1">
                <a:off x="2597" y="2313"/>
                <a:ext cx="63" cy="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 flipH="1">
                <a:off x="2661" y="2252"/>
                <a:ext cx="6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4024298" y="3286125"/>
            <a:ext cx="5857916" cy="2524051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20725" indent="-182563"/>
            <a:r>
              <a:rPr lang="it-IT" altLang="zh-CN" dirty="0">
                <a:solidFill>
                  <a:schemeClr val="tx1"/>
                </a:solidFill>
              </a:rPr>
              <a:t>È stato dimostrato che dopo 2-3 mesi di pratica dell’attività , soprattutto in soggetti con basso livello di fitness</a:t>
            </a:r>
          </a:p>
          <a:p>
            <a:pPr marL="720725" indent="-182563"/>
            <a:endParaRPr lang="it-IT" altLang="zh-CN" dirty="0">
              <a:solidFill>
                <a:schemeClr val="tx1"/>
              </a:solidFill>
            </a:endParaRPr>
          </a:p>
          <a:p>
            <a:pPr marL="720725" indent="-182563">
              <a:buFont typeface="Arial" pitchFamily="34" charset="0"/>
              <a:buChar char="•"/>
            </a:pPr>
            <a:r>
              <a:rPr lang="it-IT" altLang="zh-CN" dirty="0">
                <a:solidFill>
                  <a:schemeClr val="tx1"/>
                </a:solidFill>
              </a:rPr>
              <a:t>si ha un miglioramento della resistenza muscolare </a:t>
            </a:r>
          </a:p>
          <a:p>
            <a:pPr marL="720725" indent="-182563">
              <a:buFont typeface="Arial" pitchFamily="34" charset="0"/>
              <a:buChar char="•"/>
            </a:pPr>
            <a:endParaRPr lang="it-IT" altLang="zh-CN" dirty="0">
              <a:solidFill>
                <a:schemeClr val="tx1"/>
              </a:solidFill>
            </a:endParaRPr>
          </a:p>
          <a:p>
            <a:pPr marL="720725" indent="-182563">
              <a:buFont typeface="Arial" pitchFamily="34" charset="0"/>
              <a:buChar char="•"/>
            </a:pPr>
            <a:r>
              <a:rPr lang="it-IT" altLang="zh-CN" dirty="0">
                <a:solidFill>
                  <a:schemeClr val="tx1"/>
                </a:solidFill>
              </a:rPr>
              <a:t>La capacità di esprimere alti livelli di forza non ha di solito variazioni importanti</a:t>
            </a:r>
          </a:p>
        </p:txBody>
      </p:sp>
      <p:pic>
        <p:nvPicPr>
          <p:cNvPr id="73730" name="Picture 2" descr="https://image.freepik.com/icone-gratis/variante-silhouette-maschile-che-mostra-i-muscoli_318-4678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t="16524" b="19216"/>
          <a:stretch>
            <a:fillRect/>
          </a:stretch>
        </p:blipFill>
        <p:spPr bwMode="auto">
          <a:xfrm>
            <a:off x="7310446" y="1000108"/>
            <a:ext cx="3676634" cy="2362611"/>
          </a:xfrm>
          <a:prstGeom prst="rect">
            <a:avLst/>
          </a:prstGeom>
          <a:noFill/>
        </p:spPr>
      </p:pic>
      <p:pic>
        <p:nvPicPr>
          <p:cNvPr id="14" name="Picture 15" descr="ANd9GcTU2G016a_uGvJI8E4McEFY-nECo5xdUKzP6_Ay5I0eG27dklc&amp;t=1&amp;usg=__CRtHP6jN4GkdrplFmNGCej-MXSY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2000"/>
          </a:blip>
          <a:srcRect/>
          <a:stretch>
            <a:fillRect/>
          </a:stretch>
        </p:blipFill>
        <p:spPr bwMode="auto">
          <a:xfrm>
            <a:off x="3524232" y="3860801"/>
            <a:ext cx="107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ANd9GcTU2G016a_uGvJI8E4McEFY-nECo5xdUKzP6_Ay5I0eG27dklc&amp;t=1&amp;usg=__CRtHP6jN4GkdrplFmNGCej-MXSY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2000"/>
          </a:blip>
          <a:srcRect/>
          <a:stretch>
            <a:fillRect/>
          </a:stretch>
        </p:blipFill>
        <p:spPr bwMode="auto">
          <a:xfrm>
            <a:off x="3524232" y="5000637"/>
            <a:ext cx="107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ular Callout 31"/>
          <p:cNvSpPr/>
          <p:nvPr/>
        </p:nvSpPr>
        <p:spPr>
          <a:xfrm>
            <a:off x="3309918" y="1232793"/>
            <a:ext cx="3714776" cy="1839017"/>
          </a:xfrm>
          <a:prstGeom prst="wedgeRoundRectCallout">
            <a:avLst>
              <a:gd name="adj1" fmla="val -55955"/>
              <a:gd name="adj2" fmla="val 787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36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Si assiste ad un aumento della forza muscolare?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tente\Documents\Presentazioni per Affi\i-benefici-del-cammina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76" y="214313"/>
            <a:ext cx="4879975" cy="6507162"/>
          </a:xfr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BBDC1A-9E40-49D2-9DD9-068B4019F973}"/>
              </a:ext>
            </a:extLst>
          </p:cNvPr>
          <p:cNvSpPr txBox="1"/>
          <p:nvPr/>
        </p:nvSpPr>
        <p:spPr>
          <a:xfrm>
            <a:off x="6634066" y="821094"/>
            <a:ext cx="1380930" cy="39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4" name="Picture 2" descr="C:\Users\Utente\Documents\Presentazioni per Affi\i-benefici-del-camminare.jpg">
            <a:extLst>
              <a:ext uri="{FF2B5EF4-FFF2-40B4-BE49-F238E27FC236}">
                <a16:creationId xmlns:a16="http://schemas.microsoft.com/office/drawing/2014/main" id="{F020BA00-15DF-49D0-B13B-AB73DDBC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5276" y="366713"/>
            <a:ext cx="4879975" cy="6507162"/>
          </a:xfrm>
          <a:noFill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128679C-336E-4DB0-824F-4CA8A1CB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340" y="173454"/>
            <a:ext cx="4883319" cy="651109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elettronic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504098" y="2857497"/>
            <a:ext cx="5163903" cy="317182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8DB1-BDE0-4B21-A7E2-BD6B8D13F9D0}" type="slidenum">
              <a:rPr lang="it-IT" smtClean="0"/>
              <a:pPr/>
              <a:t>50</a:t>
            </a:fld>
            <a:endParaRPr lang="it-IT"/>
          </a:p>
        </p:txBody>
      </p:sp>
      <p:sp>
        <p:nvSpPr>
          <p:cNvPr id="6" name="Titolo 18"/>
          <p:cNvSpPr txBox="1">
            <a:spLocks/>
          </p:cNvSpPr>
          <p:nvPr/>
        </p:nvSpPr>
        <p:spPr bwMode="auto">
          <a:xfrm>
            <a:off x="2133600" y="268289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 kern="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Concludendo…</a:t>
            </a:r>
            <a:r>
              <a:rPr lang="it-IT" sz="3600" b="1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20" y="2213251"/>
            <a:ext cx="928662" cy="32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ular Callout 21"/>
          <p:cNvSpPr/>
          <p:nvPr/>
        </p:nvSpPr>
        <p:spPr>
          <a:xfrm>
            <a:off x="3167042" y="928671"/>
            <a:ext cx="6143668" cy="2071702"/>
          </a:xfrm>
          <a:prstGeom prst="wedgeRoundRectCallout">
            <a:avLst>
              <a:gd name="adj1" fmla="val -55423"/>
              <a:gd name="adj2" fmla="val 4525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Il NW è un efficace forma di attività fisica</a:t>
            </a:r>
          </a:p>
          <a:p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I maggior benefici si ottengono da una tecnica corretta</a:t>
            </a:r>
          </a:p>
        </p:txBody>
      </p:sp>
      <p:sp>
        <p:nvSpPr>
          <p:cNvPr id="18" name="Titolo 18"/>
          <p:cNvSpPr txBox="1">
            <a:spLocks/>
          </p:cNvSpPr>
          <p:nvPr/>
        </p:nvSpPr>
        <p:spPr bwMode="auto">
          <a:xfrm>
            <a:off x="3881422" y="3355976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 kern="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futuro…</a:t>
            </a:r>
            <a:r>
              <a:rPr lang="it-IT" sz="3600" b="1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9" name="Rounded Rectangular Callout 21"/>
          <p:cNvSpPr/>
          <p:nvPr/>
        </p:nvSpPr>
        <p:spPr>
          <a:xfrm>
            <a:off x="3524232" y="4071942"/>
            <a:ext cx="4429156" cy="2071702"/>
          </a:xfrm>
          <a:prstGeom prst="wedgeRoundRectCallout">
            <a:avLst>
              <a:gd name="adj1" fmla="val -64689"/>
              <a:gd name="adj2" fmla="val -5484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it-IT" altLang="zh-CN" sz="2400" b="1" dirty="0" err="1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App</a:t>
            </a:r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” per </a:t>
            </a:r>
            <a:r>
              <a:rPr lang="it-IT" altLang="zh-CN" sz="2400" b="1" dirty="0" err="1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smartphone</a:t>
            </a:r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 e bastoni </a:t>
            </a:r>
            <a:r>
              <a:rPr lang="it-IT" altLang="zh-CN" sz="2400" b="1" dirty="0" err="1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sensorizzati</a:t>
            </a:r>
            <a:r>
              <a:rPr lang="it-IT" altLang="zh-CN" sz="2400" b="1" dirty="0">
                <a:solidFill>
                  <a:srgbClr val="333333"/>
                </a:solidFill>
                <a:latin typeface="Boopee" pitchFamily="2" charset="0"/>
                <a:ea typeface="SimSun" pitchFamily="2" charset="-122"/>
                <a:cs typeface="Times New Roman" pitchFamily="18" charset="0"/>
              </a:rPr>
              <a:t> consentiranno un monitoraggio più preciso dell’attività svolta</a:t>
            </a:r>
          </a:p>
        </p:txBody>
      </p:sp>
      <p:pic>
        <p:nvPicPr>
          <p:cNvPr id="21" name="Picture 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0579" y="2678780"/>
            <a:ext cx="2786081" cy="33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534231-7612-4E27-943E-2EB0C099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                                                                                            </a:t>
            </a:r>
            <a:r>
              <a:rPr lang="it-IT" sz="5400" b="1" dirty="0">
                <a:solidFill>
                  <a:srgbClr val="00B050"/>
                </a:solidFill>
              </a:rPr>
              <a:t>GRAZIE PER LA </a:t>
            </a:r>
            <a:r>
              <a:rPr lang="it-IT" sz="5400" b="1">
                <a:solidFill>
                  <a:srgbClr val="00B050"/>
                </a:solidFill>
              </a:rPr>
              <a:t>VOSTRA ATTENZIONE</a:t>
            </a:r>
            <a:br>
              <a:rPr lang="it-IT" sz="5400" b="1">
                <a:solidFill>
                  <a:srgbClr val="00B050"/>
                </a:solidFill>
              </a:rPr>
            </a:br>
            <a:r>
              <a:rPr lang="it-IT" sz="5400" b="1">
                <a:solidFill>
                  <a:srgbClr val="00B050"/>
                </a:solidFill>
              </a:rPr>
              <a:t>      </a:t>
            </a:r>
            <a:br>
              <a:rPr lang="it-IT" sz="5400" b="1">
                <a:solidFill>
                  <a:srgbClr val="00B050"/>
                </a:solidFill>
              </a:rPr>
            </a:br>
            <a:r>
              <a:rPr lang="it-IT" sz="5400" b="1">
                <a:solidFill>
                  <a:srgbClr val="00B050"/>
                </a:solidFill>
              </a:rPr>
              <a:t>                                                                                   BUON CAMMINO!!!</a:t>
            </a:r>
            <a:endParaRPr lang="it-IT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4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0788" y="444500"/>
            <a:ext cx="7034212" cy="1143000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/>
            <a:r>
              <a:rPr lang="en-US" b="1" dirty="0"/>
              <a:t>Cardioprotective Effect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61032" y="2265784"/>
            <a:ext cx="8429625" cy="378565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Hakim, AA et al.  “Effects of walking on CHD in elderly men: The Honolulu Heart Program” Circulation 1999;100:9-13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/>
              <a:t>Manson, JE et al. “A prospective study of walking as compared with vigorous exercise in the prevention of CHD in women”.   </a:t>
            </a:r>
          </a:p>
          <a:p>
            <a:pPr>
              <a:spcBef>
                <a:spcPct val="20000"/>
              </a:spcBef>
            </a:pPr>
            <a:r>
              <a:rPr lang="en-US" sz="2400" dirty="0"/>
              <a:t>N Engl. J Med; 1999, 341:650-8.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/>
              <a:t>Lee, I-M et al. “Physical activity and CHD in women” JAMA 2001; 285:1447-1454.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7843"/>
            <a:ext cx="10515600" cy="1325563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algn="ctr" eaLnBrk="1" hangingPunct="1"/>
            <a:r>
              <a:rPr lang="en-US" b="1" dirty="0"/>
              <a:t>Walking is Related to Health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897" y="2046704"/>
            <a:ext cx="9507894" cy="4219575"/>
          </a:xfrm>
          <a:prstGeom prst="rect">
            <a:avLst/>
          </a:prstGeom>
          <a:solidFill>
            <a:srgbClr val="FFFFFF"/>
          </a:solidFill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653338" y="5927725"/>
            <a:ext cx="2450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D.L. Thompson, MSSE 2004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151986"/>
            <a:ext cx="8391525" cy="1143000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algn="ctr" eaLnBrk="1" hangingPunct="1"/>
            <a:r>
              <a:rPr lang="en-US" b="1" dirty="0"/>
              <a:t>Walking and Obesity Prevalence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" y="1497331"/>
            <a:ext cx="10808783" cy="5208684"/>
          </a:xfrm>
          <a:prstGeom prst="rect">
            <a:avLst/>
          </a:prstGeom>
          <a:solidFill>
            <a:srgbClr val="FFFFFF"/>
          </a:solidFill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276739" y="4775394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Bassett et al.</a:t>
            </a:r>
          </a:p>
          <a:p>
            <a:r>
              <a:rPr lang="en-US" dirty="0">
                <a:latin typeface="Calibri" pitchFamily="34" charset="0"/>
              </a:rPr>
              <a:t>2005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44500"/>
            <a:ext cx="8467725" cy="1143000"/>
          </a:xfrm>
        </p:spPr>
        <p:txBody>
          <a:bodyPr/>
          <a:lstStyle/>
          <a:p>
            <a:pPr eaLnBrk="1" hangingPunct="1"/>
            <a:r>
              <a:rPr lang="en-US" sz="3600"/>
              <a:t>Diffusione !</a:t>
            </a: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00400" y="1676400"/>
          <a:ext cx="6781800" cy="497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9576816" imgH="7022592" progId="Excel.Sheet.8">
                  <p:embed/>
                </p:oleObj>
              </mc:Choice>
              <mc:Fallback>
                <p:oleObj name="Worksheet" r:id="rId4" imgW="9576816" imgH="7022592" progId="Excel.Sheet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6781800" cy="49736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4419600"/>
            <a:ext cx="10554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U.S.</a:t>
            </a:r>
          </a:p>
          <a:p>
            <a:r>
              <a:rPr lang="en-US">
                <a:latin typeface="Calibri" pitchFamily="34" charset="0"/>
              </a:rPr>
              <a:t>Surgeon</a:t>
            </a:r>
          </a:p>
          <a:p>
            <a:r>
              <a:rPr lang="en-US">
                <a:latin typeface="Calibri" pitchFamily="34" charset="0"/>
              </a:rPr>
              <a:t>General’s</a:t>
            </a:r>
          </a:p>
          <a:p>
            <a:r>
              <a:rPr lang="en-US">
                <a:latin typeface="Calibri" pitchFamily="34" charset="0"/>
              </a:rPr>
              <a:t>Report,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1996</a:t>
            </a:r>
          </a:p>
        </p:txBody>
      </p:sp>
      <p:cxnSp>
        <p:nvCxnSpPr>
          <p:cNvPr id="6" name="Connettore 2 5"/>
          <p:cNvCxnSpPr/>
          <p:nvPr/>
        </p:nvCxnSpPr>
        <p:spPr>
          <a:xfrm rot="16200000" flipH="1">
            <a:off x="8560595" y="1250157"/>
            <a:ext cx="1285875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1709</Words>
  <Application>Microsoft Office PowerPoint</Application>
  <PresentationFormat>Widescreen</PresentationFormat>
  <Paragraphs>298</Paragraphs>
  <Slides>51</Slides>
  <Notes>8</Notes>
  <HiddenSlides>1</HiddenSlides>
  <MMClips>3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61" baseType="lpstr">
      <vt:lpstr>Arial</vt:lpstr>
      <vt:lpstr>Boopee</vt:lpstr>
      <vt:lpstr>Bradley Hand ITC</vt:lpstr>
      <vt:lpstr>Calibri</vt:lpstr>
      <vt:lpstr>Calibri Light</vt:lpstr>
      <vt:lpstr>Times New Roman</vt:lpstr>
      <vt:lpstr>Wingdings</vt:lpstr>
      <vt:lpstr>Tema di Office</vt:lpstr>
      <vt:lpstr>Fotografia Photo Editor</vt:lpstr>
      <vt:lpstr>Worksheet</vt:lpstr>
      <vt:lpstr>Presentazione standard di PowerPoint</vt:lpstr>
      <vt:lpstr>Attività motoria e prevenzione</vt:lpstr>
      <vt:lpstr>10 principali cause di morte</vt:lpstr>
      <vt:lpstr>I benefici del camminare</vt:lpstr>
      <vt:lpstr>Presentazione standard di PowerPoint</vt:lpstr>
      <vt:lpstr>Cardioprotective Effect</vt:lpstr>
      <vt:lpstr>Walking is Related to Health</vt:lpstr>
      <vt:lpstr>Walking and Obesity Prevalence</vt:lpstr>
      <vt:lpstr>Diffusione !</vt:lpstr>
      <vt:lpstr>Nelle diverse età (1999-2000)</vt:lpstr>
      <vt:lpstr>IL CONCETTO DI F.I.T.T.E.</vt:lpstr>
      <vt:lpstr> World Health Guidelines ACSM Organization 2020</vt:lpstr>
      <vt:lpstr>               CLASSIFICAZIONE DELL’INTESITA’ DI ESERCIZIO (ACSM, 1998)</vt:lpstr>
      <vt:lpstr>INTENSITA’ </vt:lpstr>
      <vt:lpstr> How Many Steps/Day Are Enough?  Catrine Tudor-Locke, 2004 </vt:lpstr>
      <vt:lpstr>Presentazione standard di PowerPoint</vt:lpstr>
      <vt:lpstr>                                                                                                                                                                         Principi metodologici</vt:lpstr>
      <vt:lpstr>Che cosè il NW </vt:lpstr>
      <vt:lpstr>Che cosè il NW </vt:lpstr>
      <vt:lpstr>Che cosè NON è il NW </vt:lpstr>
      <vt:lpstr>Confronto  </vt:lpstr>
      <vt:lpstr>Presentazione standard di PowerPoint</vt:lpstr>
      <vt:lpstr>Quali sono i benefici delle pratica del NW? </vt:lpstr>
      <vt:lpstr> confronto NW vs cammino</vt:lpstr>
      <vt:lpstr>Presentazione standard di PowerPoint</vt:lpstr>
      <vt:lpstr>Quanta forza viene esercitata attraverso i bastoni? </vt:lpstr>
      <vt:lpstr>Quanta forza viene esercitata attraverso i bastoni? </vt:lpstr>
      <vt:lpstr>Presentazione standard di PowerPoint</vt:lpstr>
      <vt:lpstr>Presentazione standard di PowerPoint</vt:lpstr>
      <vt:lpstr>Forza di impatto al terreno</vt:lpstr>
      <vt:lpstr>Lo scarico delle articolazioni...</vt:lpstr>
      <vt:lpstr>Lo scarico delle articolazioni...</vt:lpstr>
      <vt:lpstr>Effetti sul passo? </vt:lpstr>
      <vt:lpstr>Effetti sul passo? </vt:lpstr>
      <vt:lpstr>INTENSITA’ DELL’ESERCIZIO </vt:lpstr>
      <vt:lpstr>Effetti della pratica del NW</vt:lpstr>
      <vt:lpstr>Effetti della pratica del NW</vt:lpstr>
      <vt:lpstr>Presentazione standard di PowerPoint</vt:lpstr>
      <vt:lpstr>Effetti della pratica del NW</vt:lpstr>
      <vt:lpstr>INTENSITA’ DELL’ESERCIZIO </vt:lpstr>
      <vt:lpstr>INTENSITA’ DELL’ESERCIZIO </vt:lpstr>
      <vt:lpstr>INTENSITA’ DELL’ESERCIZIO </vt:lpstr>
      <vt:lpstr>INTENSITA’ DELL’ESERCIZIO </vt:lpstr>
      <vt:lpstr>Che cosè il NW </vt:lpstr>
      <vt:lpstr>Il lavoro della muscolatura nel NW</vt:lpstr>
      <vt:lpstr>Il coinvolgimento della muscolatura nel NW</vt:lpstr>
      <vt:lpstr>Il coinvolgimento della muscolatura nel NW rispetto al cammino</vt:lpstr>
      <vt:lpstr>Lo sviluppo della forza </vt:lpstr>
      <vt:lpstr>Lo sviluppo della forza </vt:lpstr>
      <vt:lpstr>Presentazione standard di PowerPoint</vt:lpstr>
      <vt:lpstr>                                                                                                GRAZIE PER LA VOSTRA ATTENZIONE                                                                                           BUON CAMMINO!!!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motoria e prevenzione</dc:title>
  <dc:creator>Doriana Rudi</dc:creator>
  <cp:lastModifiedBy>Doriana Rudi</cp:lastModifiedBy>
  <cp:revision>6</cp:revision>
  <dcterms:created xsi:type="dcterms:W3CDTF">2025-05-05T07:26:38Z</dcterms:created>
  <dcterms:modified xsi:type="dcterms:W3CDTF">2025-05-06T08:02:53Z</dcterms:modified>
</cp:coreProperties>
</file>