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notesMasterIdLst>
    <p:notesMasterId r:id="rId46"/>
  </p:notesMasterIdLst>
  <p:sldIdLst>
    <p:sldId id="337" r:id="rId2"/>
    <p:sldId id="383" r:id="rId3"/>
    <p:sldId id="384" r:id="rId4"/>
    <p:sldId id="338" r:id="rId5"/>
    <p:sldId id="340" r:id="rId6"/>
    <p:sldId id="357" r:id="rId7"/>
    <p:sldId id="341" r:id="rId8"/>
    <p:sldId id="342" r:id="rId9"/>
    <p:sldId id="343" r:id="rId10"/>
    <p:sldId id="344" r:id="rId11"/>
    <p:sldId id="346" r:id="rId12"/>
    <p:sldId id="347" r:id="rId13"/>
    <p:sldId id="348" r:id="rId14"/>
    <p:sldId id="349" r:id="rId15"/>
    <p:sldId id="350" r:id="rId16"/>
    <p:sldId id="351" r:id="rId17"/>
    <p:sldId id="360" r:id="rId18"/>
    <p:sldId id="352" r:id="rId19"/>
    <p:sldId id="353" r:id="rId20"/>
    <p:sldId id="358" r:id="rId21"/>
    <p:sldId id="354" r:id="rId22"/>
    <p:sldId id="355" r:id="rId23"/>
    <p:sldId id="371" r:id="rId24"/>
    <p:sldId id="359" r:id="rId25"/>
    <p:sldId id="381" r:id="rId26"/>
    <p:sldId id="382" r:id="rId27"/>
    <p:sldId id="361" r:id="rId28"/>
    <p:sldId id="362" r:id="rId29"/>
    <p:sldId id="363" r:id="rId30"/>
    <p:sldId id="364" r:id="rId31"/>
    <p:sldId id="365" r:id="rId32"/>
    <p:sldId id="366" r:id="rId33"/>
    <p:sldId id="367" r:id="rId34"/>
    <p:sldId id="368" r:id="rId35"/>
    <p:sldId id="379" r:id="rId36"/>
    <p:sldId id="370" r:id="rId37"/>
    <p:sldId id="372" r:id="rId38"/>
    <p:sldId id="373" r:id="rId39"/>
    <p:sldId id="374" r:id="rId40"/>
    <p:sldId id="375" r:id="rId41"/>
    <p:sldId id="376" r:id="rId42"/>
    <p:sldId id="380" r:id="rId43"/>
    <p:sldId id="377" r:id="rId44"/>
    <p:sldId id="378" r:id="rId45"/>
  </p:sldIdLst>
  <p:sldSz cx="9144000" cy="6858000" type="screen4x3"/>
  <p:notesSz cx="6797675" cy="9926638"/>
  <p:defaultTextStyle>
    <a:defPPr>
      <a:defRPr lang="it-IT"/>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05" autoAdjust="0"/>
  </p:normalViewPr>
  <p:slideViewPr>
    <p:cSldViewPr>
      <p:cViewPr varScale="1">
        <p:scale>
          <a:sx n="78" d="100"/>
          <a:sy n="78" d="100"/>
        </p:scale>
        <p:origin x="1488" y="91"/>
      </p:cViewPr>
      <p:guideLst>
        <p:guide orient="horz" pos="2160"/>
        <p:guide pos="2880"/>
      </p:guideLst>
    </p:cSldViewPr>
  </p:slideViewPr>
  <p:outlineViewPr>
    <p:cViewPr>
      <p:scale>
        <a:sx n="33" d="100"/>
        <a:sy n="33" d="100"/>
      </p:scale>
      <p:origin x="0" y="18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BDFC98B1-C6B0-4A17-AE60-CFAB4F97FE30}" type="datetimeFigureOut">
              <a:rPr lang="it-IT"/>
              <a:pPr>
                <a:defRPr/>
              </a:pPr>
              <a:t>05/09/2022</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7A03142D-45A6-47A6-8696-E4A432C94250}"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F56C55D4-1C7B-4118-9E5C-D064D7B8BB47}" type="datetimeFigureOut">
              <a:rPr lang="it-IT"/>
              <a:pPr>
                <a:defRPr/>
              </a:pPr>
              <a:t>05/09/2022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3599A8B-C6A7-4F3F-8F8D-FC62262157B2}" type="slidenum">
              <a:rPr lang="it-IT" altLang="it-IT"/>
              <a:pPr>
                <a:defRPr/>
              </a:pPr>
              <a:t>‹N›</a:t>
            </a:fld>
            <a:endParaRPr lang="it-IT" altLang="it-IT"/>
          </a:p>
        </p:txBody>
      </p:sp>
    </p:spTree>
    <p:extLst>
      <p:ext uri="{BB962C8B-B14F-4D97-AF65-F5344CB8AC3E}">
        <p14:creationId xmlns:p14="http://schemas.microsoft.com/office/powerpoint/2010/main" val="958543030"/>
      </p:ext>
    </p:extLst>
  </p:cSld>
  <p:clrMapOvr>
    <a:masterClrMapping/>
  </p:clrMapOvr>
  <p:transition spd="slow">
    <p:cover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9A46286-D822-471C-B734-7C42BCA2606D}" type="datetimeFigureOut">
              <a:rPr lang="it-IT"/>
              <a:pPr>
                <a:defRPr/>
              </a:pPr>
              <a:t>05/09/2022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21AD705-2009-4CE0-A89D-0BCACD71F9AB}" type="slidenum">
              <a:rPr lang="it-IT" altLang="it-IT"/>
              <a:pPr>
                <a:defRPr/>
              </a:pPr>
              <a:t>‹N›</a:t>
            </a:fld>
            <a:endParaRPr lang="it-IT" altLang="it-IT"/>
          </a:p>
        </p:txBody>
      </p:sp>
    </p:spTree>
    <p:extLst>
      <p:ext uri="{BB962C8B-B14F-4D97-AF65-F5344CB8AC3E}">
        <p14:creationId xmlns:p14="http://schemas.microsoft.com/office/powerpoint/2010/main" val="846045597"/>
      </p:ext>
    </p:extLst>
  </p:cSld>
  <p:clrMapOvr>
    <a:masterClrMapping/>
  </p:clrMapOvr>
  <p:transition spd="slow">
    <p:cover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28650" y="365125"/>
            <a:ext cx="5800725"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283AE67C-1588-4E79-BCF2-E8CA040CF3D4}" type="datetimeFigureOut">
              <a:rPr lang="it-IT"/>
              <a:pPr>
                <a:defRPr/>
              </a:pPr>
              <a:t>05/09/2022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7FBF3AA-AA68-4BBA-A1F6-35E38AB2257B}" type="slidenum">
              <a:rPr lang="it-IT" altLang="it-IT"/>
              <a:pPr>
                <a:defRPr/>
              </a:pPr>
              <a:t>‹N›</a:t>
            </a:fld>
            <a:endParaRPr lang="it-IT" altLang="it-IT"/>
          </a:p>
        </p:txBody>
      </p:sp>
    </p:spTree>
    <p:extLst>
      <p:ext uri="{BB962C8B-B14F-4D97-AF65-F5344CB8AC3E}">
        <p14:creationId xmlns:p14="http://schemas.microsoft.com/office/powerpoint/2010/main" val="359712819"/>
      </p:ext>
    </p:extLst>
  </p:cSld>
  <p:clrMapOvr>
    <a:masterClrMapping/>
  </p:clrMapOvr>
  <p:transition spd="slow">
    <p:cover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039DF657-F2C2-4C95-8417-8DCBBC97F752}" type="datetimeFigureOut">
              <a:rPr lang="it-IT"/>
              <a:pPr>
                <a:defRPr/>
              </a:pPr>
              <a:t>05/09/2022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0602DC9-163E-4FC5-AB97-2FC65C66BFE8}" type="slidenum">
              <a:rPr lang="it-IT" altLang="it-IT"/>
              <a:pPr>
                <a:defRPr/>
              </a:pPr>
              <a:t>‹N›</a:t>
            </a:fld>
            <a:endParaRPr lang="it-IT" altLang="it-IT"/>
          </a:p>
        </p:txBody>
      </p:sp>
    </p:spTree>
    <p:extLst>
      <p:ext uri="{BB962C8B-B14F-4D97-AF65-F5344CB8AC3E}">
        <p14:creationId xmlns:p14="http://schemas.microsoft.com/office/powerpoint/2010/main" val="1315797457"/>
      </p:ext>
    </p:extLst>
  </p:cSld>
  <p:clrMapOvr>
    <a:masterClrMapping/>
  </p:clrMapOvr>
  <p:transition spd="slow">
    <p:cover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a:t>
            </a:r>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2774F6F7-F083-43A6-A863-C3B1C0FA84BF}" type="datetimeFigureOut">
              <a:rPr lang="it-IT"/>
              <a:pPr>
                <a:defRPr/>
              </a:pPr>
              <a:t>05/09/2022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CBFD23C-90C8-46CF-A3A4-3A9CFD1CDE92}" type="slidenum">
              <a:rPr lang="it-IT" altLang="it-IT"/>
              <a:pPr>
                <a:defRPr/>
              </a:pPr>
              <a:t>‹N›</a:t>
            </a:fld>
            <a:endParaRPr lang="it-IT" altLang="it-IT"/>
          </a:p>
        </p:txBody>
      </p:sp>
    </p:spTree>
    <p:extLst>
      <p:ext uri="{BB962C8B-B14F-4D97-AF65-F5344CB8AC3E}">
        <p14:creationId xmlns:p14="http://schemas.microsoft.com/office/powerpoint/2010/main" val="442924558"/>
      </p:ext>
    </p:extLst>
  </p:cSld>
  <p:clrMapOvr>
    <a:masterClrMapping/>
  </p:clrMapOvr>
  <p:transition spd="slow">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28650" y="1825625"/>
            <a:ext cx="38862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29150" y="1825625"/>
            <a:ext cx="38862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D09BADF8-02D6-4321-9A6B-B8BD3394F776}" type="datetimeFigureOut">
              <a:rPr lang="it-IT"/>
              <a:pPr>
                <a:defRPr/>
              </a:pPr>
              <a:t>05/09/2022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1DA698B-1926-42B4-A291-E747DFBC7F5D}" type="slidenum">
              <a:rPr lang="it-IT" altLang="it-IT"/>
              <a:pPr>
                <a:defRPr/>
              </a:pPr>
              <a:t>‹N›</a:t>
            </a:fld>
            <a:endParaRPr lang="it-IT" altLang="it-IT"/>
          </a:p>
        </p:txBody>
      </p:sp>
    </p:spTree>
    <p:extLst>
      <p:ext uri="{BB962C8B-B14F-4D97-AF65-F5344CB8AC3E}">
        <p14:creationId xmlns:p14="http://schemas.microsoft.com/office/powerpoint/2010/main" val="467658883"/>
      </p:ext>
    </p:extLst>
  </p:cSld>
  <p:clrMapOvr>
    <a:masterClrMapping/>
  </p:clrMapOvr>
  <p:transition spd="slow">
    <p:cover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6"/>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391"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7A19C54D-6361-4EE7-AFA9-3A82A05E9ED7}" type="datetimeFigureOut">
              <a:rPr lang="it-IT"/>
              <a:pPr>
                <a:defRPr/>
              </a:pPr>
              <a:t>05/09/2022</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4632F12A-E47C-4D6C-9145-FD00E322DB1A}" type="slidenum">
              <a:rPr lang="it-IT" altLang="it-IT"/>
              <a:pPr>
                <a:defRPr/>
              </a:pPr>
              <a:t>‹N›</a:t>
            </a:fld>
            <a:endParaRPr lang="it-IT" altLang="it-IT"/>
          </a:p>
        </p:txBody>
      </p:sp>
    </p:spTree>
    <p:extLst>
      <p:ext uri="{BB962C8B-B14F-4D97-AF65-F5344CB8AC3E}">
        <p14:creationId xmlns:p14="http://schemas.microsoft.com/office/powerpoint/2010/main" val="3277675507"/>
      </p:ext>
    </p:extLst>
  </p:cSld>
  <p:clrMapOvr>
    <a:masterClrMapping/>
  </p:clrMapOvr>
  <p:transition spd="slow">
    <p:cover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4AD69B0F-8E32-45D3-AE5C-1763084D491B}" type="datetimeFigureOut">
              <a:rPr lang="it-IT"/>
              <a:pPr>
                <a:defRPr/>
              </a:pPr>
              <a:t>05/09/2022</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272E8224-FA38-4DC0-896F-6CA9F896A00B}" type="slidenum">
              <a:rPr lang="it-IT" altLang="it-IT"/>
              <a:pPr>
                <a:defRPr/>
              </a:pPr>
              <a:t>‹N›</a:t>
            </a:fld>
            <a:endParaRPr lang="it-IT" altLang="it-IT"/>
          </a:p>
        </p:txBody>
      </p:sp>
    </p:spTree>
    <p:extLst>
      <p:ext uri="{BB962C8B-B14F-4D97-AF65-F5344CB8AC3E}">
        <p14:creationId xmlns:p14="http://schemas.microsoft.com/office/powerpoint/2010/main" val="3798202624"/>
      </p:ext>
    </p:extLst>
  </p:cSld>
  <p:clrMapOvr>
    <a:masterClrMapping/>
  </p:clrMapOvr>
  <p:transition spd="slow">
    <p:cover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3CEB6F31-1315-4597-ACAD-3EF4D79A9248}" type="datetimeFigureOut">
              <a:rPr lang="it-IT"/>
              <a:pPr>
                <a:defRPr/>
              </a:pPr>
              <a:t>05/09/2022</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70A04F64-B407-473E-B21E-3D002E701DB0}" type="slidenum">
              <a:rPr lang="it-IT" altLang="it-IT"/>
              <a:pPr>
                <a:defRPr/>
              </a:pPr>
              <a:t>‹N›</a:t>
            </a:fld>
            <a:endParaRPr lang="it-IT" altLang="it-IT"/>
          </a:p>
        </p:txBody>
      </p:sp>
    </p:spTree>
    <p:extLst>
      <p:ext uri="{BB962C8B-B14F-4D97-AF65-F5344CB8AC3E}">
        <p14:creationId xmlns:p14="http://schemas.microsoft.com/office/powerpoint/2010/main" val="1007147347"/>
      </p:ext>
    </p:extLst>
  </p:cSld>
  <p:clrMapOvr>
    <a:masterClrMapping/>
  </p:clrMapOvr>
  <p:transition spd="slow">
    <p:cover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a:t>
            </a:r>
          </a:p>
        </p:txBody>
      </p:sp>
      <p:sp>
        <p:nvSpPr>
          <p:cNvPr id="3" name="Segnaposto contenut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096E262-AAF7-4B54-AD2D-6F1055757E1A}" type="datetimeFigureOut">
              <a:rPr lang="it-IT"/>
              <a:pPr>
                <a:defRPr/>
              </a:pPr>
              <a:t>05/09/2022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6BE2807-324C-43BD-AECC-E10FBD4C0C33}" type="slidenum">
              <a:rPr lang="it-IT" altLang="it-IT"/>
              <a:pPr>
                <a:defRPr/>
              </a:pPr>
              <a:t>‹N›</a:t>
            </a:fld>
            <a:endParaRPr lang="it-IT" altLang="it-IT"/>
          </a:p>
        </p:txBody>
      </p:sp>
    </p:spTree>
    <p:extLst>
      <p:ext uri="{BB962C8B-B14F-4D97-AF65-F5344CB8AC3E}">
        <p14:creationId xmlns:p14="http://schemas.microsoft.com/office/powerpoint/2010/main" val="600228032"/>
      </p:ext>
    </p:extLst>
  </p:cSld>
  <p:clrMapOvr>
    <a:masterClrMapping/>
  </p:clrMapOvr>
  <p:transition spd="slow">
    <p:cover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a:t>
            </a:r>
          </a:p>
        </p:txBody>
      </p:sp>
      <p:sp>
        <p:nvSpPr>
          <p:cNvPr id="3" name="Segnaposto immagine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it-IT" noProof="0"/>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04A88FE8-210A-40B5-85EF-EDCD1541CCA1}" type="datetimeFigureOut">
              <a:rPr lang="it-IT"/>
              <a:pPr>
                <a:defRPr/>
              </a:pPr>
              <a:t>05/09/2022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27CAAA1-F508-4D55-BE15-24ACB172F9C1}" type="slidenum">
              <a:rPr lang="it-IT" altLang="it-IT"/>
              <a:pPr>
                <a:defRPr/>
              </a:pPr>
              <a:t>‹N›</a:t>
            </a:fld>
            <a:endParaRPr lang="it-IT" altLang="it-IT"/>
          </a:p>
        </p:txBody>
      </p:sp>
    </p:spTree>
    <p:extLst>
      <p:ext uri="{BB962C8B-B14F-4D97-AF65-F5344CB8AC3E}">
        <p14:creationId xmlns:p14="http://schemas.microsoft.com/office/powerpoint/2010/main" val="1070597569"/>
      </p:ext>
    </p:extLst>
  </p:cSld>
  <p:clrMapOvr>
    <a:masterClrMapping/>
  </p:clrMapOvr>
  <p:transition spd="slow">
    <p:cover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50BC0761-7230-4551-8EAF-7E66C1CFDB45}" type="datetimeFigureOut">
              <a:rPr lang="it-IT"/>
              <a:pPr>
                <a:defRPr/>
              </a:pPr>
              <a:t>05/09/2022</a:t>
            </a:fld>
            <a:endParaRPr lang="it-IT"/>
          </a:p>
        </p:txBody>
      </p:sp>
      <p:sp>
        <p:nvSpPr>
          <p:cNvPr id="5" name="Segnaposto piè di pagina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A0633170-05DA-46F4-B1B1-167CD3EB2BD0}"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transition spd="slow">
    <p:cover dir="ru"/>
  </p:transition>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558664" y="320567"/>
            <a:ext cx="2141128" cy="1951130"/>
          </a:xfrm>
          <a:prstGeom prst="rect">
            <a:avLst/>
          </a:prstGeom>
        </p:spPr>
      </p:pic>
      <p:pic>
        <p:nvPicPr>
          <p:cNvPr id="3" name="Immagine 2"/>
          <p:cNvPicPr>
            <a:picLocks noChangeAspect="1"/>
          </p:cNvPicPr>
          <p:nvPr/>
        </p:nvPicPr>
        <p:blipFill>
          <a:blip r:embed="rId3"/>
          <a:stretch>
            <a:fillRect/>
          </a:stretch>
        </p:blipFill>
        <p:spPr>
          <a:xfrm>
            <a:off x="5952017" y="432903"/>
            <a:ext cx="2083530" cy="1339913"/>
          </a:xfrm>
          <a:prstGeom prst="rect">
            <a:avLst/>
          </a:prstGeom>
        </p:spPr>
      </p:pic>
      <p:pic>
        <p:nvPicPr>
          <p:cNvPr id="6" name="Immagine 5"/>
          <p:cNvPicPr>
            <a:picLocks noChangeAspect="1"/>
          </p:cNvPicPr>
          <p:nvPr/>
        </p:nvPicPr>
        <p:blipFill>
          <a:blip r:embed="rId4"/>
          <a:stretch>
            <a:fillRect/>
          </a:stretch>
        </p:blipFill>
        <p:spPr>
          <a:xfrm>
            <a:off x="865361" y="2568479"/>
            <a:ext cx="7182610" cy="1800200"/>
          </a:xfrm>
          <a:prstGeom prst="rect">
            <a:avLst/>
          </a:prstGeom>
        </p:spPr>
      </p:pic>
      <p:sp>
        <p:nvSpPr>
          <p:cNvPr id="7" name="CasellaDiTesto 6">
            <a:extLst>
              <a:ext uri="{FF2B5EF4-FFF2-40B4-BE49-F238E27FC236}">
                <a16:creationId xmlns:a16="http://schemas.microsoft.com/office/drawing/2014/main" id="{4D0E6668-E7A8-4BFB-9B5E-E2318A2FEBEB}"/>
              </a:ext>
            </a:extLst>
          </p:cNvPr>
          <p:cNvSpPr txBox="1"/>
          <p:nvPr/>
        </p:nvSpPr>
        <p:spPr>
          <a:xfrm>
            <a:off x="2411760" y="1111466"/>
            <a:ext cx="3456384" cy="369332"/>
          </a:xfrm>
          <a:prstGeom prst="rect">
            <a:avLst/>
          </a:prstGeom>
          <a:noFill/>
        </p:spPr>
        <p:txBody>
          <a:bodyPr wrap="square">
            <a:spAutoFit/>
          </a:bodyPr>
          <a:lstStyle/>
          <a:p>
            <a:r>
              <a:rPr lang="it-IT" b="1" dirty="0">
                <a:solidFill>
                  <a:schemeClr val="accent1">
                    <a:lumMod val="75000"/>
                  </a:schemeClr>
                </a:solidFill>
              </a:rPr>
              <a:t>CLUB ALPINO ITALIANO</a:t>
            </a:r>
          </a:p>
        </p:txBody>
      </p:sp>
      <p:sp>
        <p:nvSpPr>
          <p:cNvPr id="8" name="CasellaDiTesto 7">
            <a:extLst>
              <a:ext uri="{FF2B5EF4-FFF2-40B4-BE49-F238E27FC236}">
                <a16:creationId xmlns:a16="http://schemas.microsoft.com/office/drawing/2014/main" id="{C139B5A9-9795-460C-8C0C-B5EFB5AD1062}"/>
              </a:ext>
            </a:extLst>
          </p:cNvPr>
          <p:cNvSpPr txBox="1"/>
          <p:nvPr/>
        </p:nvSpPr>
        <p:spPr>
          <a:xfrm>
            <a:off x="971601" y="4665460"/>
            <a:ext cx="7182610" cy="523220"/>
          </a:xfrm>
          <a:prstGeom prst="rect">
            <a:avLst/>
          </a:prstGeom>
          <a:noFill/>
        </p:spPr>
        <p:txBody>
          <a:bodyPr wrap="square">
            <a:spAutoFit/>
          </a:bodyPr>
          <a:lstStyle/>
          <a:p>
            <a:pPr algn="ctr"/>
            <a:r>
              <a:rPr kumimoji="0" lang="it-IT" sz="2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Corso ONTAM 2022</a:t>
            </a:r>
            <a:endParaRPr lang="it-IT" dirty="0"/>
          </a:p>
        </p:txBody>
      </p:sp>
      <p:sp>
        <p:nvSpPr>
          <p:cNvPr id="9" name="CasellaDiTesto 8">
            <a:extLst>
              <a:ext uri="{FF2B5EF4-FFF2-40B4-BE49-F238E27FC236}">
                <a16:creationId xmlns:a16="http://schemas.microsoft.com/office/drawing/2014/main" id="{BDED854F-D3A9-4F34-8BB0-24FAD0F2796A}"/>
              </a:ext>
            </a:extLst>
          </p:cNvPr>
          <p:cNvSpPr txBox="1"/>
          <p:nvPr/>
        </p:nvSpPr>
        <p:spPr>
          <a:xfrm>
            <a:off x="683568" y="5279739"/>
            <a:ext cx="7272808" cy="400110"/>
          </a:xfrm>
          <a:prstGeom prst="rect">
            <a:avLst/>
          </a:prstGeom>
          <a:noFill/>
        </p:spPr>
        <p:txBody>
          <a:bodyPr wrap="square">
            <a:spAutoFit/>
          </a:bodyPr>
          <a:lstStyle/>
          <a:p>
            <a:pPr marL="0" marR="0" lvl="0" indent="0" algn="ctr" defTabSz="685800" rtl="0" eaLnBrk="0" fontAlgn="base" latinLnBrk="0" hangingPunct="0">
              <a:spcBef>
                <a:spcPts val="750"/>
              </a:spcBef>
              <a:spcAft>
                <a:spcPct val="0"/>
              </a:spcAft>
              <a:buClrTx/>
              <a:buSzTx/>
              <a:buFont typeface="Arial" panose="020B0604020202020204" pitchFamily="34" charset="0"/>
              <a:buNone/>
              <a:tabLst/>
              <a:defRPr/>
            </a:pPr>
            <a: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Pierluigi Cipolletti ONTAM Vice Presidente C.C.T.A.M. </a:t>
            </a:r>
            <a:endParaRPr lang="it-IT" sz="2000" dirty="0"/>
          </a:p>
        </p:txBody>
      </p:sp>
    </p:spTree>
    <p:extLst>
      <p:ext uri="{BB962C8B-B14F-4D97-AF65-F5344CB8AC3E}">
        <p14:creationId xmlns:p14="http://schemas.microsoft.com/office/powerpoint/2010/main" val="157533396"/>
      </p:ext>
    </p:extLst>
  </p:cSld>
  <p:clrMapOvr>
    <a:masterClrMapping/>
  </p:clrMapOvr>
  <p:transition spd="slow">
    <p:cover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21F387-1907-4539-8654-F49B1B311162}"/>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2400" dirty="0"/>
          </a:p>
        </p:txBody>
      </p:sp>
      <p:sp>
        <p:nvSpPr>
          <p:cNvPr id="3" name="Segnaposto contenuto 2">
            <a:extLst>
              <a:ext uri="{FF2B5EF4-FFF2-40B4-BE49-F238E27FC236}">
                <a16:creationId xmlns:a16="http://schemas.microsoft.com/office/drawing/2014/main" id="{14F08896-237B-4642-AAB4-860356E1FE5F}"/>
              </a:ext>
            </a:extLst>
          </p:cNvPr>
          <p:cNvSpPr>
            <a:spLocks noGrp="1"/>
          </p:cNvSpPr>
          <p:nvPr>
            <p:ph idx="1"/>
          </p:nvPr>
        </p:nvSpPr>
        <p:spPr/>
        <p:txBody>
          <a:bodyPr/>
          <a:lstStyle/>
          <a:p>
            <a:pPr marL="0" indent="0" algn="just">
              <a:buNone/>
            </a:pPr>
            <a:r>
              <a:rPr lang="it-IT" dirty="0">
                <a:latin typeface="Verdana" panose="020B0604030504040204" pitchFamily="34" charset="0"/>
                <a:ea typeface="Verdana" panose="020B0604030504040204" pitchFamily="34" charset="0"/>
              </a:rPr>
              <a:t>Perché è importante che questo documento, che ha sostituito le vecchie </a:t>
            </a:r>
            <a: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linee guida percorso formative degli Operatori TAM, sia conosciuto profondamente dagli Operatori TAM,  quasi fosse </a:t>
            </a:r>
            <a:r>
              <a:rPr kumimoji="0" lang="it-IT" sz="20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un</a:t>
            </a:r>
            <a:r>
              <a:rPr kumimoji="0" lang="it-IT"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 vademecum</a:t>
            </a:r>
            <a:r>
              <a:rPr lang="it-IT" sz="1800" dirty="0">
                <a:solidFill>
                  <a:prstClr val="black"/>
                </a:solidFill>
                <a:latin typeface="Verdana" panose="020B0604030504040204" pitchFamily="34" charset="0"/>
                <a:ea typeface="Verdana" panose="020B0604030504040204" pitchFamily="34" charset="0"/>
                <a:cs typeface="+mj-cs"/>
              </a:rPr>
              <a:t>?</a:t>
            </a:r>
            <a:endPar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endParaRPr>
          </a:p>
          <a:p>
            <a:pPr marL="0" indent="0" algn="just">
              <a:buNone/>
            </a:pPr>
            <a:endPar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endParaRPr>
          </a:p>
          <a:p>
            <a:pPr marL="0" indent="0" algn="just">
              <a:buNone/>
            </a:pPr>
            <a:r>
              <a:rPr lang="it-IT" sz="2000" dirty="0">
                <a:solidFill>
                  <a:prstClr val="black"/>
                </a:solidFill>
                <a:latin typeface="Verdana" panose="020B0604030504040204" pitchFamily="34" charset="0"/>
                <a:ea typeface="Verdana" panose="020B0604030504040204" pitchFamily="34" charset="0"/>
                <a:cs typeface="+mj-cs"/>
              </a:rPr>
              <a:t>Richiamando quando indicato nel preambolo al documento:</a:t>
            </a:r>
          </a:p>
          <a:p>
            <a:pPr marL="0" indent="0" algn="just">
              <a:buNone/>
            </a:pPr>
            <a:r>
              <a:rPr lang="it-IT" sz="2000" b="0" i="0" u="none" strike="noStrike" baseline="0" dirty="0">
                <a:latin typeface="Verdana" panose="020B0604030504040204" pitchFamily="34" charset="0"/>
                <a:ea typeface="Verdana" panose="020B0604030504040204" pitchFamily="34" charset="0"/>
              </a:rPr>
              <a:t>La revisione delle linee guida, </a:t>
            </a:r>
            <a:r>
              <a:rPr lang="it-IT" sz="2000" b="1" i="0" strike="noStrike" baseline="0" dirty="0">
                <a:latin typeface="Verdana" panose="020B0604030504040204" pitchFamily="34" charset="0"/>
                <a:ea typeface="Verdana" panose="020B0604030504040204" pitchFamily="34" charset="0"/>
              </a:rPr>
              <a:t>necessaria per omogenizzare il percorso formativo degli Operatori TAM</a:t>
            </a:r>
            <a:r>
              <a:rPr lang="it-IT" sz="2000" b="0" i="0" u="none" strike="noStrike" baseline="0" dirty="0">
                <a:latin typeface="Verdana" panose="020B0604030504040204" pitchFamily="34" charset="0"/>
                <a:ea typeface="Verdana" panose="020B0604030504040204" pitchFamily="34" charset="0"/>
              </a:rPr>
              <a:t>, </a:t>
            </a:r>
            <a:r>
              <a:rPr lang="it-IT" sz="2000" i="0" u="none" strike="noStrike" baseline="0" dirty="0">
                <a:latin typeface="Verdana" panose="020B0604030504040204" pitchFamily="34" charset="0"/>
                <a:ea typeface="Verdana" panose="020B0604030504040204" pitchFamily="34" charset="0"/>
              </a:rPr>
              <a:t>ha offerto l’opportunità per inserire alcuni elementi ritenuti necessari per differenziare, armonizzare e rendere omogenei i percorsi formativi, i corsi di aggiornamento, i progetti proposti dagli OTTO e </a:t>
            </a:r>
            <a:r>
              <a:rPr lang="it-IT" sz="2000" b="1" i="0" u="none" strike="noStrike" baseline="0" dirty="0">
                <a:latin typeface="Verdana" panose="020B0604030504040204" pitchFamily="34" charset="0"/>
                <a:ea typeface="Verdana" panose="020B0604030504040204" pitchFamily="34" charset="0"/>
              </a:rPr>
              <a:t>l’operatività dei Titolati/Qualificati in ambito regionale/sezionale.</a:t>
            </a:r>
            <a:endParaRPr lang="it-IT" sz="2000" b="1" dirty="0">
              <a:solidFill>
                <a:prstClr val="black"/>
              </a:solidFill>
              <a:latin typeface="Verdana" panose="020B0604030504040204" pitchFamily="34" charset="0"/>
              <a:ea typeface="Verdana" panose="020B0604030504040204" pitchFamily="34" charset="0"/>
              <a:cs typeface="+mj-cs"/>
            </a:endParaRPr>
          </a:p>
          <a:p>
            <a:pPr marL="0" indent="0" algn="just">
              <a:buNone/>
            </a:pPr>
            <a:endParaRPr lang="it-IT" dirty="0"/>
          </a:p>
        </p:txBody>
      </p:sp>
    </p:spTree>
    <p:extLst>
      <p:ext uri="{BB962C8B-B14F-4D97-AF65-F5344CB8AC3E}">
        <p14:creationId xmlns:p14="http://schemas.microsoft.com/office/powerpoint/2010/main" val="4194939345"/>
      </p:ext>
    </p:extLst>
  </p:cSld>
  <p:clrMapOvr>
    <a:masterClrMapping/>
  </p:clrMapOvr>
  <p:transition spd="slow">
    <p:cover dir="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DA4C05-823F-4715-AE20-966BCB7BD4CA}"/>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3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dirty="0"/>
          </a:p>
        </p:txBody>
      </p:sp>
      <p:sp>
        <p:nvSpPr>
          <p:cNvPr id="4" name="Segnaposto contenuto 3">
            <a:extLst>
              <a:ext uri="{FF2B5EF4-FFF2-40B4-BE49-F238E27FC236}">
                <a16:creationId xmlns:a16="http://schemas.microsoft.com/office/drawing/2014/main" id="{917EFD47-69BE-41EF-93DE-E5E9C78174CE}"/>
              </a:ext>
            </a:extLst>
          </p:cNvPr>
          <p:cNvSpPr>
            <a:spLocks noGrp="1"/>
          </p:cNvSpPr>
          <p:nvPr>
            <p:ph sz="half" idx="2"/>
          </p:nvPr>
        </p:nvSpPr>
        <p:spPr>
          <a:xfrm>
            <a:off x="3923928" y="1916831"/>
            <a:ext cx="4824536" cy="4260131"/>
          </a:xfrm>
        </p:spPr>
        <p:txBody>
          <a:bodyPr/>
          <a:lstStyle/>
          <a:p>
            <a:pPr marL="0" indent="0" algn="ctr">
              <a:lnSpc>
                <a:spcPct val="100000"/>
              </a:lnSpc>
              <a:buNone/>
            </a:pPr>
            <a:r>
              <a:rPr lang="it-IT" dirty="0">
                <a:latin typeface="Verdana" panose="020B0604030504040204" pitchFamily="34" charset="0"/>
                <a:ea typeface="Verdana" panose="020B0604030504040204" pitchFamily="34" charset="0"/>
              </a:rPr>
              <a:t>Quale era il compito del Titolato TAM prima delle nuove linee guida?</a:t>
            </a:r>
          </a:p>
          <a:p>
            <a:pPr marL="0" indent="0" algn="just">
              <a:lnSpc>
                <a:spcPct val="100000"/>
              </a:lnSpc>
              <a:buNone/>
            </a:pPr>
            <a:r>
              <a:rPr lang="it-IT" dirty="0">
                <a:latin typeface="Verdana" panose="020B0604030504040204" pitchFamily="34" charset="0"/>
                <a:ea typeface="Verdana" panose="020B0604030504040204" pitchFamily="34" charset="0"/>
              </a:rPr>
              <a:t>Vigilare sul Territorio (sentinella?)</a:t>
            </a:r>
          </a:p>
          <a:p>
            <a:pPr marL="0" indent="0">
              <a:lnSpc>
                <a:spcPct val="100000"/>
              </a:lnSpc>
              <a:buNone/>
            </a:pPr>
            <a:endParaRPr lang="it-IT" dirty="0">
              <a:latin typeface="Verdana" panose="020B0604030504040204" pitchFamily="34" charset="0"/>
              <a:ea typeface="Verdana" panose="020B0604030504040204" pitchFamily="34" charset="0"/>
            </a:endParaRPr>
          </a:p>
          <a:p>
            <a:pPr marL="0" indent="0" algn="just">
              <a:lnSpc>
                <a:spcPct val="100000"/>
              </a:lnSpc>
              <a:buNone/>
            </a:pPr>
            <a:r>
              <a:rPr lang="it-IT" dirty="0">
                <a:latin typeface="Verdana" panose="020B0604030504040204" pitchFamily="34" charset="0"/>
                <a:ea typeface="Verdana" panose="020B0604030504040204" pitchFamily="34" charset="0"/>
              </a:rPr>
              <a:t>Diffondere la cultura di tutela ambientale all’interno del sodalizio</a:t>
            </a:r>
          </a:p>
          <a:p>
            <a:pPr marL="0" indent="0">
              <a:lnSpc>
                <a:spcPct val="100000"/>
              </a:lnSpc>
              <a:buNone/>
            </a:pPr>
            <a:endParaRPr lang="it-IT" dirty="0">
              <a:latin typeface="Verdana" panose="020B0604030504040204" pitchFamily="34" charset="0"/>
              <a:ea typeface="Verdana" panose="020B0604030504040204" pitchFamily="34" charset="0"/>
            </a:endParaRPr>
          </a:p>
          <a:p>
            <a:pPr marL="0" indent="0" algn="just">
              <a:lnSpc>
                <a:spcPct val="100000"/>
              </a:lnSpc>
              <a:buNone/>
            </a:pPr>
            <a:r>
              <a:rPr lang="it-IT" dirty="0">
                <a:latin typeface="Verdana" panose="020B0604030504040204" pitchFamily="34" charset="0"/>
                <a:ea typeface="Verdana" panose="020B0604030504040204" pitchFamily="34" charset="0"/>
              </a:rPr>
              <a:t>Portare a conoscenza dei Soci CAI </a:t>
            </a:r>
          </a:p>
          <a:p>
            <a:pPr marL="0" indent="0" algn="just">
              <a:lnSpc>
                <a:spcPct val="100000"/>
              </a:lnSpc>
              <a:buNone/>
            </a:pPr>
            <a:r>
              <a:rPr lang="it-IT" dirty="0">
                <a:latin typeface="Verdana" panose="020B0604030504040204" pitchFamily="34" charset="0"/>
                <a:ea typeface="Verdana" panose="020B0604030504040204" pitchFamily="34" charset="0"/>
              </a:rPr>
              <a:t>Il vecchio e nuovo Bidecalogo</a:t>
            </a:r>
          </a:p>
          <a:p>
            <a:pPr marL="0" indent="0">
              <a:buNone/>
            </a:pPr>
            <a:endParaRPr lang="it-IT" dirty="0"/>
          </a:p>
          <a:p>
            <a:pPr marL="0" indent="0">
              <a:buNone/>
            </a:pPr>
            <a:endParaRPr lang="it-IT" dirty="0"/>
          </a:p>
        </p:txBody>
      </p:sp>
      <p:sp>
        <p:nvSpPr>
          <p:cNvPr id="3" name="Segnaposto contenuto 2">
            <a:extLst>
              <a:ext uri="{FF2B5EF4-FFF2-40B4-BE49-F238E27FC236}">
                <a16:creationId xmlns:a16="http://schemas.microsoft.com/office/drawing/2014/main" id="{C115C256-ACAB-42BA-8E00-DAA641ABA7D1}"/>
              </a:ext>
            </a:extLst>
          </p:cNvPr>
          <p:cNvSpPr>
            <a:spLocks noGrp="1"/>
          </p:cNvSpPr>
          <p:nvPr>
            <p:ph sz="half" idx="1"/>
          </p:nvPr>
        </p:nvSpPr>
        <p:spPr>
          <a:xfrm>
            <a:off x="628650" y="1825625"/>
            <a:ext cx="3007246" cy="4351338"/>
          </a:xfrm>
        </p:spPr>
        <p:txBody>
          <a:bodyPr/>
          <a:lstStyle/>
          <a:p>
            <a:pPr marL="0" indent="0">
              <a:buNone/>
            </a:pPr>
            <a:endParaRPr lang="it-IT" dirty="0"/>
          </a:p>
        </p:txBody>
      </p:sp>
      <p:pic>
        <p:nvPicPr>
          <p:cNvPr id="1026" name="Picture 2" descr="La patria si serviva anche facendo la guardia ad un bidone di benzina. | 052">
            <a:extLst>
              <a:ext uri="{FF2B5EF4-FFF2-40B4-BE49-F238E27FC236}">
                <a16:creationId xmlns:a16="http://schemas.microsoft.com/office/drawing/2014/main" id="{E8059545-5989-438F-8D95-B169CF3493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636912"/>
            <a:ext cx="2448272" cy="3353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918166"/>
      </p:ext>
    </p:extLst>
  </p:cSld>
  <p:clrMapOvr>
    <a:masterClrMapping/>
  </p:clrMapOvr>
  <p:transition spd="slow">
    <p:cover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22383D-45E8-44DB-8760-4DD5B66390A8}"/>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2400" dirty="0"/>
          </a:p>
        </p:txBody>
      </p:sp>
      <p:sp>
        <p:nvSpPr>
          <p:cNvPr id="3" name="Segnaposto contenuto 2">
            <a:extLst>
              <a:ext uri="{FF2B5EF4-FFF2-40B4-BE49-F238E27FC236}">
                <a16:creationId xmlns:a16="http://schemas.microsoft.com/office/drawing/2014/main" id="{DE3CE2CA-FECC-43C0-B30D-6710ED7DF63B}"/>
              </a:ext>
            </a:extLst>
          </p:cNvPr>
          <p:cNvSpPr>
            <a:spLocks noGrp="1"/>
          </p:cNvSpPr>
          <p:nvPr>
            <p:ph idx="1"/>
          </p:nvPr>
        </p:nvSpPr>
        <p:spPr/>
        <p:txBody>
          <a:bodyPr/>
          <a:lstStyle/>
          <a:p>
            <a:pPr marL="0" indent="0" algn="just">
              <a:buNone/>
            </a:pPr>
            <a:r>
              <a:rPr lang="it-IT" sz="2000" b="1" i="0" u="none" strike="noStrike" baseline="0" dirty="0">
                <a:latin typeface="Verdana" panose="020B0604030504040204" pitchFamily="34" charset="0"/>
                <a:ea typeface="Verdana" panose="020B0604030504040204" pitchFamily="34" charset="0"/>
              </a:rPr>
              <a:t>Attività minima annuale Titolati e Qualificati (fino ad esaurimento ruolo)</a:t>
            </a:r>
          </a:p>
          <a:p>
            <a:pPr algn="just"/>
            <a:endParaRPr lang="it-IT" sz="2000" b="1" dirty="0">
              <a:latin typeface="Verdana" panose="020B0604030504040204" pitchFamily="34" charset="0"/>
              <a:ea typeface="Verdana" panose="020B0604030504040204" pitchFamily="34" charset="0"/>
            </a:endParaRPr>
          </a:p>
          <a:p>
            <a:pPr marL="0" indent="0" algn="just">
              <a:buNone/>
            </a:pPr>
            <a:r>
              <a:rPr lang="it-IT" sz="2400" b="0" i="0" u="none" strike="noStrike" baseline="0" dirty="0">
                <a:latin typeface="Verdana" panose="020B0604030504040204" pitchFamily="34" charset="0"/>
                <a:ea typeface="Verdana" panose="020B0604030504040204" pitchFamily="34" charset="0"/>
              </a:rPr>
              <a:t>Ai fini del </a:t>
            </a:r>
            <a:r>
              <a:rPr lang="it-IT" sz="2400" b="1" i="0" u="none" strike="noStrike" baseline="0" dirty="0">
                <a:latin typeface="Verdana" panose="020B0604030504040204" pitchFamily="34" charset="0"/>
                <a:ea typeface="Verdana" panose="020B0604030504040204" pitchFamily="34" charset="0"/>
              </a:rPr>
              <a:t>mantenimento del Titolo </a:t>
            </a:r>
            <a:r>
              <a:rPr lang="it-IT" sz="2400" b="0" i="0" u="none" strike="noStrike" baseline="0" dirty="0">
                <a:latin typeface="Verdana" panose="020B0604030504040204" pitchFamily="34" charset="0"/>
                <a:ea typeface="Verdana" panose="020B0604030504040204" pitchFamily="34" charset="0"/>
              </a:rPr>
              <a:t>e Qualifica sino ad esaurimento del ruolo, è obbligatorio per l’Operatore TAM, </a:t>
            </a:r>
            <a:r>
              <a:rPr lang="it-IT" sz="2400" b="1" i="0" u="none" strike="noStrike" baseline="0" dirty="0">
                <a:latin typeface="Verdana" panose="020B0604030504040204" pitchFamily="34" charset="0"/>
                <a:ea typeface="Verdana" panose="020B0604030504040204" pitchFamily="34" charset="0"/>
              </a:rPr>
              <a:t>pena la perdita del Titolo/Qualifica</a:t>
            </a:r>
            <a:r>
              <a:rPr lang="it-IT" sz="2400" b="0" i="0" u="none" strike="noStrike" baseline="0" dirty="0">
                <a:latin typeface="Verdana" panose="020B0604030504040204" pitchFamily="34" charset="0"/>
                <a:ea typeface="Verdana" panose="020B0604030504040204" pitchFamily="34" charset="0"/>
              </a:rPr>
              <a:t>, oltre alla </a:t>
            </a:r>
            <a:r>
              <a:rPr lang="it-IT" sz="2400" b="1" i="0" u="none" strike="noStrike" baseline="0" dirty="0">
                <a:latin typeface="Verdana" panose="020B0604030504040204" pitchFamily="34" charset="0"/>
                <a:ea typeface="Verdana" panose="020B0604030504040204" pitchFamily="34" charset="0"/>
              </a:rPr>
              <a:t>partecipazione ai corsi di aggiornamento</a:t>
            </a:r>
            <a:r>
              <a:rPr lang="it-IT" sz="2400" b="0" i="0" u="none" strike="noStrike" baseline="0" dirty="0">
                <a:latin typeface="Verdana" panose="020B0604030504040204" pitchFamily="34" charset="0"/>
                <a:ea typeface="Verdana" panose="020B0604030504040204" pitchFamily="34" charset="0"/>
              </a:rPr>
              <a:t> come precedentemente indicato, operare con continuità durante l’anno e </a:t>
            </a:r>
            <a:r>
              <a:rPr lang="it-IT" sz="2400" b="1" i="0" u="none" strike="noStrike" baseline="0" dirty="0">
                <a:latin typeface="Verdana" panose="020B0604030504040204" pitchFamily="34" charset="0"/>
                <a:ea typeface="Verdana" panose="020B0604030504040204" pitchFamily="34" charset="0"/>
              </a:rPr>
              <a:t>documentare</a:t>
            </a:r>
            <a:r>
              <a:rPr lang="it-IT" sz="2400" b="0" i="0" u="none" strike="noStrike" baseline="0" dirty="0">
                <a:latin typeface="Verdana" panose="020B0604030504040204" pitchFamily="34" charset="0"/>
                <a:ea typeface="Verdana" panose="020B0604030504040204" pitchFamily="34" charset="0"/>
              </a:rPr>
              <a:t> di aver svolto almeno la seguente tipologia di attività istituzionale:</a:t>
            </a:r>
            <a:endParaRPr lang="it-IT"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30167953"/>
      </p:ext>
    </p:extLst>
  </p:cSld>
  <p:clrMapOvr>
    <a:masterClrMapping/>
  </p:clrMapOvr>
  <p:transition spd="slow">
    <p:cover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70F7ED-235D-4BEA-A1F0-8E699D1557C8}"/>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2400" dirty="0"/>
          </a:p>
        </p:txBody>
      </p:sp>
      <p:sp>
        <p:nvSpPr>
          <p:cNvPr id="3" name="Segnaposto contenuto 2">
            <a:extLst>
              <a:ext uri="{FF2B5EF4-FFF2-40B4-BE49-F238E27FC236}">
                <a16:creationId xmlns:a16="http://schemas.microsoft.com/office/drawing/2014/main" id="{E4E88D1A-8E0A-4B40-9E40-B0B2D72401BB}"/>
              </a:ext>
            </a:extLst>
          </p:cNvPr>
          <p:cNvSpPr>
            <a:spLocks noGrp="1"/>
          </p:cNvSpPr>
          <p:nvPr>
            <p:ph idx="1"/>
          </p:nvPr>
        </p:nvSpPr>
        <p:spPr/>
        <p:txBody>
          <a:bodyPr/>
          <a:lstStyle/>
          <a:p>
            <a:pPr marL="0" indent="0" algn="just">
              <a:buNone/>
            </a:pPr>
            <a:r>
              <a:rPr lang="it-IT" sz="2400" b="1" i="0" u="none" strike="noStrike" baseline="0" dirty="0">
                <a:latin typeface="Verdana" panose="020B0604030504040204" pitchFamily="34" charset="0"/>
                <a:ea typeface="Verdana" panose="020B0604030504040204" pitchFamily="34" charset="0"/>
              </a:rPr>
              <a:t>OSTAM (fino ad esaurimento ruolo)</a:t>
            </a:r>
            <a:r>
              <a:rPr lang="it-IT" sz="2400" b="0" i="0" u="none" strike="noStrike" baseline="0" dirty="0">
                <a:latin typeface="Verdana" panose="020B0604030504040204" pitchFamily="34" charset="0"/>
                <a:ea typeface="Verdana" panose="020B0604030504040204" pitchFamily="34" charset="0"/>
              </a:rPr>
              <a:t>: NON MENO DI TRE GIORNATE/ANNO della seguente tipologia:</a:t>
            </a:r>
          </a:p>
          <a:p>
            <a:pPr algn="just"/>
            <a:r>
              <a:rPr lang="it-IT" sz="2400" b="1" i="0" u="none" strike="noStrike" baseline="0" dirty="0">
                <a:latin typeface="Verdana" panose="020B0604030504040204" pitchFamily="34" charset="0"/>
                <a:ea typeface="Verdana" panose="020B0604030504040204" pitchFamily="34" charset="0"/>
              </a:rPr>
              <a:t>almeno una uscita didattica sul territorio</a:t>
            </a:r>
            <a:r>
              <a:rPr lang="it-IT" sz="2400" b="0" i="0" u="none" strike="noStrike" baseline="0" dirty="0">
                <a:latin typeface="Verdana" panose="020B0604030504040204" pitchFamily="34" charset="0"/>
                <a:ea typeface="Verdana" panose="020B0604030504040204" pitchFamily="34" charset="0"/>
              </a:rPr>
              <a:t>, principalmente ove insiste la Sezione per documentare eccellenze o criticità ambientali;</a:t>
            </a:r>
          </a:p>
          <a:p>
            <a:pPr algn="just"/>
            <a:r>
              <a:rPr lang="it-IT" sz="2400" b="1" i="0" u="none" strike="noStrike" baseline="0" dirty="0">
                <a:latin typeface="Verdana" panose="020B0604030504040204" pitchFamily="34" charset="0"/>
                <a:ea typeface="Verdana" panose="020B0604030504040204" pitchFamily="34" charset="0"/>
              </a:rPr>
              <a:t>almeno due attività di divulgazione</a:t>
            </a:r>
            <a:r>
              <a:rPr lang="it-IT" sz="2400" b="0" i="0" u="none" strike="noStrike" baseline="0" dirty="0">
                <a:latin typeface="Verdana" panose="020B0604030504040204" pitchFamily="34" charset="0"/>
                <a:ea typeface="Verdana" panose="020B0604030504040204" pitchFamily="34" charset="0"/>
              </a:rPr>
              <a:t>, utilizzando anche sistemi comunicativi on line (webinar ecc.), per i Soci della Sezione e/o presso le Scuole con le quali la Sezione intrattiene rapporti di collaborazione di una o più materie oggetto del corso di formazione.</a:t>
            </a:r>
          </a:p>
          <a:p>
            <a:pPr marL="0" indent="0" algn="l">
              <a:buNone/>
            </a:pPr>
            <a:endParaRPr lang="it-IT" dirty="0"/>
          </a:p>
        </p:txBody>
      </p:sp>
    </p:spTree>
    <p:extLst>
      <p:ext uri="{BB962C8B-B14F-4D97-AF65-F5344CB8AC3E}">
        <p14:creationId xmlns:p14="http://schemas.microsoft.com/office/powerpoint/2010/main" val="13245065"/>
      </p:ext>
    </p:extLst>
  </p:cSld>
  <p:clrMapOvr>
    <a:masterClrMapping/>
  </p:clrMapOvr>
  <p:transition spd="slow">
    <p:cover dir="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D520CF-2EFC-4956-8491-29843F72480D}"/>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2400" dirty="0"/>
          </a:p>
        </p:txBody>
      </p:sp>
      <p:sp>
        <p:nvSpPr>
          <p:cNvPr id="3" name="Segnaposto contenuto 2">
            <a:extLst>
              <a:ext uri="{FF2B5EF4-FFF2-40B4-BE49-F238E27FC236}">
                <a16:creationId xmlns:a16="http://schemas.microsoft.com/office/drawing/2014/main" id="{7C5E94DF-1479-4116-B0C1-C0A78A448C1C}"/>
              </a:ext>
            </a:extLst>
          </p:cNvPr>
          <p:cNvSpPr>
            <a:spLocks noGrp="1"/>
          </p:cNvSpPr>
          <p:nvPr>
            <p:ph idx="1"/>
          </p:nvPr>
        </p:nvSpPr>
        <p:spPr/>
        <p:txBody>
          <a:bodyPr/>
          <a:lstStyle/>
          <a:p>
            <a:pPr marL="0" indent="0" algn="just">
              <a:buNone/>
            </a:pPr>
            <a:r>
              <a:rPr lang="it-IT" sz="2000" b="1" i="0" u="none" strike="noStrike" baseline="0" dirty="0">
                <a:latin typeface="Verdana" panose="020B0604030504040204" pitchFamily="34" charset="0"/>
                <a:ea typeface="Verdana" panose="020B0604030504040204" pitchFamily="34" charset="0"/>
              </a:rPr>
              <a:t>ORTAM</a:t>
            </a:r>
            <a:r>
              <a:rPr lang="it-IT" sz="2000" i="0" u="none" strike="noStrike" baseline="0" dirty="0">
                <a:latin typeface="Verdana" panose="020B0604030504040204" pitchFamily="34" charset="0"/>
                <a:ea typeface="Verdana" panose="020B0604030504040204" pitchFamily="34" charset="0"/>
              </a:rPr>
              <a:t>: </a:t>
            </a:r>
            <a:r>
              <a:rPr lang="it-IT" sz="2000" b="1" i="0" u="none" strike="noStrike" baseline="0" dirty="0">
                <a:latin typeface="Verdana" panose="020B0604030504040204" pitchFamily="34" charset="0"/>
                <a:ea typeface="Verdana" panose="020B0604030504040204" pitchFamily="34" charset="0"/>
              </a:rPr>
              <a:t>NON MENO DI QUATTRO GIORNATE/ANNO</a:t>
            </a:r>
            <a:r>
              <a:rPr lang="it-IT" sz="2000" i="0" u="none" strike="noStrike" baseline="0" dirty="0">
                <a:latin typeface="Verdana" panose="020B0604030504040204" pitchFamily="34" charset="0"/>
                <a:ea typeface="Verdana" panose="020B0604030504040204" pitchFamily="34" charset="0"/>
              </a:rPr>
              <a:t> della seguente tipologia:</a:t>
            </a:r>
          </a:p>
          <a:p>
            <a:pPr marL="0" indent="0" algn="just">
              <a:buNone/>
            </a:pPr>
            <a:r>
              <a:rPr lang="it-IT" sz="2000" b="0" i="0" u="none" strike="noStrike" baseline="0" dirty="0">
                <a:latin typeface="Verdana" panose="020B0604030504040204" pitchFamily="34" charset="0"/>
                <a:ea typeface="Verdana" panose="020B0604030504040204" pitchFamily="34" charset="0"/>
              </a:rPr>
              <a:t>almeno </a:t>
            </a:r>
            <a:r>
              <a:rPr lang="it-IT" sz="2000" b="1" i="0" u="none" strike="noStrike" baseline="0" dirty="0">
                <a:latin typeface="Verdana" panose="020B0604030504040204" pitchFamily="34" charset="0"/>
                <a:ea typeface="Verdana" panose="020B0604030504040204" pitchFamily="34" charset="0"/>
              </a:rPr>
              <a:t>due uscite didattiche sul territorio regionale </a:t>
            </a:r>
            <a:r>
              <a:rPr lang="it-IT" sz="2000" b="0" i="0" u="none" strike="noStrike" baseline="0" dirty="0">
                <a:latin typeface="Verdana" panose="020B0604030504040204" pitchFamily="34" charset="0"/>
                <a:ea typeface="Verdana" panose="020B0604030504040204" pitchFamily="34" charset="0"/>
              </a:rPr>
              <a:t>per documentare eccellenze o criticità ambientali;</a:t>
            </a:r>
          </a:p>
          <a:p>
            <a:pPr marL="0" indent="0" algn="just">
              <a:buNone/>
            </a:pPr>
            <a:r>
              <a:rPr lang="it-IT" sz="2000" b="0" i="0" u="none" strike="noStrike" baseline="0" dirty="0">
                <a:latin typeface="Verdana" panose="020B0604030504040204" pitchFamily="34" charset="0"/>
                <a:ea typeface="Verdana" panose="020B0604030504040204" pitchFamily="34" charset="0"/>
              </a:rPr>
              <a:t>promuovere almeno </a:t>
            </a:r>
            <a:r>
              <a:rPr lang="it-IT" sz="2000" b="1" i="0" u="none" strike="noStrike" baseline="0" dirty="0">
                <a:latin typeface="Verdana" panose="020B0604030504040204" pitchFamily="34" charset="0"/>
                <a:ea typeface="Verdana" panose="020B0604030504040204" pitchFamily="34" charset="0"/>
              </a:rPr>
              <a:t>due attività di divulgazione</a:t>
            </a:r>
            <a:r>
              <a:rPr lang="it-IT" sz="2000" b="0" i="0" u="none" strike="noStrike" baseline="0" dirty="0">
                <a:latin typeface="Verdana" panose="020B0604030504040204" pitchFamily="34" charset="0"/>
                <a:ea typeface="Verdana" panose="020B0604030504040204" pitchFamily="34" charset="0"/>
              </a:rPr>
              <a:t>, utilizzando anche sistemi comunicativi on line (webinar ecc.), per i Soci delle Sezioni principalmente della provincia di residenza e/o presso le Scuole con le quali le Sezioni del territorio intrattengono rapporti di collaborazione, inerenti una o più materie oggetto del corso di formazione;</a:t>
            </a:r>
          </a:p>
          <a:p>
            <a:pPr marL="0" indent="0" algn="just">
              <a:buNone/>
            </a:pPr>
            <a:r>
              <a:rPr lang="it-IT" sz="2000" b="0" i="0" u="none" strike="noStrike" baseline="0" dirty="0">
                <a:latin typeface="Verdana" panose="020B0604030504040204" pitchFamily="34" charset="0"/>
                <a:ea typeface="Verdana" panose="020B0604030504040204" pitchFamily="34" charset="0"/>
              </a:rPr>
              <a:t>partecipazione documentata alle attività di Organismi Consultivi/Direttivi di Enti Locali/Parchi </a:t>
            </a:r>
            <a:r>
              <a:rPr lang="it-IT" sz="2000" b="0" i="0" u="sng" strike="noStrike" baseline="0" dirty="0">
                <a:latin typeface="Verdana" panose="020B0604030504040204" pitchFamily="34" charset="0"/>
                <a:ea typeface="Verdana" panose="020B0604030504040204" pitchFamily="34" charset="0"/>
              </a:rPr>
              <a:t>in rappresentanza e/o su nomina del CAI.</a:t>
            </a:r>
          </a:p>
          <a:p>
            <a:pPr marL="0" indent="0" algn="just">
              <a:buNone/>
            </a:pPr>
            <a:endParaRPr lang="it-IT" sz="1800" b="0" i="0" u="none" strike="noStrike" baseline="0" dirty="0">
              <a:latin typeface="Verdana" panose="020B0604030504040204" pitchFamily="34" charset="0"/>
              <a:ea typeface="Verdana" panose="020B0604030504040204" pitchFamily="34" charset="0"/>
            </a:endParaRPr>
          </a:p>
          <a:p>
            <a:pPr marL="0" indent="0" algn="just">
              <a:buNone/>
            </a:pPr>
            <a:endParaRPr lang="it-IT"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5627873"/>
      </p:ext>
    </p:extLst>
  </p:cSld>
  <p:clrMapOvr>
    <a:masterClrMapping/>
  </p:clrMapOvr>
  <p:transition spd="slow">
    <p:cover dir="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D79E77-0699-4FCE-A3DD-1895EB264348}"/>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2400" dirty="0"/>
          </a:p>
        </p:txBody>
      </p:sp>
      <p:sp>
        <p:nvSpPr>
          <p:cNvPr id="3" name="Segnaposto contenuto 2">
            <a:extLst>
              <a:ext uri="{FF2B5EF4-FFF2-40B4-BE49-F238E27FC236}">
                <a16:creationId xmlns:a16="http://schemas.microsoft.com/office/drawing/2014/main" id="{90D18F8A-DA51-4A05-8D59-01D90E146A3E}"/>
              </a:ext>
            </a:extLst>
          </p:cNvPr>
          <p:cNvSpPr>
            <a:spLocks noGrp="1"/>
          </p:cNvSpPr>
          <p:nvPr>
            <p:ph idx="1"/>
          </p:nvPr>
        </p:nvSpPr>
        <p:spPr/>
        <p:txBody>
          <a:bodyPr/>
          <a:lstStyle/>
          <a:p>
            <a:pPr marL="0" indent="0" algn="just">
              <a:buNone/>
            </a:pPr>
            <a:r>
              <a:rPr lang="it-IT" sz="2000" b="1" i="0" u="none" strike="noStrike" baseline="0" dirty="0">
                <a:latin typeface="Verdana" panose="020B0604030504040204" pitchFamily="34" charset="0"/>
                <a:ea typeface="Verdana" panose="020B0604030504040204" pitchFamily="34" charset="0"/>
              </a:rPr>
              <a:t>ONTAM</a:t>
            </a:r>
            <a:r>
              <a:rPr lang="it-IT" sz="2000" b="0" i="0" u="none" strike="noStrike" baseline="0" dirty="0">
                <a:latin typeface="Verdana" panose="020B0604030504040204" pitchFamily="34" charset="0"/>
                <a:ea typeface="Verdana" panose="020B0604030504040204" pitchFamily="34" charset="0"/>
              </a:rPr>
              <a:t>: </a:t>
            </a:r>
            <a:r>
              <a:rPr lang="it-IT" sz="2000" b="1" i="0" u="none" strike="noStrike" baseline="0" dirty="0">
                <a:latin typeface="Verdana" panose="020B0604030504040204" pitchFamily="34" charset="0"/>
                <a:ea typeface="Verdana" panose="020B0604030504040204" pitchFamily="34" charset="0"/>
              </a:rPr>
              <a:t>NON MENO DI CINQUE GIORNATE/ANNO della seguente tipologia:</a:t>
            </a:r>
          </a:p>
          <a:p>
            <a:pPr marL="0" indent="0" algn="just">
              <a:buNone/>
            </a:pPr>
            <a:r>
              <a:rPr lang="it-IT" sz="2000" b="0" i="0" u="none" strike="noStrike" baseline="0" dirty="0">
                <a:latin typeface="Verdana" panose="020B0604030504040204" pitchFamily="34" charset="0"/>
                <a:ea typeface="Verdana" panose="020B0604030504040204" pitchFamily="34" charset="0"/>
              </a:rPr>
              <a:t>partecipazione a eventuali gruppi di lavoro tematici organizzati dalla CCTAM;</a:t>
            </a:r>
          </a:p>
          <a:p>
            <a:pPr marL="0" indent="0" algn="just">
              <a:buNone/>
            </a:pPr>
            <a:r>
              <a:rPr lang="it-IT" sz="2000" b="1" i="0" u="none" strike="noStrike" baseline="0" dirty="0">
                <a:latin typeface="Verdana" panose="020B0604030504040204" pitchFamily="34" charset="0"/>
                <a:ea typeface="Verdana" panose="020B0604030504040204" pitchFamily="34" charset="0"/>
              </a:rPr>
              <a:t>direzione di Corsi di formazione o aggiornamento per Titolati TAM;</a:t>
            </a:r>
          </a:p>
          <a:p>
            <a:pPr marL="0" indent="0" algn="just">
              <a:buNone/>
            </a:pPr>
            <a:r>
              <a:rPr lang="it-IT" sz="2000" b="0" i="0" u="none" strike="noStrike" baseline="0" dirty="0">
                <a:latin typeface="Verdana" panose="020B0604030504040204" pitchFamily="34" charset="0"/>
                <a:ea typeface="Verdana" panose="020B0604030504040204" pitchFamily="34" charset="0"/>
              </a:rPr>
              <a:t>svolgere </a:t>
            </a:r>
            <a:r>
              <a:rPr lang="it-IT" sz="2000" b="1" i="0" u="none" strike="noStrike" baseline="0" dirty="0">
                <a:latin typeface="Verdana" panose="020B0604030504040204" pitchFamily="34" charset="0"/>
                <a:ea typeface="Verdana" panose="020B0604030504040204" pitchFamily="34" charset="0"/>
              </a:rPr>
              <a:t>attività di docenza durante corsi di formazione ONTAM/ORTAM;</a:t>
            </a:r>
          </a:p>
          <a:p>
            <a:pPr marL="0" indent="0" algn="just">
              <a:buNone/>
            </a:pPr>
            <a:r>
              <a:rPr lang="it-IT" sz="2000" b="1" i="0" u="none" strike="noStrike" baseline="0" dirty="0">
                <a:latin typeface="Verdana" panose="020B0604030504040204" pitchFamily="34" charset="0"/>
                <a:ea typeface="Verdana" panose="020B0604030504040204" pitchFamily="34" charset="0"/>
              </a:rPr>
              <a:t>partecipazione e/o organizzazione di eventi formativi/divulgativi </a:t>
            </a:r>
            <a:r>
              <a:rPr lang="it-IT" sz="2000" b="0" i="0" u="none" strike="noStrike" baseline="0" dirty="0">
                <a:latin typeface="Verdana" panose="020B0604030504040204" pitchFamily="34" charset="0"/>
                <a:ea typeface="Verdana" panose="020B0604030504040204" pitchFamily="34" charset="0"/>
              </a:rPr>
              <a:t>sulle materie di specifica competenza, utilizzando anche sistemi comunicativi on line (webinar ecc.), e </a:t>
            </a:r>
            <a:r>
              <a:rPr lang="it-IT" sz="2000" b="1" i="0" u="none" strike="noStrike" baseline="0" dirty="0">
                <a:latin typeface="Verdana" panose="020B0604030504040204" pitchFamily="34" charset="0"/>
                <a:ea typeface="Verdana" panose="020B0604030504040204" pitchFamily="34" charset="0"/>
              </a:rPr>
              <a:t>partecipazione o organizzazione ad uscite sul campo per documentare emergenze o eccellenze ambientali.</a:t>
            </a:r>
          </a:p>
        </p:txBody>
      </p:sp>
    </p:spTree>
    <p:extLst>
      <p:ext uri="{BB962C8B-B14F-4D97-AF65-F5344CB8AC3E}">
        <p14:creationId xmlns:p14="http://schemas.microsoft.com/office/powerpoint/2010/main" val="579349686"/>
      </p:ext>
    </p:extLst>
  </p:cSld>
  <p:clrMapOvr>
    <a:masterClrMapping/>
  </p:clrMapOvr>
  <p:transition spd="slow">
    <p:cover dir="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E46878-DBFE-436C-91B1-CBF18B3CB78C}"/>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2400" dirty="0"/>
          </a:p>
        </p:txBody>
      </p:sp>
      <p:sp>
        <p:nvSpPr>
          <p:cNvPr id="3" name="Segnaposto contenuto 2">
            <a:extLst>
              <a:ext uri="{FF2B5EF4-FFF2-40B4-BE49-F238E27FC236}">
                <a16:creationId xmlns:a16="http://schemas.microsoft.com/office/drawing/2014/main" id="{B88EC226-AD2A-4BC3-A0A8-D4A7045815E9}"/>
              </a:ext>
            </a:extLst>
          </p:cNvPr>
          <p:cNvSpPr>
            <a:spLocks noGrp="1"/>
          </p:cNvSpPr>
          <p:nvPr>
            <p:ph idx="1"/>
          </p:nvPr>
        </p:nvSpPr>
        <p:spPr/>
        <p:txBody>
          <a:bodyPr/>
          <a:lstStyle/>
          <a:p>
            <a:pPr marL="0" indent="0" algn="just">
              <a:buNone/>
            </a:pPr>
            <a:r>
              <a:rPr lang="it-IT" sz="2400" i="0" u="none" strike="noStrike" baseline="0" dirty="0">
                <a:latin typeface="Verdana" panose="020B0604030504040204" pitchFamily="34" charset="0"/>
                <a:ea typeface="Verdana" panose="020B0604030504040204" pitchFamily="34" charset="0"/>
              </a:rPr>
              <a:t>svolgimento, senza limiti territoriali, di presentazioni formative attinenti le specifiche competenze presso Istituti Scolastici che ne facciano richiesta, oppure che partecipino ai programmi formativi per insegnanti CAI/MIUR, oppure che intrattengano rapporti di collaborazione con GR e Sezioni;</a:t>
            </a:r>
          </a:p>
          <a:p>
            <a:pPr marL="0" indent="0" algn="just">
              <a:buNone/>
            </a:pPr>
            <a:r>
              <a:rPr lang="it-IT" sz="2400" b="1" i="0" u="none" strike="noStrike" baseline="0" dirty="0">
                <a:latin typeface="Verdana" panose="020B0604030504040204" pitchFamily="34" charset="0"/>
                <a:ea typeface="Verdana" panose="020B0604030504040204" pitchFamily="34" charset="0"/>
              </a:rPr>
              <a:t>documentata attività di supporto ai GR nella trattazione di problematiche ambientali.</a:t>
            </a:r>
          </a:p>
          <a:p>
            <a:pPr marL="0" indent="0" algn="just">
              <a:buNone/>
            </a:pPr>
            <a:r>
              <a:rPr lang="it-IT" sz="2400" dirty="0">
                <a:latin typeface="Verdana" panose="020B0604030504040204" pitchFamily="34" charset="0"/>
                <a:ea typeface="Verdana" panose="020B0604030504040204" pitchFamily="34" charset="0"/>
              </a:rPr>
              <a:t>P</a:t>
            </a:r>
            <a:r>
              <a:rPr lang="it-IT" sz="2400" i="0" u="none" strike="noStrike" baseline="0" dirty="0">
                <a:latin typeface="Verdana" panose="020B0604030504040204" pitchFamily="34" charset="0"/>
                <a:ea typeface="Verdana" panose="020B0604030504040204" pitchFamily="34" charset="0"/>
              </a:rPr>
              <a:t>artecipazione documentata alle attività di Organismi Consultivi/Direttivi di Enti Locali/Parchi in rappresentanza e/o su nomina del CAI.</a:t>
            </a:r>
            <a:endParaRPr lang="it-IT" sz="2400" dirty="0"/>
          </a:p>
        </p:txBody>
      </p:sp>
    </p:spTree>
    <p:extLst>
      <p:ext uri="{BB962C8B-B14F-4D97-AF65-F5344CB8AC3E}">
        <p14:creationId xmlns:p14="http://schemas.microsoft.com/office/powerpoint/2010/main" val="3167650637"/>
      </p:ext>
    </p:extLst>
  </p:cSld>
  <p:clrMapOvr>
    <a:masterClrMapping/>
  </p:clrMapOvr>
  <p:transition spd="slow">
    <p:cover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1A1FDA-B2A4-4293-B6DB-D1F77BFBA25D}"/>
              </a:ext>
            </a:extLst>
          </p:cNvPr>
          <p:cNvSpPr>
            <a:spLocks noGrp="1"/>
          </p:cNvSpPr>
          <p:nvPr>
            <p:ph type="title"/>
          </p:nvPr>
        </p:nvSpPr>
        <p:spPr>
          <a:xfrm>
            <a:off x="628650" y="620689"/>
            <a:ext cx="7886700" cy="720080"/>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3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dirty="0"/>
          </a:p>
        </p:txBody>
      </p:sp>
      <p:sp>
        <p:nvSpPr>
          <p:cNvPr id="3" name="Segnaposto contenuto 2">
            <a:extLst>
              <a:ext uri="{FF2B5EF4-FFF2-40B4-BE49-F238E27FC236}">
                <a16:creationId xmlns:a16="http://schemas.microsoft.com/office/drawing/2014/main" id="{EAEFBDFA-3D16-4B76-9244-1956B40A7BFD}"/>
              </a:ext>
            </a:extLst>
          </p:cNvPr>
          <p:cNvSpPr>
            <a:spLocks noGrp="1"/>
          </p:cNvSpPr>
          <p:nvPr>
            <p:ph idx="1"/>
          </p:nvPr>
        </p:nvSpPr>
        <p:spPr>
          <a:xfrm>
            <a:off x="628650" y="1825625"/>
            <a:ext cx="7886700" cy="2467471"/>
          </a:xfrm>
        </p:spPr>
        <p:txBody>
          <a:bodyPr/>
          <a:lstStyle/>
          <a:p>
            <a:pPr marL="0" indent="0" algn="ctr">
              <a:buNone/>
            </a:pPr>
            <a:r>
              <a:rPr lang="it-IT" sz="2400" b="1" i="0" u="none" strike="noStrike" baseline="0" dirty="0">
                <a:latin typeface="Verdana" panose="020B0604030504040204" pitchFamily="34" charset="0"/>
                <a:ea typeface="Verdana" panose="020B0604030504040204" pitchFamily="34" charset="0"/>
              </a:rPr>
              <a:t>Aggiornamento Titolati di 1° Livello (ORTAM)</a:t>
            </a:r>
          </a:p>
          <a:p>
            <a:pPr marL="0" indent="0" algn="just">
              <a:buNone/>
            </a:pPr>
            <a:r>
              <a:rPr lang="it-IT" sz="2000" b="0" i="0" u="none" strike="noStrike" baseline="0" dirty="0">
                <a:latin typeface="Verdana" panose="020B0604030504040204" pitchFamily="34" charset="0"/>
                <a:ea typeface="Verdana" panose="020B0604030504040204" pitchFamily="34" charset="0"/>
              </a:rPr>
              <a:t>Gli </a:t>
            </a:r>
            <a:r>
              <a:rPr lang="it-IT" sz="2000" b="1" i="0" u="none" strike="noStrike" baseline="0" dirty="0">
                <a:latin typeface="Verdana" panose="020B0604030504040204" pitchFamily="34" charset="0"/>
                <a:ea typeface="Verdana" panose="020B0604030504040204" pitchFamily="34" charset="0"/>
              </a:rPr>
              <a:t>OTTO</a:t>
            </a:r>
            <a:r>
              <a:rPr lang="it-IT" sz="2000" b="0" i="0" u="none" strike="noStrike" baseline="0" dirty="0">
                <a:latin typeface="Verdana" panose="020B0604030504040204" pitchFamily="34" charset="0"/>
                <a:ea typeface="Verdana" panose="020B0604030504040204" pitchFamily="34" charset="0"/>
              </a:rPr>
              <a:t> organizzano, </a:t>
            </a:r>
            <a:r>
              <a:rPr lang="it-IT" sz="2000" b="1" i="0" u="none" strike="noStrike" baseline="0" dirty="0">
                <a:latin typeface="Verdana" panose="020B0604030504040204" pitchFamily="34" charset="0"/>
                <a:ea typeface="Verdana" panose="020B0604030504040204" pitchFamily="34" charset="0"/>
              </a:rPr>
              <a:t>con cadenza biennale</a:t>
            </a:r>
            <a:r>
              <a:rPr lang="it-IT" sz="2000" b="0" i="0" u="none" strike="noStrike" baseline="0" dirty="0">
                <a:latin typeface="Verdana" panose="020B0604030504040204" pitchFamily="34" charset="0"/>
                <a:ea typeface="Verdana" panose="020B0604030504040204" pitchFamily="34" charset="0"/>
              </a:rPr>
              <a:t>, Corsi di Aggiornamento Regionali </a:t>
            </a:r>
            <a:r>
              <a:rPr lang="it-IT" sz="2000" b="1" i="0" u="none" strike="noStrike" baseline="0" dirty="0">
                <a:latin typeface="Verdana" panose="020B0604030504040204" pitchFamily="34" charset="0"/>
                <a:ea typeface="Verdana" panose="020B0604030504040204" pitchFamily="34" charset="0"/>
              </a:rPr>
              <a:t>monotematici</a:t>
            </a:r>
            <a:r>
              <a:rPr lang="it-IT" sz="2000" b="0" i="0" u="none" strike="noStrike" baseline="0" dirty="0">
                <a:latin typeface="Verdana" panose="020B0604030504040204" pitchFamily="34" charset="0"/>
                <a:ea typeface="Verdana" panose="020B0604030504040204" pitchFamily="34" charset="0"/>
              </a:rPr>
              <a:t> che prevedano la trattazione approfondita degli argomenti previsti nei piani didattici.</a:t>
            </a:r>
            <a:endParaRPr lang="it-IT" sz="2000" b="1" i="0" u="none" strike="noStrike" baseline="0" dirty="0">
              <a:latin typeface="Verdana" panose="020B0604030504040204" pitchFamily="34" charset="0"/>
              <a:ea typeface="Verdana" panose="020B0604030504040204" pitchFamily="34" charset="0"/>
            </a:endParaRPr>
          </a:p>
          <a:p>
            <a:pPr marL="0" indent="0" algn="just">
              <a:buNone/>
            </a:pPr>
            <a:r>
              <a:rPr lang="it-IT" sz="2000" b="1" i="0" u="none" strike="noStrike" baseline="0" dirty="0">
                <a:latin typeface="Verdana" panose="020B0604030504040204" pitchFamily="34" charset="0"/>
                <a:ea typeface="Verdana" panose="020B0604030504040204" pitchFamily="34" charset="0"/>
              </a:rPr>
              <a:t>E’ obbligatoria, pena la decadenza del titolo, la partecipazione, nel biennio, ad almeno un Corso di Aggiornamento, tra quelli organizzati dalle CRTAM/CITAM, o alle altre attività considerate valide ai fini dell’aggiornamento.</a:t>
            </a:r>
          </a:p>
          <a:p>
            <a:endParaRPr lang="it-IT" dirty="0"/>
          </a:p>
        </p:txBody>
      </p:sp>
    </p:spTree>
    <p:extLst>
      <p:ext uri="{BB962C8B-B14F-4D97-AF65-F5344CB8AC3E}">
        <p14:creationId xmlns:p14="http://schemas.microsoft.com/office/powerpoint/2010/main" val="1320776286"/>
      </p:ext>
    </p:extLst>
  </p:cSld>
  <p:clrMapOvr>
    <a:masterClrMapping/>
  </p:clrMapOvr>
  <p:transition spd="slow">
    <p:cover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A46F45-5B9F-4FED-AAFA-9EC1BF8846DD}"/>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2400" dirty="0"/>
          </a:p>
        </p:txBody>
      </p:sp>
      <p:sp>
        <p:nvSpPr>
          <p:cNvPr id="3" name="Segnaposto contenuto 2">
            <a:extLst>
              <a:ext uri="{FF2B5EF4-FFF2-40B4-BE49-F238E27FC236}">
                <a16:creationId xmlns:a16="http://schemas.microsoft.com/office/drawing/2014/main" id="{B30C1FD4-D239-42AE-BA55-47DBF1EB4C5C}"/>
              </a:ext>
            </a:extLst>
          </p:cNvPr>
          <p:cNvSpPr>
            <a:spLocks noGrp="1"/>
          </p:cNvSpPr>
          <p:nvPr>
            <p:ph idx="1"/>
          </p:nvPr>
        </p:nvSpPr>
        <p:spPr/>
        <p:txBody>
          <a:bodyPr/>
          <a:lstStyle/>
          <a:p>
            <a:pPr marL="0" indent="0" algn="ctr">
              <a:buNone/>
            </a:pPr>
            <a:r>
              <a:rPr lang="it-IT" sz="2400" b="1" i="0" u="none" strike="noStrike" baseline="0" dirty="0">
                <a:latin typeface="Verdana" panose="020B0604030504040204" pitchFamily="34" charset="0"/>
                <a:ea typeface="Verdana" panose="020B0604030504040204" pitchFamily="34" charset="0"/>
              </a:rPr>
              <a:t>Aggiornamento Titolati di 2° Livello (ONTAM)</a:t>
            </a:r>
          </a:p>
          <a:p>
            <a:pPr marL="0" indent="0" algn="ctr">
              <a:buNone/>
            </a:pPr>
            <a:endParaRPr lang="it-IT" sz="2000" b="1" i="0" u="none" strike="noStrike" baseline="0" dirty="0">
              <a:latin typeface="Verdana" panose="020B0604030504040204" pitchFamily="34" charset="0"/>
              <a:ea typeface="Verdana" panose="020B0604030504040204" pitchFamily="34" charset="0"/>
            </a:endParaRPr>
          </a:p>
          <a:p>
            <a:pPr algn="just"/>
            <a:r>
              <a:rPr lang="it-IT" sz="2000" u="none" strike="noStrike" baseline="0" dirty="0">
                <a:latin typeface="Verdana" panose="020B0604030504040204" pitchFamily="34" charset="0"/>
                <a:ea typeface="Verdana" panose="020B0604030504040204" pitchFamily="34" charset="0"/>
              </a:rPr>
              <a:t>La CCTAM </a:t>
            </a:r>
            <a:r>
              <a:rPr lang="it-IT" sz="2000" b="1" u="none" strike="noStrike" baseline="0" dirty="0">
                <a:latin typeface="Verdana" panose="020B0604030504040204" pitchFamily="34" charset="0"/>
                <a:ea typeface="Verdana" panose="020B0604030504040204" pitchFamily="34" charset="0"/>
              </a:rPr>
              <a:t>organizza annualmente </a:t>
            </a:r>
            <a:r>
              <a:rPr lang="it-IT" sz="2000" u="none" strike="noStrike" baseline="0" dirty="0">
                <a:latin typeface="Verdana" panose="020B0604030504040204" pitchFamily="34" charset="0"/>
                <a:ea typeface="Verdana" panose="020B0604030504040204" pitchFamily="34" charset="0"/>
              </a:rPr>
              <a:t>i Corsi di Aggiornamento Nazionale monotematici che prevedono la trattazione, a rotazione, degli argomenti previsti nel piano didattico ONTAM.</a:t>
            </a:r>
          </a:p>
          <a:p>
            <a:pPr algn="just"/>
            <a:r>
              <a:rPr lang="it-IT" sz="2000" u="none" strike="noStrike" baseline="0" dirty="0">
                <a:latin typeface="Verdana" panose="020B0604030504040204" pitchFamily="34" charset="0"/>
                <a:ea typeface="Verdana" panose="020B0604030504040204" pitchFamily="34" charset="0"/>
              </a:rPr>
              <a:t>E’ in ogni caso possibile trattare altri temi di attualità di particolare rilevanza ai fini ambientali, anche in collaborazione e d’intesa con altri OTCO.</a:t>
            </a:r>
          </a:p>
          <a:p>
            <a:pPr algn="just"/>
            <a:r>
              <a:rPr lang="it-IT" sz="2000" b="1" u="none" strike="noStrike" baseline="0" dirty="0">
                <a:latin typeface="Verdana" panose="020B0604030504040204" pitchFamily="34" charset="0"/>
                <a:ea typeface="Verdana" panose="020B0604030504040204" pitchFamily="34" charset="0"/>
              </a:rPr>
              <a:t>E’ obbligatoria, pena la decadenza del titolo, la partecipazione, nel biennio, da parte dell’ONTAM, ad almeno un Corso di Aggiornamento, tra quelli organizzati.</a:t>
            </a:r>
            <a:endParaRPr lang="it-IT" sz="2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66169859"/>
      </p:ext>
    </p:extLst>
  </p:cSld>
  <p:clrMapOvr>
    <a:masterClrMapping/>
  </p:clrMapOvr>
  <p:transition spd="slow">
    <p:cover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04ECC9-702C-4F7E-B11F-F1CF7C7D921B}"/>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2400" dirty="0"/>
          </a:p>
        </p:txBody>
      </p:sp>
      <p:sp>
        <p:nvSpPr>
          <p:cNvPr id="3" name="Segnaposto contenuto 2">
            <a:extLst>
              <a:ext uri="{FF2B5EF4-FFF2-40B4-BE49-F238E27FC236}">
                <a16:creationId xmlns:a16="http://schemas.microsoft.com/office/drawing/2014/main" id="{7A873814-7DCE-4EE2-99A6-ABAE7F209DBE}"/>
              </a:ext>
            </a:extLst>
          </p:cNvPr>
          <p:cNvSpPr>
            <a:spLocks noGrp="1"/>
          </p:cNvSpPr>
          <p:nvPr>
            <p:ph idx="1"/>
          </p:nvPr>
        </p:nvSpPr>
        <p:spPr/>
        <p:txBody>
          <a:bodyPr/>
          <a:lstStyle/>
          <a:p>
            <a:pPr marL="0" indent="0" algn="just">
              <a:buNone/>
            </a:pPr>
            <a:r>
              <a:rPr lang="it-IT" sz="2000" b="1" i="0" u="none" strike="noStrike" baseline="0" dirty="0">
                <a:latin typeface="Verdana" panose="020B0604030504040204" pitchFamily="34" charset="0"/>
                <a:ea typeface="Verdana" panose="020B0604030504040204" pitchFamily="34" charset="0"/>
              </a:rPr>
              <a:t>Vidimazione attività degli operatori TAM e mantenimento del Titolo.</a:t>
            </a:r>
          </a:p>
          <a:p>
            <a:pPr marL="0" indent="0" algn="just">
              <a:buNone/>
            </a:pPr>
            <a:r>
              <a:rPr lang="it-IT" sz="2000" b="1" i="0" u="none" strike="noStrike" baseline="0" dirty="0">
                <a:latin typeface="Verdana" panose="020B0604030504040204" pitchFamily="34" charset="0"/>
                <a:ea typeface="Verdana" panose="020B0604030504040204" pitchFamily="34" charset="0"/>
              </a:rPr>
              <a:t>La valutazione dell’attività dell’operatore è di competenza degli organi tecnici di riferimento, CCTAM e OTTO.</a:t>
            </a:r>
          </a:p>
          <a:p>
            <a:pPr algn="just"/>
            <a:r>
              <a:rPr lang="it-IT" sz="2000" b="0" i="0" u="none" strike="noStrike" baseline="0" dirty="0">
                <a:latin typeface="Verdana" panose="020B0604030504040204" pitchFamily="34" charset="0"/>
                <a:ea typeface="Verdana" panose="020B0604030504040204" pitchFamily="34" charset="0"/>
              </a:rPr>
              <a:t>L’Operatore TAM (ONTAM-ORTAM) e il Qualificato OSTAM (fino ad esaurimento ruolo) </a:t>
            </a:r>
            <a:r>
              <a:rPr lang="it-IT" sz="2000" b="1" i="0" u="none" strike="noStrike" baseline="0" dirty="0">
                <a:latin typeface="Verdana" panose="020B0604030504040204" pitchFamily="34" charset="0"/>
                <a:ea typeface="Verdana" panose="020B0604030504040204" pitchFamily="34" charset="0"/>
              </a:rPr>
              <a:t>relazionano annualmente sull’attività svolta</a:t>
            </a:r>
            <a:r>
              <a:rPr lang="it-IT" sz="2000" b="0" i="0" u="none" strike="noStrike" baseline="0" dirty="0">
                <a:latin typeface="Verdana" panose="020B0604030504040204" pitchFamily="34" charset="0"/>
                <a:ea typeface="Verdana" panose="020B0604030504040204" pitchFamily="34" charset="0"/>
              </a:rPr>
              <a:t> (</a:t>
            </a:r>
            <a:r>
              <a:rPr lang="it-IT" sz="2000" b="1" i="0" u="none" strike="noStrike" baseline="0" dirty="0">
                <a:latin typeface="Verdana" panose="020B0604030504040204" pitchFamily="34" charset="0"/>
                <a:ea typeface="Verdana" panose="020B0604030504040204" pitchFamily="34" charset="0"/>
              </a:rPr>
              <a:t>aggiornamenti e attività minima annuale</a:t>
            </a:r>
            <a:r>
              <a:rPr lang="it-IT" sz="2000" b="0" i="0" u="none" strike="noStrike" baseline="0" dirty="0">
                <a:latin typeface="Verdana" panose="020B0604030504040204" pitchFamily="34" charset="0"/>
                <a:ea typeface="Verdana" panose="020B0604030504040204" pitchFamily="34" charset="0"/>
              </a:rPr>
              <a:t>), </a:t>
            </a:r>
            <a:r>
              <a:rPr lang="it-IT" sz="2000" b="1" i="0" u="none" strike="noStrike" baseline="0" dirty="0">
                <a:latin typeface="Verdana" panose="020B0604030504040204" pitchFamily="34" charset="0"/>
                <a:ea typeface="Verdana" panose="020B0604030504040204" pitchFamily="34" charset="0"/>
              </a:rPr>
              <a:t>compilando</a:t>
            </a:r>
            <a:r>
              <a:rPr lang="it-IT" sz="2000" b="0" i="0" u="none" strike="noStrike" baseline="0" dirty="0">
                <a:latin typeface="Verdana" panose="020B0604030504040204" pitchFamily="34" charset="0"/>
                <a:ea typeface="Verdana" panose="020B0604030504040204" pitchFamily="34" charset="0"/>
              </a:rPr>
              <a:t> </a:t>
            </a:r>
            <a:r>
              <a:rPr lang="it-IT" sz="2000" b="1" i="0" u="none" strike="noStrike" baseline="0" dirty="0">
                <a:latin typeface="Verdana" panose="020B0604030504040204" pitchFamily="34" charset="0"/>
                <a:ea typeface="Verdana" panose="020B0604030504040204" pitchFamily="34" charset="0"/>
              </a:rPr>
              <a:t>entro il 15 febbraio </a:t>
            </a:r>
            <a:r>
              <a:rPr lang="it-IT" sz="2000" b="0" i="0" u="none" strike="noStrike" baseline="0" dirty="0">
                <a:latin typeface="Verdana" panose="020B0604030504040204" pitchFamily="34" charset="0"/>
                <a:ea typeface="Verdana" panose="020B0604030504040204" pitchFamily="34" charset="0"/>
              </a:rPr>
              <a:t>l’apposito modulo secondo le indicazioni CCTAM. Il modulo deve essere inviato all’Organo tecnico di riferimento che ne attesta la veridicità e al Presidente della sezione di appartenenza che ne </a:t>
            </a:r>
            <a:r>
              <a:rPr lang="it-IT" sz="2000" b="1" i="0" u="none" strike="noStrike" baseline="0" dirty="0">
                <a:latin typeface="Verdana" panose="020B0604030504040204" pitchFamily="34" charset="0"/>
                <a:ea typeface="Verdana" panose="020B0604030504040204" pitchFamily="34" charset="0"/>
              </a:rPr>
              <a:t>conferma l’iscrizione al sodalizio.</a:t>
            </a:r>
          </a:p>
          <a:p>
            <a:pPr marL="0" indent="0" algn="l">
              <a:buNone/>
            </a:pPr>
            <a:endParaRPr lang="it-IT" dirty="0"/>
          </a:p>
        </p:txBody>
      </p:sp>
    </p:spTree>
    <p:extLst>
      <p:ext uri="{BB962C8B-B14F-4D97-AF65-F5344CB8AC3E}">
        <p14:creationId xmlns:p14="http://schemas.microsoft.com/office/powerpoint/2010/main" val="1606948478"/>
      </p:ext>
    </p:extLst>
  </p:cSld>
  <p:clrMapOvr>
    <a:masterClrMapping/>
  </p:clrMapOvr>
  <p:transition spd="slow">
    <p:cover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558664" y="320567"/>
            <a:ext cx="2141128" cy="1951130"/>
          </a:xfrm>
          <a:prstGeom prst="rect">
            <a:avLst/>
          </a:prstGeom>
        </p:spPr>
      </p:pic>
      <p:pic>
        <p:nvPicPr>
          <p:cNvPr id="3" name="Immagine 2"/>
          <p:cNvPicPr>
            <a:picLocks noChangeAspect="1"/>
          </p:cNvPicPr>
          <p:nvPr/>
        </p:nvPicPr>
        <p:blipFill>
          <a:blip r:embed="rId3"/>
          <a:stretch>
            <a:fillRect/>
          </a:stretch>
        </p:blipFill>
        <p:spPr>
          <a:xfrm>
            <a:off x="5952017" y="432903"/>
            <a:ext cx="2083530" cy="1339913"/>
          </a:xfrm>
          <a:prstGeom prst="rect">
            <a:avLst/>
          </a:prstGeom>
        </p:spPr>
      </p:pic>
      <p:sp>
        <p:nvSpPr>
          <p:cNvPr id="7" name="CasellaDiTesto 6">
            <a:extLst>
              <a:ext uri="{FF2B5EF4-FFF2-40B4-BE49-F238E27FC236}">
                <a16:creationId xmlns:a16="http://schemas.microsoft.com/office/drawing/2014/main" id="{4D0E6668-E7A8-4BFB-9B5E-E2318A2FEBEB}"/>
              </a:ext>
            </a:extLst>
          </p:cNvPr>
          <p:cNvSpPr txBox="1"/>
          <p:nvPr/>
        </p:nvSpPr>
        <p:spPr>
          <a:xfrm>
            <a:off x="2411760" y="1111466"/>
            <a:ext cx="3456384" cy="369332"/>
          </a:xfrm>
          <a:prstGeom prst="rect">
            <a:avLst/>
          </a:prstGeom>
          <a:noFill/>
        </p:spPr>
        <p:txBody>
          <a:bodyPr wrap="square">
            <a:spAutoFit/>
          </a:bodyPr>
          <a:lstStyle/>
          <a:p>
            <a:r>
              <a:rPr lang="it-IT" b="1" dirty="0">
                <a:solidFill>
                  <a:schemeClr val="accent1">
                    <a:lumMod val="75000"/>
                  </a:schemeClr>
                </a:solidFill>
              </a:rPr>
              <a:t>CLUB ALPINO ITALIANO</a:t>
            </a:r>
          </a:p>
        </p:txBody>
      </p:sp>
      <p:sp>
        <p:nvSpPr>
          <p:cNvPr id="9" name="CasellaDiTesto 8">
            <a:extLst>
              <a:ext uri="{FF2B5EF4-FFF2-40B4-BE49-F238E27FC236}">
                <a16:creationId xmlns:a16="http://schemas.microsoft.com/office/drawing/2014/main" id="{BDED854F-D3A9-4F34-8BB0-24FAD0F2796A}"/>
              </a:ext>
            </a:extLst>
          </p:cNvPr>
          <p:cNvSpPr txBox="1"/>
          <p:nvPr/>
        </p:nvSpPr>
        <p:spPr>
          <a:xfrm>
            <a:off x="1194787" y="2449244"/>
            <a:ext cx="6840760" cy="1959511"/>
          </a:xfrm>
          <a:prstGeom prst="rect">
            <a:avLst/>
          </a:prstGeom>
          <a:noFill/>
        </p:spPr>
        <p:txBody>
          <a:bodyPr wrap="square">
            <a:spAutoFit/>
          </a:bodyPr>
          <a:lstStyle/>
          <a:p>
            <a:pPr marL="0" marR="0" lvl="0" indent="0" algn="ctr" defTabSz="685800" rtl="0" eaLnBrk="0" fontAlgn="base" latinLnBrk="0" hangingPunct="0">
              <a:spcBef>
                <a:spcPts val="750"/>
              </a:spcBef>
              <a:spcAft>
                <a:spcPct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Prima di cominciare il corso</a:t>
            </a:r>
          </a:p>
          <a:p>
            <a:pPr marL="0" marR="0" lvl="0" indent="0" algn="ctr" defTabSz="685800" rtl="0" eaLnBrk="0" fontAlgn="base" latinLnBrk="0" hangingPunct="0">
              <a:spcBef>
                <a:spcPts val="750"/>
              </a:spcBef>
              <a:spcAft>
                <a:spcPct val="0"/>
              </a:spcAft>
              <a:buClrTx/>
              <a:buSzTx/>
              <a:buFont typeface="Arial" panose="020B0604020202020204" pitchFamily="34" charset="0"/>
              <a:buNone/>
              <a:tabLst/>
              <a:defRPr/>
            </a:pPr>
            <a:r>
              <a:rPr lang="it-IT" sz="2400" dirty="0">
                <a:solidFill>
                  <a:prstClr val="black"/>
                </a:solidFill>
                <a:ea typeface="Verdana" panose="020B0604030504040204" pitchFamily="34" charset="0"/>
                <a:cs typeface="+mn-cs"/>
              </a:rPr>
              <a:t>Alcuni chiarimenti </a:t>
            </a:r>
          </a:p>
          <a:p>
            <a:pPr marL="0" marR="0" lvl="0" indent="0" algn="ctr" defTabSz="685800" rtl="0" eaLnBrk="0" fontAlgn="base" latinLnBrk="0" hangingPunct="0">
              <a:spcBef>
                <a:spcPts val="750"/>
              </a:spcBef>
              <a:spcAft>
                <a:spcPct val="0"/>
              </a:spcAft>
              <a:buClrTx/>
              <a:buSzTx/>
              <a:buFont typeface="Arial" panose="020B0604020202020204" pitchFamily="34" charset="0"/>
              <a:buNone/>
              <a:tabLst/>
              <a:defRPr/>
            </a:pPr>
            <a:endParaRPr lang="it-IT" sz="2000" dirty="0">
              <a:solidFill>
                <a:prstClr val="black"/>
              </a:solidFill>
              <a:ea typeface="Verdana" panose="020B0604030504040204" pitchFamily="34" charset="0"/>
              <a:cs typeface="+mn-cs"/>
            </a:endParaRPr>
          </a:p>
          <a:p>
            <a:pPr algn="ctr"/>
            <a:r>
              <a:rPr lang="it-IT" sz="2000" i="0" u="none" strike="noStrike" baseline="0" dirty="0">
                <a:ea typeface="Verdana" panose="020B0604030504040204" pitchFamily="34" charset="0"/>
              </a:rPr>
              <a:t>REGOLAMENTO PER GLI ORGANI TECNICI OPERATIVI CENTRALI E TERRITORIALI</a:t>
            </a:r>
            <a:endParaRPr lang="it-IT" sz="2000" dirty="0">
              <a:ea typeface="Verdana" panose="020B0604030504040204" pitchFamily="34" charset="0"/>
            </a:endParaRPr>
          </a:p>
        </p:txBody>
      </p:sp>
    </p:spTree>
    <p:extLst>
      <p:ext uri="{BB962C8B-B14F-4D97-AF65-F5344CB8AC3E}">
        <p14:creationId xmlns:p14="http://schemas.microsoft.com/office/powerpoint/2010/main" val="1749991377"/>
      </p:ext>
    </p:extLst>
  </p:cSld>
  <p:clrMapOvr>
    <a:masterClrMapping/>
  </p:clrMapOvr>
  <p:transition spd="slow">
    <p:cover dir="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01B41F-5393-4F08-8814-071ADAAE1D8B}"/>
              </a:ext>
            </a:extLst>
          </p:cNvPr>
          <p:cNvSpPr>
            <a:spLocks noGrp="1"/>
          </p:cNvSpPr>
          <p:nvPr>
            <p:ph type="title"/>
          </p:nvPr>
        </p:nvSpPr>
        <p:spPr>
          <a:xfrm>
            <a:off x="683568" y="365125"/>
            <a:ext cx="2592288" cy="1767731"/>
          </a:xfrm>
        </p:spPr>
        <p:txBody>
          <a:bodyPr/>
          <a:lstStyle/>
          <a:p>
            <a:pPr algn="ctr"/>
            <a:r>
              <a:rPr kumimoji="0" lang="it-IT" sz="18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Modulo Relazione attività</a:t>
            </a:r>
            <a:br>
              <a:rPr kumimoji="0" lang="it-IT" sz="18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br>
              <a:rPr kumimoji="0" lang="it-IT" sz="18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r>
              <a:rPr kumimoji="0" lang="it-IT" sz="18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(da inviare entro il</a:t>
            </a:r>
            <a:br>
              <a:rPr kumimoji="0" lang="it-IT" sz="18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r>
              <a:rPr kumimoji="0" lang="it-IT" sz="18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15 febbraio</a:t>
            </a:r>
            <a:r>
              <a:rPr kumimoji="0" lang="it-IT" sz="18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a:t>
            </a:r>
            <a:br>
              <a:rPr kumimoji="0" lang="it-IT" sz="18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1800" dirty="0"/>
          </a:p>
        </p:txBody>
      </p:sp>
      <p:pic>
        <p:nvPicPr>
          <p:cNvPr id="4" name="Segnaposto contenuto 3">
            <a:extLst>
              <a:ext uri="{FF2B5EF4-FFF2-40B4-BE49-F238E27FC236}">
                <a16:creationId xmlns:a16="http://schemas.microsoft.com/office/drawing/2014/main" id="{EFDF1DEC-B58E-4CF4-9B3D-2B09A1AF8B39}"/>
              </a:ext>
            </a:extLst>
          </p:cNvPr>
          <p:cNvPicPr>
            <a:picLocks noGrp="1" noChangeAspect="1"/>
          </p:cNvPicPr>
          <p:nvPr>
            <p:ph idx="1"/>
          </p:nvPr>
        </p:nvPicPr>
        <p:blipFill>
          <a:blip r:embed="rId2"/>
          <a:stretch>
            <a:fillRect/>
          </a:stretch>
        </p:blipFill>
        <p:spPr>
          <a:xfrm>
            <a:off x="4067944" y="169158"/>
            <a:ext cx="4392489" cy="6284178"/>
          </a:xfrm>
          <a:prstGeom prst="rect">
            <a:avLst/>
          </a:prstGeom>
        </p:spPr>
      </p:pic>
    </p:spTree>
    <p:extLst>
      <p:ext uri="{BB962C8B-B14F-4D97-AF65-F5344CB8AC3E}">
        <p14:creationId xmlns:p14="http://schemas.microsoft.com/office/powerpoint/2010/main" val="2228765658"/>
      </p:ext>
    </p:extLst>
  </p:cSld>
  <p:clrMapOvr>
    <a:masterClrMapping/>
  </p:clrMapOvr>
  <p:transition spd="slow">
    <p:cover dir="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9EF108-DDCD-4C35-B6DC-B54E4809BE4F}"/>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sz="2400" dirty="0"/>
          </a:p>
        </p:txBody>
      </p:sp>
      <p:sp>
        <p:nvSpPr>
          <p:cNvPr id="3" name="Segnaposto contenuto 2">
            <a:extLst>
              <a:ext uri="{FF2B5EF4-FFF2-40B4-BE49-F238E27FC236}">
                <a16:creationId xmlns:a16="http://schemas.microsoft.com/office/drawing/2014/main" id="{3EA0B52F-202A-4228-9AAE-7FA616A4102A}"/>
              </a:ext>
            </a:extLst>
          </p:cNvPr>
          <p:cNvSpPr>
            <a:spLocks noGrp="1"/>
          </p:cNvSpPr>
          <p:nvPr>
            <p:ph idx="1"/>
          </p:nvPr>
        </p:nvSpPr>
        <p:spPr/>
        <p:txBody>
          <a:bodyPr/>
          <a:lstStyle/>
          <a:p>
            <a:pPr marL="0" indent="0" algn="just">
              <a:buNone/>
            </a:pPr>
            <a:r>
              <a:rPr lang="it-IT" sz="2000" b="0" i="0" u="none" strike="noStrike" baseline="0" dirty="0">
                <a:latin typeface="Verdana" panose="020B0604030504040204" pitchFamily="34" charset="0"/>
                <a:ea typeface="Verdana" panose="020B0604030504040204" pitchFamily="34" charset="0"/>
              </a:rPr>
              <a:t>Il Titolato TAM (ONTAM, ORTAM) deve annotare gli aggiornamenti effettuati sul </a:t>
            </a:r>
            <a:r>
              <a:rPr lang="it-IT" sz="2000" b="1" i="0" u="none" strike="noStrike" baseline="0" dirty="0">
                <a:latin typeface="Verdana" panose="020B0604030504040204" pitchFamily="34" charset="0"/>
                <a:ea typeface="Verdana" panose="020B0604030504040204" pitchFamily="34" charset="0"/>
              </a:rPr>
              <a:t>libretto personale di qualifica</a:t>
            </a:r>
            <a:r>
              <a:rPr lang="it-IT" sz="2000" b="0" i="0" u="none" strike="noStrike" baseline="0" dirty="0">
                <a:latin typeface="Verdana" panose="020B0604030504040204" pitchFamily="34" charset="0"/>
                <a:ea typeface="Verdana" panose="020B0604030504040204" pitchFamily="34" charset="0"/>
              </a:rPr>
              <a:t>. il Qualificato OSTAM (fino ad esaurimento ruolo), relaziona all’Organo Tecnico di riferimento relativamente alla partecipazione ai moduli integrativi utili per ottenere il titolo ORTAM.</a:t>
            </a:r>
          </a:p>
          <a:p>
            <a:pPr marL="0" indent="0" algn="just">
              <a:buNone/>
            </a:pPr>
            <a:r>
              <a:rPr lang="it-IT" sz="2000" b="1" i="0" u="none" strike="noStrike" baseline="0" dirty="0">
                <a:latin typeface="Verdana" panose="020B0604030504040204" pitchFamily="34" charset="0"/>
                <a:ea typeface="Verdana" panose="020B0604030504040204" pitchFamily="34" charset="0"/>
              </a:rPr>
              <a:t>La vidimazione del libretto individuale avviene a cura dell’organo tecnico di riferimento (CCTAM per Titolati di 2° livello; CRTAM/CITAM per Titolati di 1° livello).</a:t>
            </a:r>
          </a:p>
          <a:p>
            <a:pPr marL="0" indent="0" algn="just">
              <a:buNone/>
            </a:pPr>
            <a:r>
              <a:rPr lang="it-IT" sz="2000" i="0" u="none" strike="noStrike" baseline="0" dirty="0">
                <a:latin typeface="Verdana" panose="020B0604030504040204" pitchFamily="34" charset="0"/>
                <a:ea typeface="Verdana" panose="020B0604030504040204" pitchFamily="34" charset="0"/>
              </a:rPr>
              <a:t>Si rammenta che le dichiarazioni, le attestazioni e le certificazioni non corrispondenti al vero, trattandosi di documentazione propria di un Ente di diritto pubblico, quale è il CAI, possono comportare, per i soggetti firmatari, le conseguenze previste dalla Legge.</a:t>
            </a:r>
            <a:endParaRPr lang="it-IT" sz="2000" dirty="0">
              <a:latin typeface="Verdana" panose="020B0604030504040204" pitchFamily="34" charset="0"/>
              <a:ea typeface="Verdana" panose="020B0604030504040204" pitchFamily="34" charset="0"/>
            </a:endParaRPr>
          </a:p>
          <a:p>
            <a:endParaRPr lang="it-IT" dirty="0"/>
          </a:p>
        </p:txBody>
      </p:sp>
    </p:spTree>
    <p:extLst>
      <p:ext uri="{BB962C8B-B14F-4D97-AF65-F5344CB8AC3E}">
        <p14:creationId xmlns:p14="http://schemas.microsoft.com/office/powerpoint/2010/main" val="3521292715"/>
      </p:ext>
    </p:extLst>
  </p:cSld>
  <p:clrMapOvr>
    <a:masterClrMapping/>
  </p:clrMapOvr>
  <p:transition spd="slow">
    <p:cover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842A9D-B742-49A0-99FE-2403CEC59583}"/>
              </a:ext>
            </a:extLst>
          </p:cNvPr>
          <p:cNvSpPr>
            <a:spLocks noGrp="1"/>
          </p:cNvSpPr>
          <p:nvPr>
            <p:ph type="title"/>
          </p:nvPr>
        </p:nvSpPr>
        <p:spPr>
          <a:xfrm>
            <a:off x="628650" y="365125"/>
            <a:ext cx="7886700" cy="1191667"/>
          </a:xfrm>
        </p:spPr>
        <p:txBody>
          <a:bodyPr/>
          <a:lstStyle/>
          <a:p>
            <a:pPr algn="ctr"/>
            <a:br>
              <a:rPr lang="it-IT" sz="2400" dirty="0">
                <a:latin typeface="Verdana" panose="020B0604030504040204" pitchFamily="34" charset="0"/>
                <a:ea typeface="Verdana" panose="020B0604030504040204" pitchFamily="34" charset="0"/>
              </a:rPr>
            </a:br>
            <a:r>
              <a:rPr lang="it-IT" sz="2000" dirty="0">
                <a:latin typeface="Verdana" panose="020B0604030504040204" pitchFamily="34" charset="0"/>
                <a:ea typeface="Verdana" panose="020B0604030504040204" pitchFamily="34" charset="0"/>
              </a:rPr>
              <a:t>(</a:t>
            </a:r>
            <a:r>
              <a:rPr kumimoji="0" lang="it-IT"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formative degli Operatori TAM</a:t>
            </a:r>
            <a: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a:t>
            </a:r>
            <a:b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5B0E3EEE-EA11-4162-8B20-D720DA0908E8}"/>
              </a:ext>
            </a:extLst>
          </p:cNvPr>
          <p:cNvSpPr>
            <a:spLocks noGrp="1"/>
          </p:cNvSpPr>
          <p:nvPr>
            <p:ph idx="1"/>
          </p:nvPr>
        </p:nvSpPr>
        <p:spPr/>
        <p:txBody>
          <a:bodyPr/>
          <a:lstStyle/>
          <a:p>
            <a:pPr marL="0" indent="0" algn="ctr">
              <a:buNone/>
            </a:pPr>
            <a:endPar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endParaRPr>
          </a:p>
          <a:p>
            <a:pPr marL="0" indent="0" algn="ctr">
              <a:buNone/>
            </a:pPr>
            <a:r>
              <a:rPr kumimoji="0" lang="it-IT" sz="2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Organizzazione Corsi e Aggiornamenti</a:t>
            </a:r>
          </a:p>
          <a:p>
            <a:pPr marL="0" indent="0" algn="ctr">
              <a:buNone/>
            </a:pPr>
            <a:endParaRPr lang="it-IT" sz="2400" dirty="0">
              <a:solidFill>
                <a:prstClr val="black"/>
              </a:solidFill>
              <a:latin typeface="Verdana" panose="020B0604030504040204" pitchFamily="34" charset="0"/>
              <a:ea typeface="Verdana" panose="020B0604030504040204" pitchFamily="34" charset="0"/>
              <a:cs typeface="+mj-cs"/>
            </a:endParaRPr>
          </a:p>
          <a:p>
            <a:pPr marL="0" indent="0" algn="ctr">
              <a:buNone/>
            </a:pPr>
            <a:r>
              <a:rPr lang="it-IT" sz="2400" b="1" i="0" u="none" strike="noStrike" baseline="0" dirty="0">
                <a:latin typeface="Verdana" panose="020B0604030504040204" pitchFamily="34" charset="0"/>
                <a:ea typeface="Verdana" panose="020B0604030504040204" pitchFamily="34" charset="0"/>
              </a:rPr>
              <a:t>L’ONTAM dirige i Corsi di formazione o aggiornamento dei Titolati TAM</a:t>
            </a:r>
          </a:p>
          <a:p>
            <a:pPr marL="0" indent="0" algn="ctr">
              <a:buNone/>
            </a:pPr>
            <a:endParaRPr lang="it-IT" sz="2400" b="1" dirty="0">
              <a:latin typeface="Verdana" panose="020B0604030504040204" pitchFamily="34" charset="0"/>
              <a:ea typeface="Verdana" panose="020B0604030504040204" pitchFamily="34" charset="0"/>
            </a:endParaRPr>
          </a:p>
          <a:p>
            <a:pPr marL="0" indent="0" algn="just">
              <a:buNone/>
            </a:pPr>
            <a:r>
              <a:rPr lang="it-IT" sz="2200" i="0" u="none" strike="noStrike" baseline="0" dirty="0">
                <a:latin typeface="Verdana" panose="020B0604030504040204" pitchFamily="34" charset="0"/>
                <a:ea typeface="Verdana" panose="020B0604030504040204" pitchFamily="34" charset="0"/>
              </a:rPr>
              <a:t>Il programma dei corsi deve essere approvato dalla CCTAM;</a:t>
            </a:r>
          </a:p>
          <a:p>
            <a:pPr marL="0" indent="0" algn="just">
              <a:buNone/>
            </a:pPr>
            <a:r>
              <a:rPr lang="it-IT" sz="2200" dirty="0">
                <a:latin typeface="Verdana" panose="020B0604030504040204" pitchFamily="34" charset="0"/>
                <a:ea typeface="Verdana" panose="020B0604030504040204" pitchFamily="34" charset="0"/>
              </a:rPr>
              <a:t>(</a:t>
            </a:r>
            <a:r>
              <a:rPr lang="it-IT" sz="2200" b="1"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collaborazione attiva con la CCTAM durante l’elaborazione del programma corso</a:t>
            </a:r>
            <a:r>
              <a:rPr lang="it-IT" sz="2200" dirty="0">
                <a:latin typeface="Verdana" panose="020B0604030504040204" pitchFamily="34" charset="0"/>
                <a:ea typeface="Verdana" panose="020B0604030504040204" pitchFamily="34" charset="0"/>
              </a:rPr>
              <a:t>)</a:t>
            </a:r>
          </a:p>
          <a:p>
            <a:pPr marL="0" indent="0">
              <a:buNone/>
            </a:pPr>
            <a:endParaRPr lang="it-IT" sz="2400" b="1" i="0" u="none" strike="noStrike" baseline="0" dirty="0">
              <a:latin typeface="Verdana" panose="020B0604030504040204" pitchFamily="34" charset="0"/>
              <a:ea typeface="Verdana" panose="020B0604030504040204" pitchFamily="34" charset="0"/>
            </a:endParaRPr>
          </a:p>
          <a:p>
            <a:pPr marL="0" indent="0" algn="ctr">
              <a:buNone/>
            </a:pPr>
            <a:endPar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endParaRPr>
          </a:p>
          <a:p>
            <a:pPr algn="just"/>
            <a:endParaRPr lang="it-IT"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79412444"/>
      </p:ext>
    </p:extLst>
  </p:cSld>
  <p:clrMapOvr>
    <a:masterClrMapping/>
  </p:clrMapOvr>
  <p:transition spd="slow">
    <p:cover dir="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842A9D-B742-49A0-99FE-2403CEC59583}"/>
              </a:ext>
            </a:extLst>
          </p:cNvPr>
          <p:cNvSpPr>
            <a:spLocks noGrp="1"/>
          </p:cNvSpPr>
          <p:nvPr>
            <p:ph type="title"/>
          </p:nvPr>
        </p:nvSpPr>
        <p:spPr>
          <a:xfrm>
            <a:off x="628650" y="365125"/>
            <a:ext cx="7886700" cy="1191667"/>
          </a:xfrm>
        </p:spPr>
        <p:txBody>
          <a:bodyPr/>
          <a:lstStyle/>
          <a:p>
            <a:pPr algn="ctr"/>
            <a:br>
              <a:rPr lang="it-IT" sz="2400" dirty="0">
                <a:latin typeface="Verdana" panose="020B0604030504040204" pitchFamily="34" charset="0"/>
                <a:ea typeface="Verdana" panose="020B0604030504040204" pitchFamily="34" charset="0"/>
              </a:rPr>
            </a:br>
            <a:r>
              <a:rPr lang="it-IT" sz="2000" dirty="0">
                <a:latin typeface="Verdana" panose="020B0604030504040204" pitchFamily="34" charset="0"/>
                <a:ea typeface="Verdana" panose="020B0604030504040204" pitchFamily="34" charset="0"/>
              </a:rPr>
              <a:t>(</a:t>
            </a:r>
            <a:r>
              <a:rPr kumimoji="0" lang="it-IT"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formative degli Operatori TAM</a:t>
            </a:r>
            <a: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a:t>
            </a:r>
            <a:b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5B0E3EEE-EA11-4162-8B20-D720DA0908E8}"/>
              </a:ext>
            </a:extLst>
          </p:cNvPr>
          <p:cNvSpPr>
            <a:spLocks noGrp="1"/>
          </p:cNvSpPr>
          <p:nvPr>
            <p:ph idx="1"/>
          </p:nvPr>
        </p:nvSpPr>
        <p:spPr/>
        <p:txBody>
          <a:bodyPr/>
          <a:lstStyle/>
          <a:p>
            <a:pPr marL="0" indent="0" algn="ctr">
              <a:buNone/>
            </a:pPr>
            <a:endPar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endParaRPr>
          </a:p>
          <a:p>
            <a:pPr marL="0" indent="0" algn="just">
              <a:buNone/>
            </a:pPr>
            <a:r>
              <a:rPr lang="it-IT" sz="2000" b="0" i="0" u="none" strike="noStrike" baseline="0" dirty="0">
                <a:latin typeface="Verdana" panose="020B0604030504040204" pitchFamily="34" charset="0"/>
                <a:ea typeface="Verdana" panose="020B0604030504040204" pitchFamily="34" charset="0"/>
              </a:rPr>
              <a:t>I corsi di formazione dei Titolati Regionali TAM (ORTAM) vengono promossi, organizzati e curati dagli OTTO TAM. </a:t>
            </a:r>
          </a:p>
          <a:p>
            <a:pPr marL="0" indent="0" algn="just">
              <a:buNone/>
            </a:pPr>
            <a:r>
              <a:rPr lang="it-IT" sz="2000" b="0" i="0" u="none" strike="noStrike" baseline="0" dirty="0">
                <a:latin typeface="Verdana" panose="020B0604030504040204" pitchFamily="34" charset="0"/>
                <a:ea typeface="Verdana" panose="020B0604030504040204" pitchFamily="34" charset="0"/>
              </a:rPr>
              <a:t>L’OTTO di competenza ha autonomia nell’organizzazione del corso, la cui </a:t>
            </a:r>
            <a:r>
              <a:rPr lang="it-IT" sz="2000" b="1" i="1" u="none" strike="noStrike" baseline="0" dirty="0">
                <a:latin typeface="Verdana" panose="020B0604030504040204" pitchFamily="34" charset="0"/>
                <a:ea typeface="Verdana" panose="020B0604030504040204" pitchFamily="34" charset="0"/>
              </a:rPr>
              <a:t>direzione deve essere affidata ad un Titolato TAM (ONTAM</a:t>
            </a:r>
            <a:r>
              <a:rPr lang="it-IT" sz="2000" b="1" i="0" u="none" strike="noStrike" baseline="0" dirty="0">
                <a:latin typeface="Verdana" panose="020B0604030504040204" pitchFamily="34" charset="0"/>
                <a:ea typeface="Verdana" panose="020B0604030504040204" pitchFamily="34" charset="0"/>
              </a:rPr>
              <a:t>) </a:t>
            </a:r>
          </a:p>
          <a:p>
            <a:pPr marL="0" indent="0" algn="just">
              <a:buNone/>
            </a:pPr>
            <a:r>
              <a:rPr lang="it-IT" sz="2000" b="0" i="0" u="none" strike="noStrike" baseline="0" dirty="0">
                <a:latin typeface="Verdana" panose="020B0604030504040204" pitchFamily="34" charset="0"/>
                <a:ea typeface="Verdana" panose="020B0604030504040204" pitchFamily="34" charset="0"/>
              </a:rPr>
              <a:t>La CCTAM nomina un Ispettore del Corso (ONTAM/ORTAM).</a:t>
            </a:r>
            <a:endParaRPr lang="it-IT" sz="2000" b="1" i="0" u="none" strike="noStrike" baseline="0" dirty="0">
              <a:latin typeface="Verdana" panose="020B0604030504040204" pitchFamily="34" charset="0"/>
              <a:ea typeface="Verdana" panose="020B0604030504040204" pitchFamily="34" charset="0"/>
            </a:endParaRPr>
          </a:p>
          <a:p>
            <a:pPr marL="0" indent="0" algn="just">
              <a:buNone/>
            </a:pPr>
            <a:endPar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endParaRPr>
          </a:p>
          <a:p>
            <a:pPr algn="just"/>
            <a:endParaRPr lang="it-IT"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34515390"/>
      </p:ext>
    </p:extLst>
  </p:cSld>
  <p:clrMapOvr>
    <a:masterClrMapping/>
  </p:clrMapOvr>
  <p:transition spd="slow">
    <p:cover dir="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5A14D3-2FDB-43AF-A1D3-8BF6F231EC18}"/>
              </a:ext>
            </a:extLst>
          </p:cNvPr>
          <p:cNvSpPr>
            <a:spLocks noGrp="1"/>
          </p:cNvSpPr>
          <p:nvPr>
            <p:ph type="title"/>
          </p:nvPr>
        </p:nvSpPr>
        <p:spPr>
          <a:xfrm>
            <a:off x="628650" y="365125"/>
            <a:ext cx="7886700" cy="1047651"/>
          </a:xfrm>
        </p:spPr>
        <p:txBody>
          <a:bodyPr/>
          <a:lstStyle/>
          <a:p>
            <a:pPr algn="ctr"/>
            <a:r>
              <a:rPr lang="it-IT" sz="2400" dirty="0">
                <a:latin typeface="Verdana" panose="020B0604030504040204" pitchFamily="34" charset="0"/>
                <a:ea typeface="Verdana" panose="020B0604030504040204" pitchFamily="34" charset="0"/>
              </a:rPr>
              <a:t>(</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formative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92B7144B-DC99-4B37-A7F4-1A3A977CF3AB}"/>
              </a:ext>
            </a:extLst>
          </p:cNvPr>
          <p:cNvSpPr>
            <a:spLocks noGrp="1"/>
          </p:cNvSpPr>
          <p:nvPr>
            <p:ph idx="1"/>
          </p:nvPr>
        </p:nvSpPr>
        <p:spPr/>
        <p:txBody>
          <a:bodyPr/>
          <a:lstStyle/>
          <a:p>
            <a:pPr algn="just"/>
            <a:r>
              <a:rPr lang="it-IT" sz="2400" b="1" i="0" u="none" strike="noStrike" baseline="0" dirty="0">
                <a:latin typeface="Verdana" panose="020B0604030504040204" pitchFamily="34" charset="0"/>
                <a:ea typeface="Verdana" panose="020B0604030504040204" pitchFamily="34" charset="0"/>
              </a:rPr>
              <a:t>I Direttori dei Corsi ORTAM</a:t>
            </a:r>
            <a:r>
              <a:rPr lang="it-IT" sz="2400" i="0" u="none" strike="noStrike" baseline="0" dirty="0">
                <a:latin typeface="Verdana" panose="020B0604030504040204" pitchFamily="34" charset="0"/>
                <a:ea typeface="Verdana" panose="020B0604030504040204" pitchFamily="34" charset="0"/>
              </a:rPr>
              <a:t> sono nominati dai Presidenti degli OTTO tra gli </a:t>
            </a:r>
            <a:r>
              <a:rPr lang="it-IT" sz="2400" b="1" i="0" u="none" strike="noStrike" baseline="0" dirty="0">
                <a:latin typeface="Verdana" panose="020B0604030504040204" pitchFamily="34" charset="0"/>
                <a:ea typeface="Verdana" panose="020B0604030504040204" pitchFamily="34" charset="0"/>
              </a:rPr>
              <a:t>ONTAM.</a:t>
            </a:r>
          </a:p>
          <a:p>
            <a:pPr algn="just"/>
            <a:r>
              <a:rPr lang="it-IT" sz="2400" b="1" i="0" u="none" strike="noStrike" baseline="0" dirty="0">
                <a:latin typeface="Verdana" panose="020B0604030504040204" pitchFamily="34" charset="0"/>
                <a:ea typeface="Verdana" panose="020B0604030504040204" pitchFamily="34" charset="0"/>
              </a:rPr>
              <a:t>I Direttori Corsi ONTAM </a:t>
            </a:r>
            <a:r>
              <a:rPr lang="it-IT" sz="2400" i="0" u="none" strike="noStrike" baseline="0" dirty="0">
                <a:latin typeface="Verdana" panose="020B0604030504040204" pitchFamily="34" charset="0"/>
                <a:ea typeface="Verdana" panose="020B0604030504040204" pitchFamily="34" charset="0"/>
              </a:rPr>
              <a:t>sono nominati dal Presidente CCTAM tra gli </a:t>
            </a:r>
            <a:r>
              <a:rPr lang="it-IT" sz="2400" b="1" i="0" u="none" strike="noStrike" baseline="0" dirty="0">
                <a:latin typeface="Verdana" panose="020B0604030504040204" pitchFamily="34" charset="0"/>
                <a:ea typeface="Verdana" panose="020B0604030504040204" pitchFamily="34" charset="0"/>
              </a:rPr>
              <a:t>ONTAM.</a:t>
            </a:r>
          </a:p>
          <a:p>
            <a:pPr algn="just"/>
            <a:r>
              <a:rPr lang="it-IT" sz="2400" i="0" u="none" strike="noStrike" baseline="0" dirty="0">
                <a:latin typeface="Verdana" panose="020B0604030504040204" pitchFamily="34" charset="0"/>
                <a:ea typeface="Verdana" panose="020B0604030504040204" pitchFamily="34" charset="0"/>
              </a:rPr>
              <a:t>I Direttori sono responsabili della progettazione e della gestione dei corsi e del loro buon andamento.</a:t>
            </a:r>
          </a:p>
          <a:p>
            <a:pPr algn="just"/>
            <a:endParaRPr lang="it-IT" sz="2400" b="1" dirty="0">
              <a:latin typeface="Verdana" panose="020B0604030504040204" pitchFamily="34" charset="0"/>
              <a:ea typeface="Verdana" panose="020B0604030504040204" pitchFamily="34" charset="0"/>
            </a:endParaRPr>
          </a:p>
          <a:p>
            <a:endParaRPr lang="it-IT" dirty="0"/>
          </a:p>
        </p:txBody>
      </p:sp>
    </p:spTree>
    <p:extLst>
      <p:ext uri="{BB962C8B-B14F-4D97-AF65-F5344CB8AC3E}">
        <p14:creationId xmlns:p14="http://schemas.microsoft.com/office/powerpoint/2010/main" val="3801557636"/>
      </p:ext>
    </p:extLst>
  </p:cSld>
  <p:clrMapOvr>
    <a:masterClrMapping/>
  </p:clrMapOvr>
  <p:transition spd="slow">
    <p:cover dir="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33DD6B-56D8-4C78-A78E-1A85363912CA}"/>
              </a:ext>
            </a:extLst>
          </p:cNvPr>
          <p:cNvSpPr>
            <a:spLocks noGrp="1"/>
          </p:cNvSpPr>
          <p:nvPr>
            <p:ph type="title"/>
          </p:nvPr>
        </p:nvSpPr>
        <p:spPr/>
        <p:txBody>
          <a:bodyPr/>
          <a:lstStyle/>
          <a:p>
            <a:pPr algn="ctr"/>
            <a:r>
              <a:rPr lang="it-IT" sz="2400" b="1" i="0" u="none" strike="noStrike" baseline="0" dirty="0">
                <a:latin typeface="Verdana" panose="020B0604030504040204" pitchFamily="34" charset="0"/>
                <a:ea typeface="Verdana" panose="020B0604030504040204" pitchFamily="34" charset="0"/>
              </a:rPr>
              <a:t>REGOLAMENTO PER GLI</a:t>
            </a:r>
            <a:br>
              <a:rPr lang="it-IT" sz="2400" b="1" i="0" u="none" strike="noStrike" baseline="0" dirty="0">
                <a:latin typeface="Verdana" panose="020B0604030504040204" pitchFamily="34" charset="0"/>
                <a:ea typeface="Verdana" panose="020B0604030504040204" pitchFamily="34" charset="0"/>
              </a:rPr>
            </a:br>
            <a:r>
              <a:rPr lang="it-IT" sz="2400" b="1" i="0" u="none" strike="noStrike" baseline="0" dirty="0">
                <a:latin typeface="Verdana" panose="020B0604030504040204" pitchFamily="34" charset="0"/>
                <a:ea typeface="Verdana" panose="020B0604030504040204" pitchFamily="34" charset="0"/>
              </a:rPr>
              <a:t>ORGANI TECNICI OPERATIVI</a:t>
            </a:r>
            <a:br>
              <a:rPr lang="it-IT" sz="2400" b="1" i="0" u="none" strike="noStrike" baseline="0" dirty="0">
                <a:latin typeface="Verdana" panose="020B0604030504040204" pitchFamily="34" charset="0"/>
                <a:ea typeface="Verdana" panose="020B0604030504040204" pitchFamily="34" charset="0"/>
              </a:rPr>
            </a:br>
            <a:r>
              <a:rPr lang="it-IT" sz="2400" b="1" i="0" u="none" strike="noStrike" baseline="0" dirty="0">
                <a:latin typeface="Verdana" panose="020B0604030504040204" pitchFamily="34" charset="0"/>
                <a:ea typeface="Verdana" panose="020B0604030504040204" pitchFamily="34" charset="0"/>
              </a:rPr>
              <a:t>CENTRALI E TERRITORIALI</a:t>
            </a:r>
            <a:endParaRPr lang="it-IT" sz="24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3AA5AFA0-0E99-49EC-9FF6-9E704D4D9157}"/>
              </a:ext>
            </a:extLst>
          </p:cNvPr>
          <p:cNvSpPr>
            <a:spLocks noGrp="1"/>
          </p:cNvSpPr>
          <p:nvPr>
            <p:ph idx="1"/>
          </p:nvPr>
        </p:nvSpPr>
        <p:spPr/>
        <p:txBody>
          <a:bodyPr/>
          <a:lstStyle/>
          <a:p>
            <a:pPr marL="0" indent="0" algn="ctr">
              <a:buNone/>
            </a:pPr>
            <a:endParaRPr lang="it-IT" sz="2400" b="1" i="0" u="none" strike="noStrike" baseline="0" dirty="0">
              <a:latin typeface="Verdana" panose="020B0604030504040204" pitchFamily="34" charset="0"/>
              <a:ea typeface="Verdana" panose="020B0604030504040204" pitchFamily="34" charset="0"/>
            </a:endParaRPr>
          </a:p>
          <a:p>
            <a:pPr marL="0" indent="0" algn="ctr">
              <a:buNone/>
            </a:pPr>
            <a:endParaRPr lang="it-IT" sz="2400" b="1" dirty="0">
              <a:latin typeface="Verdana" panose="020B0604030504040204" pitchFamily="34" charset="0"/>
              <a:ea typeface="Verdana" panose="020B0604030504040204" pitchFamily="34" charset="0"/>
            </a:endParaRPr>
          </a:p>
          <a:p>
            <a:pPr marL="0" indent="0" algn="ctr">
              <a:buNone/>
            </a:pPr>
            <a:endParaRPr lang="it-IT" sz="2400" b="1" i="0" u="none" strike="noStrike" baseline="0" dirty="0">
              <a:latin typeface="Verdana" panose="020B0604030504040204" pitchFamily="34" charset="0"/>
              <a:ea typeface="Verdana" panose="020B0604030504040204" pitchFamily="34" charset="0"/>
            </a:endParaRPr>
          </a:p>
          <a:p>
            <a:pPr marL="0" indent="0" algn="ctr">
              <a:buNone/>
            </a:pPr>
            <a:r>
              <a:rPr lang="it-IT" sz="2400" b="1" i="0" u="none" strike="noStrike" baseline="0" dirty="0">
                <a:latin typeface="Verdana" panose="020B0604030504040204" pitchFamily="34" charset="0"/>
                <a:ea typeface="Verdana" panose="020B0604030504040204" pitchFamily="34" charset="0"/>
              </a:rPr>
              <a:t>TITOLO III</a:t>
            </a:r>
          </a:p>
          <a:p>
            <a:pPr marL="0" indent="0" algn="ctr">
              <a:buNone/>
            </a:pPr>
            <a:r>
              <a:rPr lang="it-IT" sz="2400" b="1" i="0" u="none" strike="noStrike" baseline="0" dirty="0">
                <a:latin typeface="Verdana" panose="020B0604030504040204" pitchFamily="34" charset="0"/>
                <a:ea typeface="Verdana" panose="020B0604030504040204" pitchFamily="34" charset="0"/>
              </a:rPr>
              <a:t>ATTIVITÀ DIDATTICA</a:t>
            </a:r>
            <a:endParaRPr lang="it-IT"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61241046"/>
      </p:ext>
    </p:extLst>
  </p:cSld>
  <p:clrMapOvr>
    <a:masterClrMapping/>
  </p:clrMapOvr>
  <p:transition spd="slow">
    <p:cover dir="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357719-1E00-444E-A218-D140ADC9B250}"/>
              </a:ext>
            </a:extLst>
          </p:cNvPr>
          <p:cNvSpPr>
            <a:spLocks noGrp="1"/>
          </p:cNvSpPr>
          <p:nvPr>
            <p:ph type="title"/>
          </p:nvPr>
        </p:nvSpPr>
        <p:spPr/>
        <p:txBody>
          <a:bodyPr/>
          <a:lstStyle/>
          <a:p>
            <a:pPr algn="ctr"/>
            <a:r>
              <a:rPr lang="it-IT" sz="2800" b="1" i="0" u="none" strike="noStrike" baseline="0" dirty="0">
                <a:latin typeface="Verdana" panose="020B0604030504040204" pitchFamily="34" charset="0"/>
                <a:ea typeface="Verdana" panose="020B0604030504040204" pitchFamily="34" charset="0"/>
              </a:rPr>
              <a:t>Articolo 24</a:t>
            </a:r>
            <a:br>
              <a:rPr lang="it-IT" sz="3600" b="1" i="0" u="none" strike="noStrike" baseline="0" dirty="0">
                <a:latin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99C79446-FA3F-4675-A086-3836F112815E}"/>
              </a:ext>
            </a:extLst>
          </p:cNvPr>
          <p:cNvSpPr>
            <a:spLocks noGrp="1"/>
          </p:cNvSpPr>
          <p:nvPr>
            <p:ph idx="1"/>
          </p:nvPr>
        </p:nvSpPr>
        <p:spPr/>
        <p:txBody>
          <a:bodyPr/>
          <a:lstStyle/>
          <a:p>
            <a:pPr marL="0" indent="0" algn="just">
              <a:buNone/>
            </a:pPr>
            <a:r>
              <a:rPr lang="it-IT" sz="2400" b="0" i="0" u="none" strike="noStrike" baseline="0" dirty="0">
                <a:latin typeface="Verdana" panose="020B0604030504040204" pitchFamily="34" charset="0"/>
                <a:ea typeface="Verdana" panose="020B0604030504040204" pitchFamily="34" charset="0"/>
              </a:rPr>
              <a:t>1. L’accesso ai corsi di formazione per titolati è subordinato al possesso dei seguenti requisiti, certificati da apposita dichiarazione valida ai sensi di legge:</a:t>
            </a:r>
          </a:p>
          <a:p>
            <a:pPr marL="0" indent="0" algn="just">
              <a:buNone/>
            </a:pPr>
            <a:r>
              <a:rPr lang="it-IT" sz="2400" b="0" i="0" u="none" strike="noStrike" baseline="0" dirty="0">
                <a:latin typeface="Verdana" panose="020B0604030504040204" pitchFamily="34" charset="0"/>
                <a:ea typeface="Verdana" panose="020B0604030504040204" pitchFamily="34" charset="0"/>
              </a:rPr>
              <a:t>a) essere socio ordinario o familiare con </a:t>
            </a:r>
            <a:r>
              <a:rPr lang="it-IT" sz="2400" b="1" i="0" u="none" strike="noStrike" baseline="0" dirty="0">
                <a:latin typeface="Verdana" panose="020B0604030504040204" pitchFamily="34" charset="0"/>
                <a:ea typeface="Verdana" panose="020B0604030504040204" pitchFamily="34" charset="0"/>
              </a:rPr>
              <a:t>almeno due anni compiuti di iscrizione al Sodalizio;</a:t>
            </a:r>
          </a:p>
          <a:p>
            <a:pPr marL="0" indent="0" algn="just">
              <a:buNone/>
            </a:pPr>
            <a:r>
              <a:rPr lang="it-IT" sz="2400" b="0" i="0" u="none" strike="noStrike" baseline="0" dirty="0">
                <a:latin typeface="Verdana" panose="020B0604030504040204" pitchFamily="34" charset="0"/>
                <a:ea typeface="Verdana" panose="020B0604030504040204" pitchFamily="34" charset="0"/>
              </a:rPr>
              <a:t>b) </a:t>
            </a:r>
            <a:r>
              <a:rPr lang="it-IT" sz="2400" b="1" i="0" u="none" strike="noStrike" baseline="0" dirty="0">
                <a:latin typeface="Verdana" panose="020B0604030504040204" pitchFamily="34" charset="0"/>
                <a:ea typeface="Verdana" panose="020B0604030504040204" pitchFamily="34" charset="0"/>
              </a:rPr>
              <a:t>avere compiuto il 18° anno di età, per i titolati di primo livello; il 21° per quelli di secondo livello;</a:t>
            </a:r>
          </a:p>
          <a:p>
            <a:pPr marL="0" indent="0" algn="just">
              <a:buNone/>
            </a:pPr>
            <a:r>
              <a:rPr lang="it-IT" sz="2400" b="0" i="0" u="none" strike="noStrike" baseline="0" dirty="0">
                <a:latin typeface="Verdana" panose="020B0604030504040204" pitchFamily="34" charset="0"/>
                <a:ea typeface="Verdana" panose="020B0604030504040204" pitchFamily="34" charset="0"/>
              </a:rPr>
              <a:t>c) essere in possesso del godimento dei diritti civili.</a:t>
            </a:r>
            <a:endParaRPr lang="it-IT"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76283829"/>
      </p:ext>
    </p:extLst>
  </p:cSld>
  <p:clrMapOvr>
    <a:masterClrMapping/>
  </p:clrMapOvr>
  <p:transition spd="slow">
    <p:cover dir="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5634FA-A5FE-490B-946A-2BF84702D02B}"/>
              </a:ext>
            </a:extLst>
          </p:cNvPr>
          <p:cNvSpPr>
            <a:spLocks noGrp="1"/>
          </p:cNvSpPr>
          <p:nvPr>
            <p:ph type="title"/>
          </p:nvPr>
        </p:nvSpPr>
        <p:spPr>
          <a:xfrm>
            <a:off x="628650" y="365125"/>
            <a:ext cx="788670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 dei</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1° livello (ORTAM)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5505974D-DFAC-465D-B00B-787BDB499012}"/>
              </a:ext>
            </a:extLst>
          </p:cNvPr>
          <p:cNvSpPr>
            <a:spLocks noGrp="1"/>
          </p:cNvSpPr>
          <p:nvPr>
            <p:ph idx="1"/>
          </p:nvPr>
        </p:nvSpPr>
        <p:spPr>
          <a:xfrm>
            <a:off x="628650" y="1196752"/>
            <a:ext cx="7886700" cy="4980211"/>
          </a:xfrm>
        </p:spPr>
        <p:txBody>
          <a:bodyPr/>
          <a:lstStyle/>
          <a:p>
            <a:pPr marL="0" indent="0">
              <a:buNone/>
            </a:pPr>
            <a:r>
              <a:rPr lang="it-IT" sz="2000" b="1" dirty="0">
                <a:latin typeface="Verdana" panose="020B0604030504040204" pitchFamily="34" charset="0"/>
                <a:ea typeface="Verdana" panose="020B0604030504040204" pitchFamily="34" charset="0"/>
              </a:rPr>
              <a:t>Alcune novità delle nuove linee guida</a:t>
            </a:r>
            <a:r>
              <a:rPr lang="it-IT" sz="2000" dirty="0">
                <a:latin typeface="Verdana" panose="020B0604030504040204" pitchFamily="34" charset="0"/>
                <a:ea typeface="Verdana" panose="020B0604030504040204" pitchFamily="34" charset="0"/>
              </a:rPr>
              <a:t>:</a:t>
            </a:r>
          </a:p>
          <a:p>
            <a:pPr marL="0" indent="0" algn="just">
              <a:buNone/>
            </a:pPr>
            <a:r>
              <a:rPr lang="it-IT" sz="2000" dirty="0">
                <a:latin typeface="Verdana" panose="020B0604030504040204" pitchFamily="34" charset="0"/>
                <a:ea typeface="Verdana" panose="020B0604030504040204" pitchFamily="34" charset="0"/>
              </a:rPr>
              <a:t>Premesso che </a:t>
            </a:r>
            <a:r>
              <a:rPr lang="it-IT" sz="2000" b="0" i="0" u="none" strike="noStrike" baseline="0" dirty="0">
                <a:latin typeface="Verdana" panose="020B0604030504040204" pitchFamily="34" charset="0"/>
                <a:ea typeface="Verdana" panose="020B0604030504040204" pitchFamily="34" charset="0"/>
              </a:rPr>
              <a:t>La frequenza dei corsi </a:t>
            </a:r>
            <a:r>
              <a:rPr lang="it-IT" sz="2000" b="1" i="0" u="none" strike="noStrike" baseline="0" dirty="0">
                <a:latin typeface="Verdana" panose="020B0604030504040204" pitchFamily="34" charset="0"/>
                <a:ea typeface="Verdana" panose="020B0604030504040204" pitchFamily="34" charset="0"/>
              </a:rPr>
              <a:t>è obbligatoria </a:t>
            </a:r>
            <a:r>
              <a:rPr lang="it-IT" sz="2000" b="0" i="0" u="none" strike="noStrike" baseline="0" dirty="0">
                <a:latin typeface="Verdana" panose="020B0604030504040204" pitchFamily="34" charset="0"/>
                <a:ea typeface="Verdana" panose="020B0604030504040204" pitchFamily="34" charset="0"/>
              </a:rPr>
              <a:t>almeno per i due terzi delle lezioni teoriche e i due terzi delle uscite didattiche;</a:t>
            </a:r>
          </a:p>
          <a:p>
            <a:pPr marL="0" indent="0" algn="just">
              <a:buNone/>
            </a:pPr>
            <a:r>
              <a:rPr lang="it-IT" sz="2000" b="1" dirty="0">
                <a:latin typeface="Verdana" panose="020B0604030504040204" pitchFamily="34" charset="0"/>
                <a:ea typeface="Verdana" panose="020B0604030504040204" pitchFamily="34" charset="0"/>
              </a:rPr>
              <a:t>È possibile il recupero</a:t>
            </a:r>
            <a:r>
              <a:rPr lang="it-IT" sz="2000" dirty="0">
                <a:latin typeface="Verdana" panose="020B0604030504040204" pitchFamily="34" charset="0"/>
                <a:ea typeface="Verdana" panose="020B0604030504040204" pitchFamily="34" charset="0"/>
              </a:rPr>
              <a:t>: l</a:t>
            </a:r>
            <a:r>
              <a:rPr lang="it-IT" sz="2000" b="0" i="0" u="none" strike="noStrike" baseline="0" dirty="0">
                <a:latin typeface="Verdana" panose="020B0604030504040204" pitchFamily="34" charset="0"/>
                <a:ea typeface="Verdana" panose="020B0604030504040204" pitchFamily="34" charset="0"/>
              </a:rPr>
              <a:t>addove gli iscritti ai corsi formativi non raggiungono, a causa di forza maggiore, la frequenza minima obbligatoria, possono recuperare, entro due anni (ORTAM), entro tre anni (ONTAM), le lezioni teoriche e le uscite didattiche non frequentate, oppure l’esame finale sui moduli oggetto di recupero, partecipando rispettivamente:</a:t>
            </a:r>
          </a:p>
          <a:p>
            <a:pPr algn="just"/>
            <a:r>
              <a:rPr lang="it-IT" sz="2000" b="1" i="0" u="none" strike="noStrike" baseline="0" dirty="0">
                <a:latin typeface="Verdana" panose="020B0604030504040204" pitchFamily="34" charset="0"/>
                <a:ea typeface="Verdana" panose="020B0604030504040204" pitchFamily="34" charset="0"/>
              </a:rPr>
              <a:t>ORTAM:</a:t>
            </a:r>
            <a:r>
              <a:rPr lang="it-IT" sz="2000" b="0" i="0" u="none" strike="noStrike" baseline="0" dirty="0">
                <a:latin typeface="Verdana" panose="020B0604030504040204" pitchFamily="34" charset="0"/>
                <a:ea typeface="Verdana" panose="020B0604030504040204" pitchFamily="34" charset="0"/>
              </a:rPr>
              <a:t> ai corsi formativi pari grado organizzati dagli OTTO Regionali confinanti con la Regione in cui il corsista risiede;</a:t>
            </a:r>
          </a:p>
          <a:p>
            <a:pPr algn="just"/>
            <a:r>
              <a:rPr lang="it-IT" sz="2000" b="1" i="0" u="none" strike="noStrike" baseline="0" dirty="0">
                <a:latin typeface="Verdana" panose="020B0604030504040204" pitchFamily="34" charset="0"/>
                <a:ea typeface="Verdana" panose="020B0604030504040204" pitchFamily="34" charset="0"/>
              </a:rPr>
              <a:t>ONTAM:</a:t>
            </a:r>
            <a:r>
              <a:rPr lang="it-IT" sz="2000" dirty="0">
                <a:latin typeface="Verdana" panose="020B0604030504040204" pitchFamily="34" charset="0"/>
                <a:ea typeface="Verdana" panose="020B0604030504040204" pitchFamily="34" charset="0"/>
              </a:rPr>
              <a:t> </a:t>
            </a:r>
            <a:r>
              <a:rPr lang="it-IT" sz="2000" b="0" i="0" u="none" strike="noStrike" baseline="0" dirty="0">
                <a:latin typeface="Verdana" panose="020B0604030504040204" pitchFamily="34" charset="0"/>
                <a:ea typeface="Verdana" panose="020B0604030504040204" pitchFamily="34" charset="0"/>
              </a:rPr>
              <a:t>al corso formativo organizzato dalla CCTAM nel triennio successivo.</a:t>
            </a:r>
          </a:p>
          <a:p>
            <a:pPr algn="l"/>
            <a:endParaRPr lang="it-IT"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52334635"/>
      </p:ext>
    </p:extLst>
  </p:cSld>
  <p:clrMapOvr>
    <a:masterClrMapping/>
  </p:clrMapOvr>
  <p:transition spd="slow">
    <p:cover dir="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02D0B6-4FFE-4341-92E4-A97763A4A87F}"/>
              </a:ext>
            </a:extLst>
          </p:cNvPr>
          <p:cNvSpPr>
            <a:spLocks noGrp="1"/>
          </p:cNvSpPr>
          <p:nvPr>
            <p:ph type="title"/>
          </p:nvPr>
        </p:nvSpPr>
        <p:spPr>
          <a:xfrm>
            <a:off x="628650" y="365125"/>
            <a:ext cx="7886700" cy="759619"/>
          </a:xfrm>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 dei</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1° livello (ORTAM)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D41DEFDD-857D-4071-8F98-BA6070A3B969}"/>
              </a:ext>
            </a:extLst>
          </p:cNvPr>
          <p:cNvSpPr>
            <a:spLocks noGrp="1"/>
          </p:cNvSpPr>
          <p:nvPr>
            <p:ph idx="1"/>
          </p:nvPr>
        </p:nvSpPr>
        <p:spPr>
          <a:xfrm>
            <a:off x="628650" y="1124744"/>
            <a:ext cx="7886700" cy="5052219"/>
          </a:xfrm>
        </p:spPr>
        <p:txBody>
          <a:bodyPr/>
          <a:lstStyle/>
          <a:p>
            <a:pPr marL="0" indent="0" algn="just">
              <a:lnSpc>
                <a:spcPct val="100000"/>
              </a:lnSpc>
              <a:buNone/>
            </a:pPr>
            <a:r>
              <a:rPr lang="it-IT" sz="2200" b="0" i="0" u="none" strike="noStrike" baseline="0" dirty="0">
                <a:latin typeface="Verdana" panose="020B0604030504040204" pitchFamily="34" charset="0"/>
                <a:ea typeface="Verdana" panose="020B0604030504040204" pitchFamily="34" charset="0"/>
              </a:rPr>
              <a:t>Laddove l’iscritto non possa usufruire delle opportunità sopra previste </a:t>
            </a:r>
            <a:r>
              <a:rPr lang="it-IT" sz="2200" b="1" i="0" u="none" strike="noStrike" baseline="0" dirty="0">
                <a:latin typeface="Verdana" panose="020B0604030504040204" pitchFamily="34" charset="0"/>
                <a:ea typeface="Verdana" panose="020B0604030504040204" pitchFamily="34" charset="0"/>
              </a:rPr>
              <a:t>per comprovati motivi personali o logistici</a:t>
            </a:r>
            <a:r>
              <a:rPr lang="it-IT" sz="2200" b="0" i="0" u="none" strike="noStrike" baseline="0" dirty="0">
                <a:latin typeface="Verdana" panose="020B0604030504040204" pitchFamily="34" charset="0"/>
                <a:ea typeface="Verdana" panose="020B0604030504040204" pitchFamily="34" charset="0"/>
              </a:rPr>
              <a:t>, il Direttore del Corso, su richiesta motivata dell’interessato, organizza, entro il triennio successivo al corso, specifici moduli inerenti gli argomenti delle lezioni teoriche e/o delle uscite non frequentate con specifico esame finale comprensivo di tutte le materie. </a:t>
            </a:r>
          </a:p>
          <a:p>
            <a:pPr marL="0" indent="0" algn="just">
              <a:lnSpc>
                <a:spcPct val="100000"/>
              </a:lnSpc>
              <a:buNone/>
            </a:pPr>
            <a:r>
              <a:rPr lang="it-IT" sz="2200" i="1" u="none" strike="noStrike" baseline="0" dirty="0">
                <a:latin typeface="Verdana" panose="020B0604030504040204" pitchFamily="34" charset="0"/>
                <a:ea typeface="Verdana" panose="020B0604030504040204" pitchFamily="34" charset="0"/>
              </a:rPr>
              <a:t>Al fine esclusivo offerto dalla possibilità di recupero, il Direttore del Corso, su richiesta motivata dell’interessato, rilascia specifica dichiarazione con indicati sia i moduli didattici saltati che le carenze formative riscontrate nella prova finale.</a:t>
            </a:r>
            <a:endParaRPr lang="it-IT" sz="2200" i="1" dirty="0"/>
          </a:p>
        </p:txBody>
      </p:sp>
    </p:spTree>
    <p:extLst>
      <p:ext uri="{BB962C8B-B14F-4D97-AF65-F5344CB8AC3E}">
        <p14:creationId xmlns:p14="http://schemas.microsoft.com/office/powerpoint/2010/main" val="2989552967"/>
      </p:ext>
    </p:extLst>
  </p:cSld>
  <p:clrMapOvr>
    <a:masterClrMapping/>
  </p:clrMapOvr>
  <p:transition spd="slow">
    <p:cover dir="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59010D-436D-44E7-A72E-790AFE820277}"/>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 dei</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1° livello (ORTAM)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5F5BFFBF-9181-4F6D-9515-CC22A5BDA3EF}"/>
              </a:ext>
            </a:extLst>
          </p:cNvPr>
          <p:cNvSpPr>
            <a:spLocks noGrp="1"/>
          </p:cNvSpPr>
          <p:nvPr>
            <p:ph idx="1"/>
          </p:nvPr>
        </p:nvSpPr>
        <p:spPr/>
        <p:txBody>
          <a:bodyPr/>
          <a:lstStyle/>
          <a:p>
            <a:pPr marL="0" indent="0" algn="just">
              <a:buNone/>
            </a:pPr>
            <a:r>
              <a:rPr lang="it-IT" sz="2400" dirty="0">
                <a:latin typeface="Verdana" panose="020B0604030504040204" pitchFamily="34" charset="0"/>
                <a:ea typeface="Verdana" panose="020B0604030504040204" pitchFamily="34" charset="0"/>
              </a:rPr>
              <a:t>Altra novità delle nuove linee guida:</a:t>
            </a:r>
          </a:p>
          <a:p>
            <a:pPr marL="0" indent="0" algn="just">
              <a:buNone/>
            </a:pPr>
            <a:endParaRPr lang="it-IT" sz="2000" b="0" i="0" u="none" strike="noStrike" baseline="0" dirty="0">
              <a:latin typeface="Verdana" panose="020B0604030504040204" pitchFamily="34" charset="0"/>
              <a:ea typeface="Verdana" panose="020B0604030504040204" pitchFamily="34" charset="0"/>
            </a:endParaRPr>
          </a:p>
          <a:p>
            <a:pPr marL="0" indent="0" algn="just">
              <a:buNone/>
            </a:pPr>
            <a:r>
              <a:rPr lang="it-IT" sz="2400" b="0" i="0" u="none" strike="noStrike" baseline="0" dirty="0">
                <a:latin typeface="Verdana" panose="020B0604030504040204" pitchFamily="34" charset="0"/>
                <a:ea typeface="Verdana" panose="020B0604030504040204" pitchFamily="34" charset="0"/>
              </a:rPr>
              <a:t>Premesso che la CCTAM ha scelto di </a:t>
            </a:r>
            <a:r>
              <a:rPr lang="it-IT" sz="2400" b="1" i="0" u="none" strike="noStrike" baseline="0" dirty="0">
                <a:latin typeface="Verdana" panose="020B0604030504040204" pitchFamily="34" charset="0"/>
                <a:ea typeface="Verdana" panose="020B0604030504040204" pitchFamily="34" charset="0"/>
              </a:rPr>
              <a:t>NON procedere</a:t>
            </a:r>
            <a:r>
              <a:rPr lang="it-IT" sz="2400" b="0" i="0" u="none" strike="noStrike" baseline="0" dirty="0">
                <a:latin typeface="Verdana" panose="020B0604030504040204" pitchFamily="34" charset="0"/>
                <a:ea typeface="Verdana" panose="020B0604030504040204" pitchFamily="34" charset="0"/>
              </a:rPr>
              <a:t> più alla ulteriore formazione di Qualificati Sezionali (OSTAM), in considerazione delle segnalate e verificate difficoltà ad operare compiutamente a livello sezionale. </a:t>
            </a:r>
          </a:p>
          <a:p>
            <a:pPr marL="0" indent="0" algn="just">
              <a:buNone/>
            </a:pPr>
            <a:r>
              <a:rPr lang="it-IT" sz="2400" i="1" u="none" strike="noStrike" baseline="0" dirty="0">
                <a:latin typeface="Verdana" panose="020B0604030504040204" pitchFamily="34" charset="0"/>
                <a:ea typeface="Verdana" panose="020B0604030504040204" pitchFamily="34" charset="0"/>
              </a:rPr>
              <a:t>All’interno dei corsi per titolati di 1° livello </a:t>
            </a:r>
            <a:r>
              <a:rPr lang="it-IT" sz="2400" b="1" i="1" u="none" strike="noStrike" baseline="0" dirty="0">
                <a:latin typeface="Verdana" panose="020B0604030504040204" pitchFamily="34" charset="0"/>
                <a:ea typeface="Verdana" panose="020B0604030504040204" pitchFamily="34" charset="0"/>
              </a:rPr>
              <a:t>possono essere previsti specifici moduli riservati agli OSTAM ancora attivi</a:t>
            </a:r>
            <a:r>
              <a:rPr lang="it-IT" sz="2400" i="1" u="none" strike="noStrike" baseline="0" dirty="0">
                <a:latin typeface="Verdana" panose="020B0604030504040204" pitchFamily="34" charset="0"/>
                <a:ea typeface="Verdana" panose="020B0604030504040204" pitchFamily="34" charset="0"/>
              </a:rPr>
              <a:t>.</a:t>
            </a:r>
            <a:endParaRPr lang="it-IT" sz="2400" i="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84227926"/>
      </p:ext>
    </p:extLst>
  </p:cSld>
  <p:clrMapOvr>
    <a:masterClrMapping/>
  </p:clrMapOvr>
  <p:transition spd="slow">
    <p:cover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558664" y="320567"/>
            <a:ext cx="2141128" cy="1951130"/>
          </a:xfrm>
          <a:prstGeom prst="rect">
            <a:avLst/>
          </a:prstGeom>
        </p:spPr>
      </p:pic>
      <p:pic>
        <p:nvPicPr>
          <p:cNvPr id="3" name="Immagine 2"/>
          <p:cNvPicPr>
            <a:picLocks noChangeAspect="1"/>
          </p:cNvPicPr>
          <p:nvPr/>
        </p:nvPicPr>
        <p:blipFill>
          <a:blip r:embed="rId3"/>
          <a:stretch>
            <a:fillRect/>
          </a:stretch>
        </p:blipFill>
        <p:spPr>
          <a:xfrm>
            <a:off x="5952017" y="432903"/>
            <a:ext cx="2083530" cy="1339913"/>
          </a:xfrm>
          <a:prstGeom prst="rect">
            <a:avLst/>
          </a:prstGeom>
        </p:spPr>
      </p:pic>
      <p:sp>
        <p:nvSpPr>
          <p:cNvPr id="7" name="CasellaDiTesto 6">
            <a:extLst>
              <a:ext uri="{FF2B5EF4-FFF2-40B4-BE49-F238E27FC236}">
                <a16:creationId xmlns:a16="http://schemas.microsoft.com/office/drawing/2014/main" id="{4D0E6668-E7A8-4BFB-9B5E-E2318A2FEBEB}"/>
              </a:ext>
            </a:extLst>
          </p:cNvPr>
          <p:cNvSpPr txBox="1"/>
          <p:nvPr/>
        </p:nvSpPr>
        <p:spPr>
          <a:xfrm>
            <a:off x="2411760" y="1111466"/>
            <a:ext cx="3456384" cy="369332"/>
          </a:xfrm>
          <a:prstGeom prst="rect">
            <a:avLst/>
          </a:prstGeom>
          <a:noFill/>
        </p:spPr>
        <p:txBody>
          <a:bodyPr wrap="square">
            <a:spAutoFit/>
          </a:bodyPr>
          <a:lstStyle/>
          <a:p>
            <a:r>
              <a:rPr lang="it-IT" b="1" dirty="0">
                <a:solidFill>
                  <a:schemeClr val="accent1">
                    <a:lumMod val="75000"/>
                  </a:schemeClr>
                </a:solidFill>
              </a:rPr>
              <a:t>CLUB ALPINO ITALIANO</a:t>
            </a:r>
          </a:p>
        </p:txBody>
      </p:sp>
      <p:sp>
        <p:nvSpPr>
          <p:cNvPr id="9" name="CasellaDiTesto 8">
            <a:extLst>
              <a:ext uri="{FF2B5EF4-FFF2-40B4-BE49-F238E27FC236}">
                <a16:creationId xmlns:a16="http://schemas.microsoft.com/office/drawing/2014/main" id="{BDED854F-D3A9-4F34-8BB0-24FAD0F2796A}"/>
              </a:ext>
            </a:extLst>
          </p:cNvPr>
          <p:cNvSpPr txBox="1"/>
          <p:nvPr/>
        </p:nvSpPr>
        <p:spPr>
          <a:xfrm>
            <a:off x="755576" y="2420888"/>
            <a:ext cx="8064896" cy="1323439"/>
          </a:xfrm>
          <a:prstGeom prst="rect">
            <a:avLst/>
          </a:prstGeom>
          <a:solidFill>
            <a:schemeClr val="bg1">
              <a:lumMod val="95000"/>
            </a:schemeClr>
          </a:solidFill>
        </p:spPr>
        <p:txBody>
          <a:bodyPr wrap="square">
            <a:spAutoFit/>
          </a:bodyPr>
          <a:lstStyle/>
          <a:p>
            <a:pPr algn="ctr"/>
            <a:r>
              <a:rPr lang="it-IT" sz="2000" b="1" dirty="0">
                <a:ea typeface="Verdana" panose="020B0604030504040204" pitchFamily="34" charset="0"/>
              </a:rPr>
              <a:t>Articolo 18</a:t>
            </a:r>
          </a:p>
          <a:p>
            <a:pPr algn="ctr"/>
            <a:r>
              <a:rPr lang="it-IT" sz="2000" b="1" dirty="0">
                <a:ea typeface="Verdana" panose="020B0604030504040204" pitchFamily="34" charset="0"/>
              </a:rPr>
              <a:t>1. Gli OTTO non possono assumere autonome iniziative che coinvolgano il Sodalizio a livello nazionale, regionale ed interregionale</a:t>
            </a:r>
          </a:p>
        </p:txBody>
      </p:sp>
    </p:spTree>
    <p:extLst>
      <p:ext uri="{BB962C8B-B14F-4D97-AF65-F5344CB8AC3E}">
        <p14:creationId xmlns:p14="http://schemas.microsoft.com/office/powerpoint/2010/main" val="3496627554"/>
      </p:ext>
    </p:extLst>
  </p:cSld>
  <p:clrMapOvr>
    <a:masterClrMapping/>
  </p:clrMapOvr>
  <p:transition spd="slow">
    <p:cover dir="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903635"/>
          </a:xfrm>
        </p:spPr>
        <p:txBody>
          <a:bodyPr/>
          <a:lstStyle/>
          <a:p>
            <a:pPr algn="ctr"/>
            <a:b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 dei</a:t>
            </a:r>
            <a:b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1° livello (ORTAM)</a:t>
            </a:r>
            <a:b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0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484784"/>
            <a:ext cx="7886700" cy="4692179"/>
          </a:xfrm>
        </p:spPr>
        <p:txBody>
          <a:bodyPr/>
          <a:lstStyle/>
          <a:p>
            <a:pPr marL="0" indent="0" algn="just">
              <a:lnSpc>
                <a:spcPct val="100000"/>
              </a:lnSpc>
              <a:buNone/>
            </a:pPr>
            <a:r>
              <a:rPr lang="it-IT" sz="1800" b="0" i="0" u="none" strike="noStrike" baseline="0" dirty="0">
                <a:latin typeface="Verdana" panose="020B0604030504040204" pitchFamily="34" charset="0"/>
                <a:ea typeface="Verdana" panose="020B0604030504040204" pitchFamily="34" charset="0"/>
              </a:rPr>
              <a:t>L’iter formativo comprende, come da delibera del CCIC del 30 ottobre 2017, una serie di </a:t>
            </a:r>
            <a:r>
              <a:rPr lang="it-IT" sz="1800" b="1" i="0" u="none" strike="noStrike" baseline="0" dirty="0">
                <a:latin typeface="Verdana" panose="020B0604030504040204" pitchFamily="34" charset="0"/>
                <a:ea typeface="Verdana" panose="020B0604030504040204" pitchFamily="34" charset="0"/>
              </a:rPr>
              <a:t>materie obbligatorie</a:t>
            </a:r>
            <a:r>
              <a:rPr lang="it-IT" sz="1800" b="0" i="0" u="none" strike="noStrike" baseline="0" dirty="0">
                <a:latin typeface="Verdana" panose="020B0604030504040204" pitchFamily="34" charset="0"/>
                <a:ea typeface="Verdana" panose="020B0604030504040204" pitchFamily="34" charset="0"/>
              </a:rPr>
              <a:t>, comuni a tutti i piani didattici dei vari OTCO, oltre a una serie di </a:t>
            </a:r>
            <a:r>
              <a:rPr lang="it-IT" sz="1800" b="1" i="0" u="none" strike="noStrike" baseline="0" dirty="0">
                <a:latin typeface="Verdana" panose="020B0604030504040204" pitchFamily="34" charset="0"/>
                <a:ea typeface="Verdana" panose="020B0604030504040204" pitchFamily="34" charset="0"/>
              </a:rPr>
              <a:t>materie specifiche </a:t>
            </a:r>
            <a:r>
              <a:rPr lang="it-IT" sz="1800" b="0" i="0" u="none" strike="noStrike" baseline="0" dirty="0">
                <a:latin typeface="Verdana" panose="020B0604030504040204" pitchFamily="34" charset="0"/>
                <a:ea typeface="Verdana" panose="020B0604030504040204" pitchFamily="34" charset="0"/>
              </a:rPr>
              <a:t>per fornire ai titolati le necessarie competenze.</a:t>
            </a:r>
          </a:p>
          <a:p>
            <a:pPr marL="0" indent="0" algn="l">
              <a:lnSpc>
                <a:spcPct val="100000"/>
              </a:lnSpc>
              <a:buNone/>
            </a:pPr>
            <a:r>
              <a:rPr lang="it-IT" sz="1800" b="0" i="0" u="none" strike="noStrike" baseline="0" dirty="0">
                <a:latin typeface="Verdana" panose="020B0604030504040204" pitchFamily="34" charset="0"/>
                <a:ea typeface="Verdana" panose="020B0604030504040204" pitchFamily="34" charset="0"/>
              </a:rPr>
              <a:t>Sono </a:t>
            </a:r>
            <a:r>
              <a:rPr lang="it-IT" sz="1800" b="1" i="0" u="none" strike="noStrike" baseline="0" dirty="0">
                <a:latin typeface="Verdana" panose="020B0604030504040204" pitchFamily="34" charset="0"/>
                <a:ea typeface="Verdana" panose="020B0604030504040204" pitchFamily="34" charset="0"/>
              </a:rPr>
              <a:t>Materie Obbligatorie</a:t>
            </a:r>
            <a:r>
              <a:rPr lang="it-IT" sz="1800" b="0" i="0" u="none" strike="noStrike" baseline="0" dirty="0">
                <a:latin typeface="Verdana" panose="020B0604030504040204" pitchFamily="34" charset="0"/>
                <a:ea typeface="Verdana" panose="020B0604030504040204" pitchFamily="34" charset="0"/>
              </a:rPr>
              <a:t>:</a:t>
            </a:r>
          </a:p>
          <a:p>
            <a:pPr algn="l">
              <a:lnSpc>
                <a:spcPct val="100000"/>
              </a:lnSpc>
            </a:pPr>
            <a:r>
              <a:rPr lang="it-IT" sz="1800" b="0" i="0" u="none" strike="noStrike" baseline="0" dirty="0">
                <a:latin typeface="Verdana" panose="020B0604030504040204" pitchFamily="34" charset="0"/>
                <a:ea typeface="Verdana" panose="020B0604030504040204" pitchFamily="34" charset="0"/>
              </a:rPr>
              <a:t>Il Club Alpino Italiano;</a:t>
            </a:r>
          </a:p>
          <a:p>
            <a:pPr algn="l">
              <a:lnSpc>
                <a:spcPct val="100000"/>
              </a:lnSpc>
            </a:pPr>
            <a:r>
              <a:rPr lang="it-IT" sz="1800" b="0" i="0" u="none" strike="noStrike" baseline="0" dirty="0">
                <a:latin typeface="Verdana" panose="020B0604030504040204" pitchFamily="34" charset="0"/>
                <a:ea typeface="Verdana" panose="020B0604030504040204" pitchFamily="34" charset="0"/>
              </a:rPr>
              <a:t>Etica;</a:t>
            </a:r>
          </a:p>
          <a:p>
            <a:pPr algn="l">
              <a:lnSpc>
                <a:spcPct val="100000"/>
              </a:lnSpc>
            </a:pPr>
            <a:r>
              <a:rPr lang="it-IT" sz="1800" b="0" i="0" u="none" strike="noStrike" baseline="0" dirty="0">
                <a:latin typeface="Verdana" panose="020B0604030504040204" pitchFamily="34" charset="0"/>
                <a:ea typeface="Verdana" panose="020B0604030504040204" pitchFamily="34" charset="0"/>
              </a:rPr>
              <a:t>Cultura della Montagna;</a:t>
            </a:r>
          </a:p>
          <a:p>
            <a:pPr algn="l">
              <a:lnSpc>
                <a:spcPct val="100000"/>
              </a:lnSpc>
            </a:pPr>
            <a:r>
              <a:rPr lang="it-IT" sz="1800" b="0" i="0" u="none" strike="noStrike" baseline="0" dirty="0">
                <a:latin typeface="Verdana" panose="020B0604030504040204" pitchFamily="34" charset="0"/>
                <a:ea typeface="Verdana" panose="020B0604030504040204" pitchFamily="34" charset="0"/>
              </a:rPr>
              <a:t>Conoscenza e tutela dell’ambiente montano;</a:t>
            </a:r>
          </a:p>
          <a:p>
            <a:pPr algn="l">
              <a:lnSpc>
                <a:spcPct val="100000"/>
              </a:lnSpc>
            </a:pPr>
            <a:r>
              <a:rPr lang="it-IT" sz="1800" b="0" i="0" u="none" strike="noStrike" baseline="0" dirty="0">
                <a:latin typeface="Verdana" panose="020B0604030504040204" pitchFamily="34" charset="0"/>
                <a:ea typeface="Verdana" panose="020B0604030504040204" pitchFamily="34" charset="0"/>
              </a:rPr>
              <a:t>Responsabilità e assicurazioni;</a:t>
            </a:r>
          </a:p>
          <a:p>
            <a:pPr algn="l">
              <a:lnSpc>
                <a:spcPct val="100000"/>
              </a:lnSpc>
            </a:pPr>
            <a:r>
              <a:rPr lang="it-IT" sz="1800" b="0" i="0" u="none" strike="noStrike" baseline="0" dirty="0">
                <a:latin typeface="Verdana" panose="020B0604030504040204" pitchFamily="34" charset="0"/>
                <a:ea typeface="Verdana" panose="020B0604030504040204" pitchFamily="34" charset="0"/>
              </a:rPr>
              <a:t>Prevenzione e soccorso;</a:t>
            </a:r>
          </a:p>
          <a:p>
            <a:pPr algn="l">
              <a:lnSpc>
                <a:spcPct val="100000"/>
              </a:lnSpc>
            </a:pPr>
            <a:r>
              <a:rPr lang="it-IT" sz="1800" b="0" i="0" u="none" strike="noStrike" baseline="0" dirty="0">
                <a:latin typeface="Verdana" panose="020B0604030504040204" pitchFamily="34" charset="0"/>
                <a:ea typeface="Verdana" panose="020B0604030504040204" pitchFamily="34" charset="0"/>
              </a:rPr>
              <a:t>Didattica e comunicazione;</a:t>
            </a:r>
          </a:p>
          <a:p>
            <a:pPr algn="l">
              <a:lnSpc>
                <a:spcPct val="100000"/>
              </a:lnSpc>
            </a:pPr>
            <a:r>
              <a:rPr lang="it-IT" sz="1800" b="0" i="0" u="none" strike="noStrike" baseline="0" dirty="0">
                <a:latin typeface="Verdana" panose="020B0604030504040204" pitchFamily="34" charset="0"/>
                <a:ea typeface="Verdana" panose="020B0604030504040204" pitchFamily="34" charset="0"/>
              </a:rPr>
              <a:t>Sistemi informativi del CAI.</a:t>
            </a:r>
            <a:endParaRPr lang="it-IT"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08244820"/>
      </p:ext>
    </p:extLst>
  </p:cSld>
  <p:clrMapOvr>
    <a:masterClrMapping/>
  </p:clrMapOvr>
  <p:transition spd="slow">
    <p:cover dir="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467544" y="365125"/>
            <a:ext cx="828092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 dei</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1° livello (</a:t>
            </a:r>
            <a:r>
              <a:rPr lang="it-IT" sz="2400" dirty="0">
                <a:solidFill>
                  <a:prstClr val="black"/>
                </a:solidFill>
                <a:latin typeface="Verdana" panose="020B0604030504040204" pitchFamily="34" charset="0"/>
                <a:ea typeface="Verdana" panose="020B0604030504040204" pitchFamily="34" charset="0"/>
              </a:rPr>
              <a:t>OR</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539552" y="1340768"/>
            <a:ext cx="7975798" cy="5152107"/>
          </a:xfrm>
        </p:spPr>
        <p:txBody>
          <a:bodyPr/>
          <a:lstStyle/>
          <a:p>
            <a:pPr marL="0" indent="0" algn="just">
              <a:buNone/>
            </a:pPr>
            <a:r>
              <a:rPr lang="it-IT" sz="2400" b="0" i="0" u="none" strike="noStrike" baseline="0" dirty="0">
                <a:latin typeface="Verdana" panose="020B0604030504040204" pitchFamily="34" charset="0"/>
                <a:ea typeface="Verdana" panose="020B0604030504040204" pitchFamily="34" charset="0"/>
              </a:rPr>
              <a:t>Sono </a:t>
            </a:r>
            <a:r>
              <a:rPr lang="it-IT" sz="2400" b="1" i="0" u="none" strike="noStrike" baseline="0" dirty="0">
                <a:latin typeface="Verdana" panose="020B0604030504040204" pitchFamily="34" charset="0"/>
                <a:ea typeface="Verdana" panose="020B0604030504040204" pitchFamily="34" charset="0"/>
              </a:rPr>
              <a:t>Materie Specifiche</a:t>
            </a:r>
            <a:r>
              <a:rPr lang="it-IT" sz="2400" b="0" i="0" u="none" strike="noStrike" baseline="0" dirty="0">
                <a:latin typeface="Verdana" panose="020B0604030504040204" pitchFamily="34" charset="0"/>
                <a:ea typeface="Verdana" panose="020B0604030504040204" pitchFamily="34" charset="0"/>
              </a:rPr>
              <a:t>, da trattare in forma differenziata, nei vari livelli del percorso didattico degli operatori TAM:</a:t>
            </a:r>
          </a:p>
          <a:p>
            <a:pPr marL="0" indent="0" algn="just">
              <a:buNone/>
            </a:pPr>
            <a:r>
              <a:rPr lang="it-IT" sz="1800" b="0" i="0" u="none" strike="noStrike" baseline="0" dirty="0">
                <a:latin typeface="Verdana" panose="020B0604030504040204" pitchFamily="34" charset="0"/>
                <a:ea typeface="Verdana" panose="020B0604030504040204" pitchFamily="34" charset="0"/>
              </a:rPr>
              <a:t>• </a:t>
            </a:r>
            <a:r>
              <a:rPr lang="it-IT" sz="2400" b="0" i="0" u="none" strike="noStrike" baseline="0" dirty="0">
                <a:latin typeface="Verdana" panose="020B0604030504040204" pitchFamily="34" charset="0"/>
                <a:ea typeface="Verdana" panose="020B0604030504040204" pitchFamily="34" charset="0"/>
              </a:rPr>
              <a:t>Flora e fauna • Biodiversità • Geologia e idrologia • Clima e cambiamenti climatici • Politiche ambientali e per la montagna del CAI (anche di autoregolamentazione) • Diritto ambientale e strumenti normativi • Territorio, paesaggio e suolo • Parchi ed aree protette • Attività antropiche e ambiente (dal turismo, agricoltura  agli impianti …) • Gestione delle acque • Energia e Trasporti • Sociologia i montagna • Inquinamento • Sostenibilità (ambientale, sociale, economica) Educazione ambientale e tecniche di comunicazione</a:t>
            </a:r>
            <a:endParaRPr lang="it-IT"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93953031"/>
      </p:ext>
    </p:extLst>
  </p:cSld>
  <p:clrMapOvr>
    <a:masterClrMapping/>
  </p:clrMapOvr>
  <p:transition spd="slow">
    <p:cover dir="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 </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1° livello (</a:t>
            </a:r>
            <a:r>
              <a:rPr lang="it-IT" sz="2400" dirty="0">
                <a:solidFill>
                  <a:prstClr val="black"/>
                </a:solidFill>
                <a:latin typeface="Verdana" panose="020B0604030504040204" pitchFamily="34" charset="0"/>
                <a:ea typeface="Verdana" panose="020B0604030504040204" pitchFamily="34" charset="0"/>
              </a:rPr>
              <a:t>OR</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68760"/>
            <a:ext cx="7886700" cy="4908203"/>
          </a:xfrm>
        </p:spPr>
        <p:txBody>
          <a:bodyPr/>
          <a:lstStyle/>
          <a:p>
            <a:pPr marL="0" indent="0" algn="just">
              <a:buNone/>
            </a:pPr>
            <a:r>
              <a:rPr lang="it-IT" sz="2000" b="1" i="0" u="none" strike="noStrike" baseline="0" dirty="0">
                <a:latin typeface="Verdana" panose="020B0604030504040204" pitchFamily="34" charset="0"/>
                <a:ea typeface="Verdana" panose="020B0604030504040204" pitchFamily="34" charset="0"/>
              </a:rPr>
              <a:t>Metodologia, piano didattico e durata minima del corso:</a:t>
            </a:r>
          </a:p>
          <a:p>
            <a:pPr marL="0" indent="0" algn="just">
              <a:buNone/>
            </a:pPr>
            <a:r>
              <a:rPr lang="it-IT" sz="2200" b="0" i="1" u="none" strike="noStrike" baseline="0" dirty="0">
                <a:latin typeface="Verdana" panose="020B0604030504040204" pitchFamily="34" charset="0"/>
                <a:ea typeface="Verdana" panose="020B0604030504040204" pitchFamily="34" charset="0"/>
              </a:rPr>
              <a:t>Il programma del corso deve prevedere la trattazione di una parte teorica e di una parte pratica</a:t>
            </a:r>
            <a:r>
              <a:rPr lang="it-IT" sz="2200" b="0" i="0" u="none" strike="noStrike" baseline="0" dirty="0">
                <a:latin typeface="Verdana" panose="020B0604030504040204" pitchFamily="34" charset="0"/>
                <a:ea typeface="Verdana" panose="020B0604030504040204" pitchFamily="34" charset="0"/>
              </a:rPr>
              <a:t>.</a:t>
            </a:r>
          </a:p>
          <a:p>
            <a:pPr marL="0" indent="0" algn="just">
              <a:buNone/>
            </a:pPr>
            <a:r>
              <a:rPr lang="it-IT" sz="2200" b="0" i="0" u="none" strike="noStrike" baseline="0" dirty="0">
                <a:latin typeface="Verdana" panose="020B0604030504040204" pitchFamily="34" charset="0"/>
                <a:ea typeface="Verdana" panose="020B0604030504040204" pitchFamily="34" charset="0"/>
              </a:rPr>
              <a:t>Il corso ORTAM deve articolarsi su diversi ambiti, con la trattazione delle materie obbligatorie, teoriche, operative e con lo sviluppo di competenze, su materie specifiche, al livello adeguato per svolgere le attività previste come Titolato ORTAM. Le metodologie adottate dovranno favorire il coinvolgimento reale degli allievi nelle tematiche affrontate, con particolare riferimento a progetti, problematiche e valori in essere a livello locale e regionale.</a:t>
            </a:r>
          </a:p>
        </p:txBody>
      </p:sp>
    </p:spTree>
    <p:extLst>
      <p:ext uri="{BB962C8B-B14F-4D97-AF65-F5344CB8AC3E}">
        <p14:creationId xmlns:p14="http://schemas.microsoft.com/office/powerpoint/2010/main" val="953510679"/>
      </p:ext>
    </p:extLst>
  </p:cSld>
  <p:clrMapOvr>
    <a:masterClrMapping/>
  </p:clrMapOvr>
  <p:transition spd="slow">
    <p:cover dir="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 </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1° livello (</a:t>
            </a:r>
            <a:r>
              <a:rPr lang="it-IT" sz="2400" dirty="0">
                <a:solidFill>
                  <a:prstClr val="black"/>
                </a:solidFill>
                <a:latin typeface="Verdana" panose="020B0604030504040204" pitchFamily="34" charset="0"/>
                <a:ea typeface="Verdana" panose="020B0604030504040204" pitchFamily="34" charset="0"/>
              </a:rPr>
              <a:t>OR</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68760"/>
            <a:ext cx="7886700" cy="4908203"/>
          </a:xfrm>
        </p:spPr>
        <p:txBody>
          <a:bodyPr/>
          <a:lstStyle/>
          <a:p>
            <a:pPr marL="0" indent="0" algn="just">
              <a:buNone/>
            </a:pPr>
            <a:r>
              <a:rPr lang="it-IT" sz="2000" b="1" i="0" u="none" strike="noStrike" baseline="0" dirty="0">
                <a:latin typeface="Verdana" panose="020B0604030504040204" pitchFamily="34" charset="0"/>
                <a:ea typeface="Verdana" panose="020B0604030504040204" pitchFamily="34" charset="0"/>
              </a:rPr>
              <a:t>Metodologia, piano didattico e durata minima del corso:</a:t>
            </a:r>
          </a:p>
          <a:p>
            <a:pPr marL="0" indent="0" algn="just">
              <a:buNone/>
            </a:pPr>
            <a:r>
              <a:rPr lang="it-IT" sz="2400" b="0" i="0" u="none" strike="noStrike" baseline="0" dirty="0">
                <a:latin typeface="Verdana" panose="020B0604030504040204" pitchFamily="34" charset="0"/>
                <a:ea typeface="Verdana" panose="020B0604030504040204" pitchFamily="34" charset="0"/>
              </a:rPr>
              <a:t>In dettaglio le materie oggetto dei corsi vengono distinte in:</a:t>
            </a:r>
          </a:p>
          <a:p>
            <a:pPr marL="0" indent="0">
              <a:buNone/>
            </a:pPr>
            <a:r>
              <a:rPr lang="it-IT" sz="2400" i="1" u="none" strike="noStrike" baseline="0" dirty="0">
                <a:latin typeface="Verdana" panose="020B0604030504040204" pitchFamily="34" charset="0"/>
                <a:ea typeface="Verdana" panose="020B0604030504040204" pitchFamily="34" charset="0"/>
              </a:rPr>
              <a:t>Materie obbligatorie</a:t>
            </a:r>
            <a:r>
              <a:rPr lang="it-IT" sz="2400" i="1" dirty="0">
                <a:latin typeface="Verdana" panose="020B0604030504040204" pitchFamily="34" charset="0"/>
                <a:ea typeface="Verdana" panose="020B0604030504040204" pitchFamily="34" charset="0"/>
              </a:rPr>
              <a:t>;</a:t>
            </a:r>
          </a:p>
          <a:p>
            <a:pPr marL="0" indent="0">
              <a:buNone/>
            </a:pPr>
            <a:r>
              <a:rPr lang="it-IT" sz="2400" i="1" u="none" strike="noStrike" baseline="0" dirty="0">
                <a:latin typeface="Verdana" panose="020B0604030504040204" pitchFamily="34" charset="0"/>
                <a:ea typeface="Verdana" panose="020B0604030504040204" pitchFamily="34" charset="0"/>
              </a:rPr>
              <a:t>Materie Teoriche </a:t>
            </a:r>
            <a:r>
              <a:rPr lang="it-IT" sz="2000" i="1" u="none" strike="noStrike" baseline="0" dirty="0">
                <a:latin typeface="Verdana" panose="020B0604030504040204" pitchFamily="34" charset="0"/>
                <a:ea typeface="Verdana" panose="020B0604030504040204" pitchFamily="34" charset="0"/>
              </a:rPr>
              <a:t>(Conoscenza generica)</a:t>
            </a:r>
            <a:r>
              <a:rPr lang="it-IT" sz="2400" i="1" u="none" strike="noStrike" baseline="0" dirty="0">
                <a:latin typeface="Verdana" panose="020B0604030504040204" pitchFamily="34" charset="0"/>
                <a:ea typeface="Verdana" panose="020B0604030504040204" pitchFamily="34" charset="0"/>
              </a:rPr>
              <a:t>;</a:t>
            </a:r>
          </a:p>
          <a:p>
            <a:pPr marL="0" indent="0">
              <a:buNone/>
            </a:pPr>
            <a:r>
              <a:rPr lang="it-IT" sz="2400" b="1" i="1" u="none" strike="noStrike" baseline="0" dirty="0">
                <a:latin typeface="Verdana" panose="020B0604030504040204" pitchFamily="34" charset="0"/>
                <a:ea typeface="Verdana" panose="020B0604030504040204" pitchFamily="34" charset="0"/>
              </a:rPr>
              <a:t>Materie Operative </a:t>
            </a:r>
            <a:r>
              <a:rPr lang="it-IT" sz="2000" i="1" u="none" strike="noStrike" baseline="0" dirty="0">
                <a:latin typeface="Verdana" panose="020B0604030504040204" pitchFamily="34" charset="0"/>
                <a:ea typeface="Verdana" panose="020B0604030504040204" pitchFamily="34" charset="0"/>
              </a:rPr>
              <a:t>(Conoscenza approfondita</a:t>
            </a:r>
            <a:r>
              <a:rPr lang="it-IT" sz="2400" i="1" u="none" strike="noStrike" baseline="0" dirty="0">
                <a:latin typeface="Verdana" panose="020B0604030504040204" pitchFamily="34" charset="0"/>
                <a:ea typeface="Verdana" panose="020B0604030504040204" pitchFamily="34" charset="0"/>
              </a:rPr>
              <a:t>);</a:t>
            </a:r>
            <a:endParaRPr lang="it-IT" sz="2400" i="1" dirty="0">
              <a:latin typeface="Verdana" panose="020B0604030504040204" pitchFamily="34" charset="0"/>
              <a:ea typeface="Verdana" panose="020B0604030504040204" pitchFamily="34" charset="0"/>
            </a:endParaRPr>
          </a:p>
          <a:p>
            <a:pPr marL="0" indent="0">
              <a:buNone/>
            </a:pPr>
            <a:r>
              <a:rPr lang="it-IT" sz="2400" i="1" u="none" strike="noStrike" baseline="0" dirty="0">
                <a:latin typeface="Verdana" panose="020B0604030504040204" pitchFamily="34" charset="0"/>
                <a:ea typeface="Verdana" panose="020B0604030504040204" pitchFamily="34" charset="0"/>
              </a:rPr>
              <a:t>Materie Facoltative</a:t>
            </a:r>
            <a:endParaRPr lang="it-IT" sz="2400" i="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29394037"/>
      </p:ext>
    </p:extLst>
  </p:cSld>
  <p:clrMapOvr>
    <a:masterClrMapping/>
  </p:clrMapOvr>
  <p:transition spd="slow">
    <p:cover dir="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543595"/>
          </a:xfrm>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 Titolati di 1° livello (</a:t>
            </a:r>
            <a:r>
              <a:rPr lang="it-IT" sz="2400" dirty="0">
                <a:solidFill>
                  <a:prstClr val="black"/>
                </a:solidFill>
                <a:latin typeface="Verdana" panose="020B0604030504040204" pitchFamily="34" charset="0"/>
                <a:ea typeface="Verdana" panose="020B0604030504040204" pitchFamily="34" charset="0"/>
              </a:rPr>
              <a:t>OR</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052736"/>
            <a:ext cx="7886700" cy="5124227"/>
          </a:xfrm>
        </p:spPr>
        <p:txBody>
          <a:bodyPr/>
          <a:lstStyle/>
          <a:p>
            <a:pPr marL="0" indent="0" algn="l">
              <a:buNone/>
            </a:pPr>
            <a:r>
              <a:rPr lang="it-IT" sz="2000" b="1" i="0" u="none" strike="noStrike" baseline="0" dirty="0">
                <a:latin typeface="Verdana" panose="020B0604030504040204" pitchFamily="34" charset="0"/>
                <a:ea typeface="Verdana" panose="020B0604030504040204" pitchFamily="34" charset="0"/>
              </a:rPr>
              <a:t>Durata minima del corso:</a:t>
            </a:r>
          </a:p>
          <a:p>
            <a:pPr marL="0" indent="0" algn="just">
              <a:lnSpc>
                <a:spcPct val="100000"/>
              </a:lnSpc>
              <a:buNone/>
            </a:pPr>
            <a:r>
              <a:rPr lang="it-IT" sz="2000" b="0" i="0" u="none" strike="noStrike" baseline="0" dirty="0">
                <a:latin typeface="Verdana" panose="020B0604030504040204" pitchFamily="34" charset="0"/>
                <a:ea typeface="Verdana" panose="020B0604030504040204" pitchFamily="34" charset="0"/>
              </a:rPr>
              <a:t>Il corso di formazione deve fornire al socio le competenze necessarie per svolgere le attività di ORTAM indicate nelle premesse. In dettaglio la </a:t>
            </a:r>
            <a:r>
              <a:rPr lang="it-IT" sz="2000" b="1" i="0" u="none" strike="noStrike" baseline="0" dirty="0">
                <a:latin typeface="Verdana" panose="020B0604030504040204" pitchFamily="34" charset="0"/>
                <a:ea typeface="Verdana" panose="020B0604030504040204" pitchFamily="34" charset="0"/>
              </a:rPr>
              <a:t>durata minima </a:t>
            </a:r>
            <a:r>
              <a:rPr lang="it-IT" sz="2000" b="0" i="0" u="none" strike="noStrike" baseline="0" dirty="0">
                <a:latin typeface="Verdana" panose="020B0604030504040204" pitchFamily="34" charset="0"/>
                <a:ea typeface="Verdana" panose="020B0604030504040204" pitchFamily="34" charset="0"/>
              </a:rPr>
              <a:t>del corso deve essere articolata nel modo seguente:</a:t>
            </a:r>
          </a:p>
          <a:p>
            <a:pPr algn="just">
              <a:lnSpc>
                <a:spcPct val="100000"/>
              </a:lnSpc>
            </a:pPr>
            <a:r>
              <a:rPr lang="it-IT" sz="2000" b="0" i="0" u="none" strike="noStrike" baseline="0" dirty="0">
                <a:latin typeface="Verdana" panose="020B0604030504040204" pitchFamily="34" charset="0"/>
                <a:ea typeface="Verdana" panose="020B0604030504040204" pitchFamily="34" charset="0"/>
              </a:rPr>
              <a:t>Un incontro per la presentazione del Corso, seguito da lezioni sulle Materie Obbligatorie per complessivi DUE pomeriggi</a:t>
            </a:r>
          </a:p>
          <a:p>
            <a:pPr algn="just">
              <a:lnSpc>
                <a:spcPct val="100000"/>
              </a:lnSpc>
            </a:pPr>
            <a:r>
              <a:rPr lang="it-IT" sz="2000" b="0" i="0" u="none" strike="noStrike" baseline="0" dirty="0">
                <a:latin typeface="Verdana" panose="020B0604030504040204" pitchFamily="34" charset="0"/>
                <a:ea typeface="Verdana" panose="020B0604030504040204" pitchFamily="34" charset="0"/>
              </a:rPr>
              <a:t>n° 3 fine settimana di 2 gg: ogni giornata sarà suddivisa in:</a:t>
            </a:r>
          </a:p>
          <a:p>
            <a:pPr algn="just">
              <a:lnSpc>
                <a:spcPct val="100000"/>
              </a:lnSpc>
            </a:pPr>
            <a:r>
              <a:rPr lang="it-IT" sz="2000" b="0" i="0" u="none" strike="noStrike" baseline="0" dirty="0">
                <a:latin typeface="Verdana" panose="020B0604030504040204" pitchFamily="34" charset="0"/>
                <a:ea typeface="Verdana" panose="020B0604030504040204" pitchFamily="34" charset="0"/>
              </a:rPr>
              <a:t>1/2 giornata lezioni sulle materie Teoriche e Operative</a:t>
            </a:r>
          </a:p>
          <a:p>
            <a:pPr algn="just">
              <a:lnSpc>
                <a:spcPct val="100000"/>
              </a:lnSpc>
            </a:pPr>
            <a:r>
              <a:rPr lang="it-IT" sz="2000" b="0" i="0" u="none" strike="noStrike" baseline="0" dirty="0">
                <a:latin typeface="Verdana" panose="020B0604030504040204" pitchFamily="34" charset="0"/>
                <a:ea typeface="Verdana" panose="020B0604030504040204" pitchFamily="34" charset="0"/>
              </a:rPr>
              <a:t>1/2 giornata escursione operativa in ambiente</a:t>
            </a:r>
          </a:p>
          <a:p>
            <a:pPr algn="just">
              <a:lnSpc>
                <a:spcPct val="100000"/>
              </a:lnSpc>
            </a:pPr>
            <a:r>
              <a:rPr lang="it-IT" sz="2000" b="0" i="0" u="none" strike="noStrike" baseline="0" dirty="0">
                <a:latin typeface="Verdana" panose="020B0604030504040204" pitchFamily="34" charset="0"/>
                <a:ea typeface="Verdana" panose="020B0604030504040204" pitchFamily="34" charset="0"/>
              </a:rPr>
              <a:t>Il pomeriggio dell’ultimo giorno del corso sarà dedicata alla prova finale.</a:t>
            </a:r>
            <a:endParaRPr lang="it-IT"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60318989"/>
      </p:ext>
    </p:extLst>
  </p:cSld>
  <p:clrMapOvr>
    <a:masterClrMapping/>
  </p:clrMapOvr>
  <p:transition spd="slow">
    <p:cover dir="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543595"/>
          </a:xfrm>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 Titolati di 1° livello (</a:t>
            </a:r>
            <a:r>
              <a:rPr lang="it-IT" sz="2400" dirty="0">
                <a:solidFill>
                  <a:prstClr val="black"/>
                </a:solidFill>
                <a:latin typeface="Verdana" panose="020B0604030504040204" pitchFamily="34" charset="0"/>
                <a:ea typeface="Verdana" panose="020B0604030504040204" pitchFamily="34" charset="0"/>
              </a:rPr>
              <a:t>OR</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052736"/>
            <a:ext cx="7886700" cy="5124227"/>
          </a:xfrm>
        </p:spPr>
        <p:txBody>
          <a:bodyPr/>
          <a:lstStyle/>
          <a:p>
            <a:pPr marL="0" indent="0" algn="ctr">
              <a:buNone/>
            </a:pPr>
            <a:r>
              <a:rPr lang="it-IT" sz="2400" b="1" i="0" u="none" strike="noStrike" baseline="0" dirty="0">
                <a:latin typeface="Verdana" panose="020B0604030504040204" pitchFamily="34" charset="0"/>
                <a:ea typeface="Verdana" panose="020B0604030504040204" pitchFamily="34" charset="0"/>
              </a:rPr>
              <a:t>Prova finale:</a:t>
            </a:r>
          </a:p>
          <a:p>
            <a:pPr marL="0" indent="0" algn="ctr">
              <a:buNone/>
            </a:pPr>
            <a:endParaRPr lang="it-IT" sz="2400" b="1" dirty="0">
              <a:latin typeface="Verdana" panose="020B0604030504040204" pitchFamily="34" charset="0"/>
              <a:ea typeface="Verdana" panose="020B0604030504040204" pitchFamily="34" charset="0"/>
            </a:endParaRPr>
          </a:p>
          <a:p>
            <a:pPr marL="0" indent="0" algn="ctr">
              <a:buNone/>
            </a:pPr>
            <a:endParaRPr lang="it-IT" sz="2400" b="1" i="0" u="none" strike="noStrike" baseline="0" dirty="0">
              <a:latin typeface="Verdana" panose="020B0604030504040204" pitchFamily="34" charset="0"/>
              <a:ea typeface="Verdana" panose="020B0604030504040204" pitchFamily="34" charset="0"/>
            </a:endParaRPr>
          </a:p>
          <a:p>
            <a:pPr marL="0" indent="0" algn="ctr">
              <a:buNone/>
            </a:pPr>
            <a:endParaRPr lang="it-IT" sz="2400" b="1" i="0" u="none" strike="noStrike" baseline="0" dirty="0">
              <a:latin typeface="Verdana" panose="020B0604030504040204" pitchFamily="34" charset="0"/>
              <a:ea typeface="Verdana" panose="020B0604030504040204" pitchFamily="34" charset="0"/>
            </a:endParaRPr>
          </a:p>
          <a:p>
            <a:pPr algn="l"/>
            <a:r>
              <a:rPr lang="it-IT" sz="2400" b="0" i="0" u="none" strike="noStrike" baseline="0" dirty="0">
                <a:latin typeface="Verdana" panose="020B0604030504040204" pitchFamily="34" charset="0"/>
                <a:ea typeface="Verdana" panose="020B0604030504040204" pitchFamily="34" charset="0"/>
              </a:rPr>
              <a:t>Compilazione del Test Finale;</a:t>
            </a:r>
          </a:p>
          <a:p>
            <a:pPr algn="l"/>
            <a:r>
              <a:rPr lang="it-IT" sz="2400" b="0" i="0" u="none" strike="noStrike" baseline="0" dirty="0">
                <a:latin typeface="Verdana" panose="020B0604030504040204" pitchFamily="34" charset="0"/>
                <a:ea typeface="Verdana" panose="020B0604030504040204" pitchFamily="34" charset="0"/>
              </a:rPr>
              <a:t>Presentazione della tesina e/o degli elaborati finali;</a:t>
            </a:r>
          </a:p>
          <a:p>
            <a:pPr algn="l"/>
            <a:r>
              <a:rPr lang="it-IT" sz="2400" b="0" i="0" u="none" strike="noStrike" baseline="0" dirty="0">
                <a:latin typeface="Verdana" panose="020B0604030504040204" pitchFamily="34" charset="0"/>
                <a:ea typeface="Verdana" panose="020B0604030504040204" pitchFamily="34" charset="0"/>
              </a:rPr>
              <a:t>Colloquio finale con la commissione d’esame.</a:t>
            </a:r>
            <a:endParaRPr lang="it-IT"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38729456"/>
      </p:ext>
    </p:extLst>
  </p:cSld>
  <p:clrMapOvr>
    <a:masterClrMapping/>
  </p:clrMapOvr>
  <p:transition spd="slow">
    <p:cover dir="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2° livello (</a:t>
            </a:r>
            <a:r>
              <a:rPr lang="it-IT" sz="2400" dirty="0">
                <a:solidFill>
                  <a:prstClr val="black"/>
                </a:solidFill>
                <a:latin typeface="Verdana" panose="020B0604030504040204" pitchFamily="34" charset="0"/>
                <a:ea typeface="Verdana" panose="020B0604030504040204" pitchFamily="34" charset="0"/>
              </a:rPr>
              <a:t>ON</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68760"/>
            <a:ext cx="7886700" cy="4908203"/>
          </a:xfrm>
        </p:spPr>
        <p:txBody>
          <a:bodyPr/>
          <a:lstStyle/>
          <a:p>
            <a:pPr marL="0" indent="0" algn="just">
              <a:buNone/>
            </a:pPr>
            <a:r>
              <a:rPr lang="it-IT" sz="2400" b="0" i="0" u="none" strike="noStrike" baseline="0" dirty="0">
                <a:latin typeface="Verdana" panose="020B0604030504040204" pitchFamily="34" charset="0"/>
                <a:ea typeface="Verdana" panose="020B0604030504040204" pitchFamily="34" charset="0"/>
              </a:rPr>
              <a:t>I </a:t>
            </a:r>
            <a:r>
              <a:rPr lang="it-IT" sz="2400" b="1" i="0" u="none" strike="noStrike" baseline="0" dirty="0">
                <a:latin typeface="Verdana" panose="020B0604030504040204" pitchFamily="34" charset="0"/>
                <a:ea typeface="Verdana" panose="020B0604030504040204" pitchFamily="34" charset="0"/>
              </a:rPr>
              <a:t>Corsi di formazione dei Titolati Nazionali TAM vengono promossi, organizzati e curati direttamente dalla CCTAM</a:t>
            </a:r>
            <a:r>
              <a:rPr lang="it-IT" sz="2400" b="0" i="0" u="none" strike="noStrike" baseline="0" dirty="0">
                <a:latin typeface="Verdana" panose="020B0604030504040204" pitchFamily="34" charset="0"/>
                <a:ea typeface="Verdana" panose="020B0604030504040204" pitchFamily="34" charset="0"/>
              </a:rPr>
              <a:t>. La direzione del corso deve essere affidata ad un titolato nazionale TAM (ONTAM)</a:t>
            </a:r>
          </a:p>
          <a:p>
            <a:pPr marL="0" indent="0" algn="just">
              <a:buNone/>
            </a:pPr>
            <a:r>
              <a:rPr lang="it-IT" sz="2400" b="0" i="0" u="none" strike="noStrike" baseline="0" dirty="0">
                <a:latin typeface="Verdana" panose="020B0604030504040204" pitchFamily="34" charset="0"/>
                <a:ea typeface="Verdana" panose="020B0604030504040204" pitchFamily="34" charset="0"/>
              </a:rPr>
              <a:t>Il corso ONTAM comprende lezioni teoriche, esercitazioni pratiche, escursioni tematiche in ambiente e deve concludersi con un esame.</a:t>
            </a:r>
          </a:p>
          <a:p>
            <a:pPr marL="0" indent="0" algn="just">
              <a:buNone/>
            </a:pPr>
            <a:r>
              <a:rPr lang="it-IT" sz="2400" b="1" i="1" u="none" strike="noStrike" baseline="0" dirty="0">
                <a:latin typeface="Verdana" panose="020B0604030504040204" pitchFamily="34" charset="0"/>
                <a:ea typeface="Verdana" panose="020B0604030504040204" pitchFamily="34" charset="0"/>
              </a:rPr>
              <a:t>Il corso è strutturato su una durata minima pari ad una settimana; il periodo deve essere consecutivo.</a:t>
            </a:r>
            <a:endParaRPr lang="it-IT" sz="2400" b="1" i="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53164292"/>
      </p:ext>
    </p:extLst>
  </p:cSld>
  <p:clrMapOvr>
    <a:masterClrMapping/>
  </p:clrMapOvr>
  <p:transition spd="slow">
    <p:cover dir="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2° livello (</a:t>
            </a:r>
            <a:r>
              <a:rPr lang="it-IT" sz="2400" dirty="0">
                <a:solidFill>
                  <a:prstClr val="black"/>
                </a:solidFill>
                <a:latin typeface="Verdana" panose="020B0604030504040204" pitchFamily="34" charset="0"/>
                <a:ea typeface="Verdana" panose="020B0604030504040204" pitchFamily="34" charset="0"/>
              </a:rPr>
              <a:t>ON</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68760"/>
            <a:ext cx="7886700" cy="4908203"/>
          </a:xfrm>
        </p:spPr>
        <p:txBody>
          <a:bodyPr/>
          <a:lstStyle/>
          <a:p>
            <a:pPr marL="0" indent="0" algn="l">
              <a:buNone/>
            </a:pPr>
            <a:r>
              <a:rPr lang="it-IT" sz="2400" b="1" i="0" u="none" strike="noStrike" baseline="0" dirty="0">
                <a:latin typeface="Verdana" panose="020B0604030504040204" pitchFamily="34" charset="0"/>
                <a:ea typeface="Verdana" panose="020B0604030504040204" pitchFamily="34" charset="0"/>
              </a:rPr>
              <a:t>Metodologia e Piano Didattico:</a:t>
            </a:r>
          </a:p>
          <a:p>
            <a:pPr marL="0" indent="0" algn="just">
              <a:buNone/>
            </a:pPr>
            <a:r>
              <a:rPr lang="it-IT" sz="2400" b="0" i="0" u="none" strike="noStrike" baseline="0" dirty="0">
                <a:latin typeface="Verdana" panose="020B0604030504040204" pitchFamily="34" charset="0"/>
                <a:ea typeface="Verdana" panose="020B0604030504040204" pitchFamily="34" charset="0"/>
              </a:rPr>
              <a:t>Il corso di formazione ONTAM deve prevedere una </a:t>
            </a:r>
            <a:r>
              <a:rPr lang="it-IT" sz="2400" b="1" i="0" u="none" strike="noStrike" baseline="0" dirty="0">
                <a:latin typeface="Verdana" panose="020B0604030504040204" pitchFamily="34" charset="0"/>
                <a:ea typeface="Verdana" panose="020B0604030504040204" pitchFamily="34" charset="0"/>
              </a:rPr>
              <a:t>didattica</a:t>
            </a:r>
            <a:r>
              <a:rPr lang="it-IT" sz="2400" b="0" i="0" u="none" strike="noStrike" baseline="0" dirty="0">
                <a:latin typeface="Verdana" panose="020B0604030504040204" pitchFamily="34" charset="0"/>
                <a:ea typeface="Verdana" panose="020B0604030504040204" pitchFamily="34" charset="0"/>
              </a:rPr>
              <a:t> prevalentemente </a:t>
            </a:r>
            <a:r>
              <a:rPr lang="it-IT" sz="2400" b="1" i="0" u="none" strike="noStrike" baseline="0" dirty="0">
                <a:latin typeface="Verdana" panose="020B0604030504040204" pitchFamily="34" charset="0"/>
                <a:ea typeface="Verdana" panose="020B0604030504040204" pitchFamily="34" charset="0"/>
              </a:rPr>
              <a:t>pratico- operativa</a:t>
            </a:r>
            <a:r>
              <a:rPr lang="it-IT" sz="2400" b="0" i="0" u="none" strike="noStrike" baseline="0" dirty="0">
                <a:latin typeface="Verdana" panose="020B0604030504040204" pitchFamily="34" charset="0"/>
                <a:ea typeface="Verdana" panose="020B0604030504040204" pitchFamily="34" charset="0"/>
              </a:rPr>
              <a:t>, che consenta agli operatori di acquisire le competenze necessarie per svolgere effettivamente le funzioni attinenti alla funzione ricoperta.</a:t>
            </a:r>
          </a:p>
          <a:p>
            <a:pPr marL="0" indent="0" algn="just">
              <a:buNone/>
            </a:pPr>
            <a:r>
              <a:rPr lang="it-IT" sz="2400" b="0" i="0" u="none" strike="noStrike" baseline="0" dirty="0">
                <a:latin typeface="Verdana" panose="020B0604030504040204" pitchFamily="34" charset="0"/>
                <a:ea typeface="Verdana" panose="020B0604030504040204" pitchFamily="34" charset="0"/>
              </a:rPr>
              <a:t>Le metodologie adottate dovranno favorire il coinvolgimento reale degli allievi nelle tematiche affrontate, con particolare riferimento a progetti, problematiche e valori in essere a livello regionale e nazionale.</a:t>
            </a:r>
            <a:endParaRPr lang="it-IT"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61324541"/>
      </p:ext>
    </p:extLst>
  </p:cSld>
  <p:clrMapOvr>
    <a:masterClrMapping/>
  </p:clrMapOvr>
  <p:transition spd="slow">
    <p:cover dir="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755576" y="365125"/>
            <a:ext cx="7759774" cy="759619"/>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2° livello (</a:t>
            </a:r>
            <a:r>
              <a:rPr lang="it-IT" sz="2400" dirty="0">
                <a:solidFill>
                  <a:prstClr val="black"/>
                </a:solidFill>
                <a:latin typeface="Verdana" panose="020B0604030504040204" pitchFamily="34" charset="0"/>
                <a:ea typeface="Verdana" panose="020B0604030504040204" pitchFamily="34" charset="0"/>
              </a:rPr>
              <a:t>ON</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68760"/>
            <a:ext cx="7886700" cy="4908203"/>
          </a:xfrm>
        </p:spPr>
        <p:txBody>
          <a:bodyPr/>
          <a:lstStyle/>
          <a:p>
            <a:pPr marL="0" indent="0" algn="just">
              <a:buNone/>
            </a:pPr>
            <a:r>
              <a:rPr lang="it-IT" sz="2000" i="1" u="none" strike="noStrike" baseline="0" dirty="0">
                <a:latin typeface="Verdana" panose="020B0604030504040204" pitchFamily="34" charset="0"/>
                <a:ea typeface="Verdana" panose="020B0604030504040204" pitchFamily="34" charset="0"/>
              </a:rPr>
              <a:t>Premesso che i Corsisti sono esclusivamente ORTAM e quindi già formati in merito alle conoscenze scientifiche e alle tematiche ambientali</a:t>
            </a:r>
            <a:r>
              <a:rPr lang="it-IT" sz="2000" b="0" i="0" u="none" strike="noStrike" baseline="0" dirty="0">
                <a:latin typeface="Verdana" panose="020B0604030504040204" pitchFamily="34" charset="0"/>
                <a:ea typeface="Verdana" panose="020B0604030504040204" pitchFamily="34" charset="0"/>
              </a:rPr>
              <a:t>, </a:t>
            </a:r>
          </a:p>
          <a:p>
            <a:pPr marL="0" indent="0" algn="just">
              <a:buNone/>
            </a:pPr>
            <a:r>
              <a:rPr lang="it-IT" sz="2000" b="0" i="0" u="none" strike="noStrike" baseline="0" dirty="0">
                <a:latin typeface="Verdana" panose="020B0604030504040204" pitchFamily="34" charset="0"/>
                <a:ea typeface="Verdana" panose="020B0604030504040204" pitchFamily="34" charset="0"/>
              </a:rPr>
              <a:t>il corso di formazione per Operatori Nazionali TAM deve essere prevalentemente operativo, per cui è necessario prevedere </a:t>
            </a:r>
            <a:r>
              <a:rPr lang="it-IT" sz="2000" b="1" i="0" u="none" strike="noStrike" baseline="0" dirty="0">
                <a:latin typeface="Verdana" panose="020B0604030504040204" pitchFamily="34" charset="0"/>
                <a:ea typeface="Verdana" panose="020B0604030504040204" pitchFamily="34" charset="0"/>
              </a:rPr>
              <a:t>prioritariamente</a:t>
            </a:r>
            <a:r>
              <a:rPr lang="it-IT" sz="2000" b="0" i="0" u="none" strike="noStrike" baseline="0" dirty="0">
                <a:latin typeface="Verdana" panose="020B0604030504040204" pitchFamily="34" charset="0"/>
                <a:ea typeface="Verdana" panose="020B0604030504040204" pitchFamily="34" charset="0"/>
              </a:rPr>
              <a:t> il trattamento e/o l’approfondimento delle seguenti materie:</a:t>
            </a:r>
          </a:p>
          <a:p>
            <a:pPr algn="just"/>
            <a:r>
              <a:rPr lang="it-IT" sz="1600" b="0" i="0" u="none" strike="noStrike" baseline="0" dirty="0">
                <a:latin typeface="Verdana" panose="020B0604030504040204" pitchFamily="34" charset="0"/>
                <a:ea typeface="Verdana" panose="020B0604030504040204" pitchFamily="34" charset="0"/>
              </a:rPr>
              <a:t>Diritto Ambientale e strumenti normativi Nazionali;</a:t>
            </a:r>
          </a:p>
          <a:p>
            <a:pPr algn="just"/>
            <a:r>
              <a:rPr lang="it-IT" sz="1600" b="0" i="0" u="none" strike="noStrike" baseline="0" dirty="0">
                <a:latin typeface="Verdana" panose="020B0604030504040204" pitchFamily="34" charset="0"/>
                <a:ea typeface="Verdana" panose="020B0604030504040204" pitchFamily="34" charset="0"/>
              </a:rPr>
              <a:t>Legislazione Ambientale Nazionale;</a:t>
            </a:r>
          </a:p>
          <a:p>
            <a:pPr algn="just"/>
            <a:r>
              <a:rPr lang="it-IT" sz="1600" b="0" i="0" u="none" strike="noStrike" baseline="0" dirty="0">
                <a:latin typeface="Verdana" panose="020B0604030504040204" pitchFamily="34" charset="0"/>
                <a:ea typeface="Verdana" panose="020B0604030504040204" pitchFamily="34" charset="0"/>
              </a:rPr>
              <a:t>Convezione delle Alpi e protocolli di attuazione;</a:t>
            </a:r>
          </a:p>
          <a:p>
            <a:pPr algn="l"/>
            <a:r>
              <a:rPr lang="it-IT" sz="1600" b="0" i="0" u="none" strike="noStrike" baseline="0" dirty="0">
                <a:latin typeface="Verdana" panose="020B0604030504040204" pitchFamily="34" charset="0"/>
                <a:ea typeface="Verdana" panose="020B0604030504040204" pitchFamily="34" charset="0"/>
              </a:rPr>
              <a:t>Leggi quadro e protocolli Internazionali;</a:t>
            </a:r>
          </a:p>
          <a:p>
            <a:pPr algn="l"/>
            <a:r>
              <a:rPr lang="it-IT" sz="1600" b="0" i="0" u="none" strike="noStrike" baseline="0" dirty="0">
                <a:latin typeface="Verdana" panose="020B0604030504040204" pitchFamily="34" charset="0"/>
                <a:ea typeface="Verdana" panose="020B0604030504040204" pitchFamily="34" charset="0"/>
              </a:rPr>
              <a:t>Normativa comunitaria: Rete Natura 2000 e Direttive Comunitarie;</a:t>
            </a:r>
          </a:p>
          <a:p>
            <a:pPr algn="l"/>
            <a:r>
              <a:rPr lang="it-IT" sz="1600" b="0" i="0" u="none" strike="noStrike" baseline="0" dirty="0">
                <a:latin typeface="Verdana" panose="020B0604030504040204" pitchFamily="34" charset="0"/>
                <a:ea typeface="Verdana" panose="020B0604030504040204" pitchFamily="34" charset="0"/>
              </a:rPr>
              <a:t>Diritto Ambientale e strumenti normativi UE;</a:t>
            </a:r>
          </a:p>
          <a:p>
            <a:pPr algn="l"/>
            <a:r>
              <a:rPr lang="it-IT" sz="1600" b="0" i="0" u="none" strike="noStrike" baseline="0" dirty="0">
                <a:latin typeface="Verdana" panose="020B0604030504040204" pitchFamily="34" charset="0"/>
                <a:ea typeface="Verdana" panose="020B0604030504040204" pitchFamily="34" charset="0"/>
              </a:rPr>
              <a:t>Norme in Materia Ambientali </a:t>
            </a:r>
            <a:r>
              <a:rPr lang="it-IT" sz="1600" b="0" i="0" u="none" strike="noStrike" baseline="0" dirty="0" err="1">
                <a:latin typeface="Verdana" panose="020B0604030504040204" pitchFamily="34" charset="0"/>
                <a:ea typeface="Verdana" panose="020B0604030504040204" pitchFamily="34" charset="0"/>
              </a:rPr>
              <a:t>D.lgs</a:t>
            </a:r>
            <a:r>
              <a:rPr lang="it-IT" sz="1600" b="0" i="0" u="none" strike="noStrike" baseline="0" dirty="0">
                <a:latin typeface="Verdana" panose="020B0604030504040204" pitchFamily="34" charset="0"/>
                <a:ea typeface="Verdana" panose="020B0604030504040204" pitchFamily="34" charset="0"/>
              </a:rPr>
              <a:t> 152/2006 e seguenti;</a:t>
            </a:r>
          </a:p>
          <a:p>
            <a:pPr algn="l"/>
            <a:r>
              <a:rPr lang="it-IT" sz="1600" b="0" i="0" u="none" strike="noStrike" baseline="0" dirty="0">
                <a:latin typeface="Verdana" panose="020B0604030504040204" pitchFamily="34" charset="0"/>
                <a:ea typeface="Verdana" panose="020B0604030504040204" pitchFamily="34" charset="0"/>
              </a:rPr>
              <a:t>Valutazione d’incidenza: VIA, VAS, ecc;</a:t>
            </a:r>
          </a:p>
        </p:txBody>
      </p:sp>
    </p:spTree>
    <p:extLst>
      <p:ext uri="{BB962C8B-B14F-4D97-AF65-F5344CB8AC3E}">
        <p14:creationId xmlns:p14="http://schemas.microsoft.com/office/powerpoint/2010/main" val="4247196242"/>
      </p:ext>
    </p:extLst>
  </p:cSld>
  <p:clrMapOvr>
    <a:masterClrMapping/>
  </p:clrMapOvr>
  <p:transition spd="slow">
    <p:cover dir="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2° livello (</a:t>
            </a:r>
            <a:r>
              <a:rPr lang="it-IT" sz="2400" dirty="0">
                <a:solidFill>
                  <a:prstClr val="black"/>
                </a:solidFill>
                <a:latin typeface="Verdana" panose="020B0604030504040204" pitchFamily="34" charset="0"/>
                <a:ea typeface="Verdana" panose="020B0604030504040204" pitchFamily="34" charset="0"/>
              </a:rPr>
              <a:t>ON</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68760"/>
            <a:ext cx="7886700" cy="4908203"/>
          </a:xfrm>
        </p:spPr>
        <p:txBody>
          <a:bodyPr/>
          <a:lstStyle/>
          <a:p>
            <a:pPr algn="l"/>
            <a:r>
              <a:rPr lang="it-IT" sz="2000" b="0" i="0" u="none" strike="noStrike" baseline="0" dirty="0">
                <a:latin typeface="Verdana" panose="020B0604030504040204" pitchFamily="34" charset="0"/>
                <a:ea typeface="Verdana" panose="020B0604030504040204" pitchFamily="34" charset="0"/>
              </a:rPr>
              <a:t>Osservazioni VIA, VAS;</a:t>
            </a:r>
          </a:p>
          <a:p>
            <a:pPr algn="l"/>
            <a:r>
              <a:rPr lang="it-IT" sz="2000" b="0" i="0" u="none" strike="noStrike" baseline="0" dirty="0">
                <a:latin typeface="Verdana" panose="020B0604030504040204" pitchFamily="34" charset="0"/>
                <a:ea typeface="Verdana" panose="020B0604030504040204" pitchFamily="34" charset="0"/>
              </a:rPr>
              <a:t>Tutela e gestione dell’Ambiente: Competenze Nazionali/Regionali/Province Autonome;</a:t>
            </a:r>
          </a:p>
          <a:p>
            <a:pPr marL="0" indent="0">
              <a:tabLst>
                <a:tab pos="0" algn="l"/>
                <a:tab pos="6902450" algn="l"/>
              </a:tabLst>
            </a:pPr>
            <a:r>
              <a:rPr lang="it-IT" sz="2000" b="0" i="0" u="none" strike="noStrike" baseline="0" dirty="0">
                <a:latin typeface="Verdana" panose="020B0604030504040204" pitchFamily="34" charset="0"/>
                <a:ea typeface="Verdana" panose="020B0604030504040204" pitchFamily="34" charset="0"/>
              </a:rPr>
              <a:t> </a:t>
            </a:r>
            <a:r>
              <a:rPr lang="it-IT" sz="1900" b="0" i="0" u="none" strike="noStrike" baseline="0" dirty="0">
                <a:latin typeface="Verdana" panose="020B0604030504040204" pitchFamily="34" charset="0"/>
                <a:ea typeface="Verdana" panose="020B0604030504040204" pitchFamily="34" charset="0"/>
              </a:rPr>
              <a:t>Iter e procedure amministrative comunal</a:t>
            </a:r>
            <a:r>
              <a:rPr lang="it-IT" sz="1900" dirty="0">
                <a:latin typeface="Verdana" panose="020B0604030504040204" pitchFamily="34" charset="0"/>
                <a:ea typeface="Verdana" panose="020B0604030504040204" pitchFamily="34" charset="0"/>
              </a:rPr>
              <a:t>i/regionali/nazionali</a:t>
            </a:r>
            <a:r>
              <a:rPr lang="it-IT" sz="1900" b="0" i="0" u="none" strike="noStrike" baseline="0" dirty="0">
                <a:latin typeface="Verdana" panose="020B0604030504040204" pitchFamily="34" charset="0"/>
                <a:ea typeface="Verdana" panose="020B0604030504040204" pitchFamily="34" charset="0"/>
              </a:rPr>
              <a:t>;</a:t>
            </a:r>
          </a:p>
          <a:p>
            <a:pPr algn="l"/>
            <a:r>
              <a:rPr lang="it-IT" sz="2000" b="0" i="0" u="none" strike="noStrike" baseline="0" dirty="0">
                <a:latin typeface="Verdana" panose="020B0604030504040204" pitchFamily="34" charset="0"/>
                <a:ea typeface="Verdana" panose="020B0604030504040204" pitchFamily="34" charset="0"/>
              </a:rPr>
              <a:t>Pianificazione territoriale e paesaggistica;</a:t>
            </a:r>
          </a:p>
          <a:p>
            <a:pPr algn="l"/>
            <a:r>
              <a:rPr lang="it-IT" sz="2000" b="0" i="0" u="none" strike="noStrike" baseline="0" dirty="0">
                <a:latin typeface="Verdana" panose="020B0604030504040204" pitchFamily="34" charset="0"/>
                <a:ea typeface="Verdana" panose="020B0604030504040204" pitchFamily="34" charset="0"/>
              </a:rPr>
              <a:t>Strumenti amministrativi a disposizione dell’Operatore TAM (</a:t>
            </a:r>
            <a:r>
              <a:rPr lang="it-IT" sz="2000" i="0" u="none" strike="noStrike" baseline="0" dirty="0">
                <a:latin typeface="Verdana" panose="020B0604030504040204" pitchFamily="34" charset="0"/>
                <a:ea typeface="Verdana" panose="020B0604030504040204" pitchFamily="34" charset="0"/>
              </a:rPr>
              <a:t>accesso agli atti</a:t>
            </a:r>
            <a:r>
              <a:rPr lang="it-IT" sz="2000" b="0" i="0" u="none" strike="noStrike" baseline="0" dirty="0">
                <a:latin typeface="Verdana" panose="020B0604030504040204" pitchFamily="34" charset="0"/>
                <a:ea typeface="Verdana" panose="020B0604030504040204" pitchFamily="34" charset="0"/>
              </a:rPr>
              <a:t>, osservazioni, ricorsi amministrativi, ecc).</a:t>
            </a:r>
          </a:p>
          <a:p>
            <a:pPr algn="l"/>
            <a:r>
              <a:rPr lang="it-IT" sz="2000" b="0" i="0" u="none" strike="noStrike" baseline="0" dirty="0">
                <a:latin typeface="Verdana" panose="020B0604030504040204" pitchFamily="34" charset="0"/>
                <a:ea typeface="Verdana" panose="020B0604030504040204" pitchFamily="34" charset="0"/>
              </a:rPr>
              <a:t>Tecniche di comunicazione per la divulgazione ambientale</a:t>
            </a:r>
            <a:endParaRPr lang="it-IT"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39378540"/>
      </p:ext>
    </p:extLst>
  </p:cSld>
  <p:clrMapOvr>
    <a:masterClrMapping/>
  </p:clrMapOvr>
  <p:transition spd="slow">
    <p:cover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9AFA6C-D2FF-48BB-9417-9F50AF968A46}"/>
              </a:ext>
            </a:extLst>
          </p:cNvPr>
          <p:cNvSpPr>
            <a:spLocks noGrp="1"/>
          </p:cNvSpPr>
          <p:nvPr>
            <p:ph type="title"/>
          </p:nvPr>
        </p:nvSpPr>
        <p:spPr/>
        <p:txBody>
          <a:bodyPr/>
          <a:lstStyle/>
          <a:p>
            <a:pPr algn="ctr"/>
            <a:r>
              <a:rPr lang="it-IT" dirty="0">
                <a:latin typeface="Arial" panose="020B0604020202020204" pitchFamily="34" charset="0"/>
                <a:cs typeface="Arial" panose="020B0604020202020204" pitchFamily="34" charset="0"/>
              </a:rPr>
              <a:t>Tematiche Trattate</a:t>
            </a:r>
          </a:p>
        </p:txBody>
      </p:sp>
      <p:sp>
        <p:nvSpPr>
          <p:cNvPr id="3" name="Segnaposto contenuto 2">
            <a:extLst>
              <a:ext uri="{FF2B5EF4-FFF2-40B4-BE49-F238E27FC236}">
                <a16:creationId xmlns:a16="http://schemas.microsoft.com/office/drawing/2014/main" id="{3E9116C5-42B8-4BD0-AF0B-6217DBF326AB}"/>
              </a:ext>
            </a:extLst>
          </p:cNvPr>
          <p:cNvSpPr>
            <a:spLocks noGrp="1"/>
          </p:cNvSpPr>
          <p:nvPr>
            <p:ph idx="1"/>
          </p:nvPr>
        </p:nvSpPr>
        <p:spPr/>
        <p:txBody>
          <a:bodyPr/>
          <a:lstStyle/>
          <a:p>
            <a:pPr algn="ctr"/>
            <a:r>
              <a:rPr lang="it-IT" sz="2400" dirty="0">
                <a:latin typeface="Verdana" panose="020B0604030504040204" pitchFamily="34" charset="0"/>
                <a:ea typeface="Verdana" panose="020B0604030504040204" pitchFamily="34" charset="0"/>
              </a:rPr>
              <a:t>Nuove linee guida percorso formativo degli Operatori TAM</a:t>
            </a:r>
          </a:p>
          <a:p>
            <a:pPr algn="ctr"/>
            <a:endParaRPr lang="it-IT" sz="2400" dirty="0">
              <a:latin typeface="Verdana" panose="020B0604030504040204" pitchFamily="34" charset="0"/>
              <a:ea typeface="Verdana" panose="020B0604030504040204" pitchFamily="34" charset="0"/>
            </a:endParaRPr>
          </a:p>
          <a:p>
            <a:pPr algn="ctr"/>
            <a:r>
              <a:rPr lang="it-IT" sz="2400" dirty="0">
                <a:latin typeface="Verdana" panose="020B0604030504040204" pitchFamily="34" charset="0"/>
                <a:ea typeface="Verdana" panose="020B0604030504040204" pitchFamily="34" charset="0"/>
              </a:rPr>
              <a:t>Organizzazione corsi e aggiornamenti</a:t>
            </a:r>
          </a:p>
          <a:p>
            <a:endParaRPr lang="it-IT" dirty="0"/>
          </a:p>
        </p:txBody>
      </p:sp>
    </p:spTree>
    <p:extLst>
      <p:ext uri="{BB962C8B-B14F-4D97-AF65-F5344CB8AC3E}">
        <p14:creationId xmlns:p14="http://schemas.microsoft.com/office/powerpoint/2010/main" val="2520085831"/>
      </p:ext>
    </p:extLst>
  </p:cSld>
  <p:clrMapOvr>
    <a:masterClrMapping/>
  </p:clrMapOvr>
  <p:transition spd="slow">
    <p:cover dir="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2° livello (</a:t>
            </a:r>
            <a:r>
              <a:rPr lang="it-IT" sz="2400" dirty="0">
                <a:solidFill>
                  <a:prstClr val="black"/>
                </a:solidFill>
                <a:latin typeface="Verdana" panose="020B0604030504040204" pitchFamily="34" charset="0"/>
                <a:ea typeface="Verdana" panose="020B0604030504040204" pitchFamily="34" charset="0"/>
              </a:rPr>
              <a:t>ON</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68760"/>
            <a:ext cx="7886700" cy="4908203"/>
          </a:xfrm>
        </p:spPr>
        <p:txBody>
          <a:bodyPr/>
          <a:lstStyle/>
          <a:p>
            <a:pPr marL="0" indent="0" algn="just">
              <a:buNone/>
            </a:pPr>
            <a:r>
              <a:rPr lang="it-IT" sz="2000" b="0" i="0" u="none" strike="noStrike" baseline="0" dirty="0">
                <a:latin typeface="Verdana" panose="020B0604030504040204" pitchFamily="34" charset="0"/>
                <a:ea typeface="Verdana" panose="020B0604030504040204" pitchFamily="34" charset="0"/>
              </a:rPr>
              <a:t>Il corso può prevedere inoltre, a discrezione del Direttore del Corso e </a:t>
            </a:r>
            <a:r>
              <a:rPr lang="it-IT" sz="2000" b="1" i="0" u="none" strike="noStrike" baseline="0" dirty="0">
                <a:latin typeface="Verdana" panose="020B0604030504040204" pitchFamily="34" charset="0"/>
                <a:ea typeface="Verdana" panose="020B0604030504040204" pitchFamily="34" charset="0"/>
              </a:rPr>
              <a:t>se funzionali ai temi sopra indicati</a:t>
            </a:r>
            <a:r>
              <a:rPr lang="it-IT" sz="2000" b="0" i="0" u="none" strike="noStrike" baseline="0" dirty="0">
                <a:latin typeface="Verdana" panose="020B0604030504040204" pitchFamily="34" charset="0"/>
                <a:ea typeface="Verdana" panose="020B0604030504040204" pitchFamily="34" charset="0"/>
              </a:rPr>
              <a:t>, il trattamento o l’approfondimento di uno o più di questi temi:</a:t>
            </a:r>
          </a:p>
          <a:p>
            <a:pPr algn="just"/>
            <a:r>
              <a:rPr lang="it-IT" sz="1800" b="0" i="0" u="none" strike="noStrike" baseline="0" dirty="0">
                <a:latin typeface="Verdana" panose="020B0604030504040204" pitchFamily="34" charset="0"/>
                <a:ea typeface="Verdana" panose="020B0604030504040204" pitchFamily="34" charset="0"/>
              </a:rPr>
              <a:t>Acqua, Clima e cambiamento climatico nelle montagne italiane</a:t>
            </a:r>
          </a:p>
          <a:p>
            <a:pPr algn="just"/>
            <a:r>
              <a:rPr lang="it-IT" sz="1800" b="0" i="0" u="none" strike="noStrike" baseline="0" dirty="0">
                <a:latin typeface="Verdana" panose="020B0604030504040204" pitchFamily="34" charset="0"/>
                <a:ea typeface="Verdana" panose="020B0604030504040204" pitchFamily="34" charset="0"/>
              </a:rPr>
              <a:t>Gestione risorse idriche: Laghi e Fiumi</a:t>
            </a:r>
          </a:p>
          <a:p>
            <a:pPr algn="just"/>
            <a:r>
              <a:rPr lang="it-IT" sz="1800" b="0" i="0" u="none" strike="noStrike" baseline="0" dirty="0">
                <a:latin typeface="Verdana" panose="020B0604030504040204" pitchFamily="34" charset="0"/>
                <a:ea typeface="Verdana" panose="020B0604030504040204" pitchFamily="34" charset="0"/>
              </a:rPr>
              <a:t>Glaciologia;</a:t>
            </a:r>
          </a:p>
          <a:p>
            <a:pPr algn="just"/>
            <a:r>
              <a:rPr lang="it-IT" sz="1800" b="0" i="0" u="none" strike="noStrike" baseline="0" dirty="0">
                <a:latin typeface="Verdana" panose="020B0604030504040204" pitchFamily="34" charset="0"/>
                <a:ea typeface="Verdana" panose="020B0604030504040204" pitchFamily="34" charset="0"/>
              </a:rPr>
              <a:t>Ecologia, Biodiversità, aree protette e politiche gestionali;</a:t>
            </a:r>
          </a:p>
          <a:p>
            <a:pPr algn="just"/>
            <a:r>
              <a:rPr lang="it-IT" sz="1800" b="0" i="0" u="none" strike="noStrike" baseline="0" dirty="0">
                <a:latin typeface="Verdana" panose="020B0604030504040204" pitchFamily="34" charset="0"/>
                <a:ea typeface="Verdana" panose="020B0604030504040204" pitchFamily="34" charset="0"/>
              </a:rPr>
              <a:t>Gestione delle biodiversità e dei Siti Natura 2000;</a:t>
            </a:r>
          </a:p>
          <a:p>
            <a:pPr algn="just"/>
            <a:r>
              <a:rPr lang="it-IT" sz="1800" b="0" i="0" u="none" strike="noStrike" baseline="0" dirty="0">
                <a:latin typeface="Verdana" panose="020B0604030504040204" pitchFamily="34" charset="0"/>
                <a:ea typeface="Verdana" panose="020B0604030504040204" pitchFamily="34" charset="0"/>
              </a:rPr>
              <a:t>Reti ecologiche;</a:t>
            </a:r>
          </a:p>
          <a:p>
            <a:pPr algn="just"/>
            <a:r>
              <a:rPr lang="it-IT" sz="1800" b="0" i="0" u="none" strike="noStrike" baseline="0" dirty="0">
                <a:latin typeface="Verdana" panose="020B0604030504040204" pitchFamily="34" charset="0"/>
                <a:ea typeface="Verdana" panose="020B0604030504040204" pitchFamily="34" charset="0"/>
              </a:rPr>
              <a:t>Economia montana e produzione primaria montana (agricoltura, allevamento, gestione faunistica, gestione forestale);</a:t>
            </a:r>
          </a:p>
          <a:p>
            <a:pPr algn="just"/>
            <a:r>
              <a:rPr lang="it-IT" sz="1800" b="0" i="0" u="none" strike="noStrike" baseline="0" dirty="0">
                <a:latin typeface="Verdana" panose="020B0604030504040204" pitchFamily="34" charset="0"/>
                <a:ea typeface="Verdana" panose="020B0604030504040204" pitchFamily="34" charset="0"/>
              </a:rPr>
              <a:t>Economia e ecologia;</a:t>
            </a:r>
          </a:p>
          <a:p>
            <a:pPr algn="just"/>
            <a:r>
              <a:rPr lang="it-IT" sz="1800" b="0" i="0" u="none" strike="noStrike" baseline="0" dirty="0">
                <a:latin typeface="Verdana" panose="020B0604030504040204" pitchFamily="34" charset="0"/>
                <a:ea typeface="Verdana" panose="020B0604030504040204" pitchFamily="34" charset="0"/>
              </a:rPr>
              <a:t>Formazione e comunicazione, gestione relazionale, Web, Tecniche di comunicazione e esperienze comunicative;</a:t>
            </a:r>
          </a:p>
        </p:txBody>
      </p:sp>
    </p:spTree>
    <p:extLst>
      <p:ext uri="{BB962C8B-B14F-4D97-AF65-F5344CB8AC3E}">
        <p14:creationId xmlns:p14="http://schemas.microsoft.com/office/powerpoint/2010/main" val="675678894"/>
      </p:ext>
    </p:extLst>
  </p:cSld>
  <p:clrMapOvr>
    <a:masterClrMapping/>
  </p:clrMapOvr>
  <p:transition spd="slow">
    <p:cover dir="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2° livello (</a:t>
            </a:r>
            <a:r>
              <a:rPr lang="it-IT" sz="2400" dirty="0">
                <a:solidFill>
                  <a:prstClr val="black"/>
                </a:solidFill>
                <a:latin typeface="Verdana" panose="020B0604030504040204" pitchFamily="34" charset="0"/>
                <a:ea typeface="Verdana" panose="020B0604030504040204" pitchFamily="34" charset="0"/>
              </a:rPr>
              <a:t>ON</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68760"/>
            <a:ext cx="7886700" cy="4908203"/>
          </a:xfrm>
        </p:spPr>
        <p:txBody>
          <a:bodyPr/>
          <a:lstStyle/>
          <a:p>
            <a:pPr algn="l"/>
            <a:r>
              <a:rPr lang="it-IT" sz="1800" b="0" i="0" u="none" strike="noStrike" baseline="0" dirty="0">
                <a:latin typeface="Verdana" panose="020B0604030504040204" pitchFamily="34" charset="0"/>
                <a:ea typeface="Verdana" panose="020B0604030504040204" pitchFamily="34" charset="0"/>
              </a:rPr>
              <a:t>Coinvolgimento Titolati TAM;</a:t>
            </a:r>
          </a:p>
          <a:p>
            <a:pPr algn="l"/>
            <a:r>
              <a:rPr lang="it-IT" sz="1800" b="0" i="0" u="none" strike="noStrike" baseline="0" dirty="0">
                <a:latin typeface="Verdana" panose="020B0604030504040204" pitchFamily="34" charset="0"/>
                <a:ea typeface="Verdana" panose="020B0604030504040204" pitchFamily="34" charset="0"/>
              </a:rPr>
              <a:t>Rapporti inter/intra associativi;</a:t>
            </a:r>
          </a:p>
          <a:p>
            <a:pPr algn="l"/>
            <a:r>
              <a:rPr lang="it-IT" sz="1800" b="0" i="0" u="none" strike="noStrike" baseline="0" dirty="0">
                <a:latin typeface="Verdana" panose="020B0604030504040204" pitchFamily="34" charset="0"/>
                <a:ea typeface="Verdana" panose="020B0604030504040204" pitchFamily="34" charset="0"/>
              </a:rPr>
              <a:t>Gestione di gruppi;</a:t>
            </a:r>
          </a:p>
          <a:p>
            <a:pPr algn="l"/>
            <a:r>
              <a:rPr lang="it-IT" sz="1800" b="0" i="0" u="none" strike="noStrike" baseline="0" dirty="0">
                <a:latin typeface="Verdana" panose="020B0604030504040204" pitchFamily="34" charset="0"/>
                <a:ea typeface="Verdana" panose="020B0604030504040204" pitchFamily="34" charset="0"/>
              </a:rPr>
              <a:t>Tecniche e strumenti informatici: web, newsgroup e social media;</a:t>
            </a:r>
          </a:p>
          <a:p>
            <a:pPr algn="l"/>
            <a:r>
              <a:rPr lang="it-IT" sz="1800" b="0" i="0" u="none" strike="noStrike" baseline="0" dirty="0">
                <a:latin typeface="Verdana" panose="020B0604030504040204" pitchFamily="34" charset="0"/>
                <a:ea typeface="Verdana" panose="020B0604030504040204" pitchFamily="34" charset="0"/>
              </a:rPr>
              <a:t>Formazione e educazione ambientale;</a:t>
            </a:r>
          </a:p>
          <a:p>
            <a:pPr algn="l"/>
            <a:r>
              <a:rPr lang="it-IT" sz="1800" b="0" i="0" u="none" strike="noStrike" baseline="0" dirty="0">
                <a:latin typeface="Verdana" panose="020B0604030504040204" pitchFamily="34" charset="0"/>
                <a:ea typeface="Verdana" panose="020B0604030504040204" pitchFamily="34" charset="0"/>
              </a:rPr>
              <a:t>Gestione emergenze;</a:t>
            </a:r>
          </a:p>
          <a:p>
            <a:pPr algn="l"/>
            <a:r>
              <a:rPr lang="it-IT" sz="1800" b="0" i="0" u="none" strike="noStrike" baseline="0" dirty="0">
                <a:latin typeface="Verdana" panose="020B0604030504040204" pitchFamily="34" charset="0"/>
                <a:ea typeface="Verdana" panose="020B0604030504040204" pitchFamily="34" charset="0"/>
              </a:rPr>
              <a:t>Sociologia di montagna, sociologia rurale e economia;</a:t>
            </a:r>
          </a:p>
          <a:p>
            <a:pPr algn="l"/>
            <a:r>
              <a:rPr lang="it-IT" sz="1800" b="0" i="0" u="none" strike="noStrike" baseline="0" dirty="0">
                <a:latin typeface="Verdana" panose="020B0604030504040204" pitchFamily="34" charset="0"/>
                <a:ea typeface="Verdana" panose="020B0604030504040204" pitchFamily="34" charset="0"/>
              </a:rPr>
              <a:t>Casi pratici sviluppo sostenibile;</a:t>
            </a:r>
          </a:p>
          <a:p>
            <a:pPr algn="l"/>
            <a:r>
              <a:rPr lang="it-IT" sz="1800" b="0" i="0" u="none" strike="noStrike" baseline="0" dirty="0">
                <a:latin typeface="Verdana" panose="020B0604030504040204" pitchFamily="34" charset="0"/>
                <a:ea typeface="Verdana" panose="020B0604030504040204" pitchFamily="34" charset="0"/>
              </a:rPr>
              <a:t>Paesaggi antropici e segni dell’uomo;</a:t>
            </a:r>
          </a:p>
          <a:p>
            <a:pPr algn="l"/>
            <a:r>
              <a:rPr lang="it-IT" sz="1800" b="0" i="0" u="none" strike="noStrike" baseline="0" dirty="0">
                <a:latin typeface="Verdana" panose="020B0604030504040204" pitchFamily="34" charset="0"/>
                <a:ea typeface="Verdana" panose="020B0604030504040204" pitchFamily="34" charset="0"/>
              </a:rPr>
              <a:t>Territorio, Paesaggio e sua salvaguardia;</a:t>
            </a:r>
          </a:p>
          <a:p>
            <a:pPr algn="l"/>
            <a:r>
              <a:rPr lang="it-IT" sz="1800" b="0" i="0" u="none" strike="noStrike" baseline="0" dirty="0">
                <a:latin typeface="Verdana" panose="020B0604030504040204" pitchFamily="34" charset="0"/>
                <a:ea typeface="Verdana" panose="020B0604030504040204" pitchFamily="34" charset="0"/>
              </a:rPr>
              <a:t>Difesa del suolo e gestione dissesti;</a:t>
            </a:r>
          </a:p>
          <a:p>
            <a:pPr algn="l"/>
            <a:r>
              <a:rPr lang="it-IT" sz="1800" b="0" i="0" u="none" strike="noStrike" baseline="0" dirty="0">
                <a:latin typeface="Verdana" panose="020B0604030504040204" pitchFamily="34" charset="0"/>
                <a:ea typeface="Verdana" panose="020B0604030504040204" pitchFamily="34" charset="0"/>
              </a:rPr>
              <a:t>Trasporti, energia ed energia montana;</a:t>
            </a:r>
          </a:p>
          <a:p>
            <a:pPr algn="l"/>
            <a:r>
              <a:rPr lang="it-IT" sz="1800" b="0" i="0" u="none" strike="noStrike" baseline="0" dirty="0">
                <a:latin typeface="Verdana" panose="020B0604030504040204" pitchFamily="34" charset="0"/>
                <a:ea typeface="Verdana" panose="020B0604030504040204" pitchFamily="34" charset="0"/>
              </a:rPr>
              <a:t>Impatti delle grandi opere;</a:t>
            </a:r>
          </a:p>
          <a:p>
            <a:pPr algn="l"/>
            <a:r>
              <a:rPr lang="it-IT" sz="1800" b="0" i="0" u="none" strike="noStrike" baseline="0" dirty="0">
                <a:latin typeface="Verdana" panose="020B0604030504040204" pitchFamily="34" charset="0"/>
                <a:ea typeface="Verdana" panose="020B0604030504040204" pitchFamily="34" charset="0"/>
              </a:rPr>
              <a:t>Strategie energetiche e valorizzazione risorse energetiche locali</a:t>
            </a:r>
          </a:p>
        </p:txBody>
      </p:sp>
    </p:spTree>
    <p:extLst>
      <p:ext uri="{BB962C8B-B14F-4D97-AF65-F5344CB8AC3E}">
        <p14:creationId xmlns:p14="http://schemas.microsoft.com/office/powerpoint/2010/main" val="2374020917"/>
      </p:ext>
    </p:extLst>
  </p:cSld>
  <p:clrMapOvr>
    <a:masterClrMapping/>
  </p:clrMapOvr>
  <p:transition spd="slow">
    <p:cover dir="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7886700" cy="831627"/>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Titolati di 2° livello (</a:t>
            </a:r>
            <a:r>
              <a:rPr lang="it-IT" sz="2400" dirty="0">
                <a:solidFill>
                  <a:prstClr val="black"/>
                </a:solidFill>
                <a:latin typeface="Verdana" panose="020B0604030504040204" pitchFamily="34" charset="0"/>
                <a:ea typeface="Verdana" panose="020B0604030504040204" pitchFamily="34" charset="0"/>
              </a:rPr>
              <a:t>ON</a:t>
            </a: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68760"/>
            <a:ext cx="7886700" cy="4908203"/>
          </a:xfrm>
        </p:spPr>
        <p:txBody>
          <a:bodyPr/>
          <a:lstStyle/>
          <a:p>
            <a:pPr marL="0" indent="0" algn="ctr">
              <a:buNone/>
            </a:pPr>
            <a:r>
              <a:rPr lang="it-IT" sz="2400" b="1" i="0" u="none" strike="noStrike" baseline="0" dirty="0">
                <a:latin typeface="Verdana" panose="020B0604030504040204" pitchFamily="34" charset="0"/>
                <a:ea typeface="Verdana" panose="020B0604030504040204" pitchFamily="34" charset="0"/>
              </a:rPr>
              <a:t>Prova finale</a:t>
            </a:r>
          </a:p>
          <a:p>
            <a:pPr marL="0" indent="0" algn="ctr">
              <a:buNone/>
            </a:pPr>
            <a:endParaRPr lang="it-IT" sz="2400" b="1" dirty="0">
              <a:latin typeface="Verdana" panose="020B0604030504040204" pitchFamily="34" charset="0"/>
              <a:ea typeface="Verdana" panose="020B0604030504040204" pitchFamily="34" charset="0"/>
            </a:endParaRPr>
          </a:p>
          <a:p>
            <a:pPr marL="0" indent="0" algn="ctr">
              <a:buNone/>
            </a:pPr>
            <a:endParaRPr lang="it-IT" sz="2400" b="1" i="0" u="none" strike="noStrike" baseline="0" dirty="0">
              <a:latin typeface="Verdana" panose="020B0604030504040204" pitchFamily="34" charset="0"/>
              <a:ea typeface="Verdana" panose="020B0604030504040204" pitchFamily="34" charset="0"/>
            </a:endParaRPr>
          </a:p>
          <a:p>
            <a:pPr marL="0" indent="0" algn="ctr">
              <a:buNone/>
            </a:pPr>
            <a:endParaRPr lang="it-IT" sz="2400" b="1" i="0" u="none" strike="noStrike" baseline="0" dirty="0">
              <a:latin typeface="Verdana" panose="020B0604030504040204" pitchFamily="34" charset="0"/>
              <a:ea typeface="Verdana" panose="020B0604030504040204" pitchFamily="34" charset="0"/>
            </a:endParaRPr>
          </a:p>
          <a:p>
            <a:pPr algn="l"/>
            <a:r>
              <a:rPr lang="it-IT" sz="2400" b="0" i="0" u="none" strike="noStrike" baseline="0" dirty="0">
                <a:latin typeface="Verdana" panose="020B0604030504040204" pitchFamily="34" charset="0"/>
                <a:ea typeface="Verdana" panose="020B0604030504040204" pitchFamily="34" charset="0"/>
              </a:rPr>
              <a:t>Compilazione del Test Finale;</a:t>
            </a:r>
          </a:p>
          <a:p>
            <a:pPr algn="l"/>
            <a:r>
              <a:rPr lang="it-IT" sz="2400" b="0" i="0" u="none" strike="noStrike" baseline="0" dirty="0">
                <a:latin typeface="Verdana" panose="020B0604030504040204" pitchFamily="34" charset="0"/>
                <a:ea typeface="Verdana" panose="020B0604030504040204" pitchFamily="34" charset="0"/>
              </a:rPr>
              <a:t>Presentazione della tesina e/o degli elaborati finali;</a:t>
            </a:r>
          </a:p>
          <a:p>
            <a:pPr algn="l"/>
            <a:r>
              <a:rPr lang="it-IT" sz="2400" b="0" i="0" u="none" strike="noStrike" baseline="0" dirty="0">
                <a:latin typeface="Verdana" panose="020B0604030504040204" pitchFamily="34" charset="0"/>
                <a:ea typeface="Verdana" panose="020B0604030504040204" pitchFamily="34" charset="0"/>
              </a:rPr>
              <a:t>Colloquio finale con la commissione d’esame.</a:t>
            </a:r>
          </a:p>
        </p:txBody>
      </p:sp>
    </p:spTree>
    <p:extLst>
      <p:ext uri="{BB962C8B-B14F-4D97-AF65-F5344CB8AC3E}">
        <p14:creationId xmlns:p14="http://schemas.microsoft.com/office/powerpoint/2010/main" val="3438851311"/>
      </p:ext>
    </p:extLst>
  </p:cSld>
  <p:clrMapOvr>
    <a:masterClrMapping/>
  </p:clrMapOvr>
  <p:transition spd="slow">
    <p:cover dir="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2719214" cy="1047651"/>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1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a:t>
            </a:r>
            <a:br>
              <a:rPr kumimoji="0" lang="it-IT" sz="1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1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degli Operatori TAM</a:t>
            </a:r>
            <a:br>
              <a:rPr kumimoji="0" lang="it-IT" sz="1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18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13920"/>
            <a:ext cx="7886700" cy="4963044"/>
          </a:xfrm>
        </p:spPr>
        <p:txBody>
          <a:bodyPr/>
          <a:lstStyle/>
          <a:p>
            <a:pPr marL="0" indent="0" algn="l">
              <a:buNone/>
            </a:pPr>
            <a:endParaRPr lang="it-IT" sz="1800" b="0" i="0" u="none" strike="noStrike" baseline="0" dirty="0">
              <a:latin typeface="Verdana" panose="020B0604030504040204" pitchFamily="34" charset="0"/>
              <a:ea typeface="Verdana" panose="020B0604030504040204" pitchFamily="34" charset="0"/>
            </a:endParaRPr>
          </a:p>
          <a:p>
            <a:pPr marL="0" indent="0" algn="l">
              <a:buNone/>
            </a:pPr>
            <a:endParaRPr lang="it-IT" sz="1800" dirty="0">
              <a:latin typeface="Verdana" panose="020B0604030504040204" pitchFamily="34" charset="0"/>
              <a:ea typeface="Verdana" panose="020B0604030504040204" pitchFamily="34" charset="0"/>
            </a:endParaRPr>
          </a:p>
          <a:p>
            <a:pPr marL="0" indent="0" algn="l">
              <a:buNone/>
            </a:pPr>
            <a:endParaRPr lang="it-IT" sz="1800" b="0" i="0" u="none" strike="noStrike" baseline="0" dirty="0">
              <a:latin typeface="Verdana" panose="020B0604030504040204" pitchFamily="34" charset="0"/>
              <a:ea typeface="Verdana" panose="020B0604030504040204" pitchFamily="34" charset="0"/>
            </a:endParaRPr>
          </a:p>
          <a:p>
            <a:pPr marL="0" indent="0" algn="l">
              <a:buNone/>
            </a:pPr>
            <a:r>
              <a:rPr lang="it-IT" sz="1800" b="0" i="0" u="none" strike="noStrike" baseline="0" dirty="0">
                <a:latin typeface="Verdana" panose="020B0604030504040204" pitchFamily="34" charset="0"/>
                <a:ea typeface="Verdana" panose="020B0604030504040204" pitchFamily="34" charset="0"/>
              </a:rPr>
              <a:t>Alcune indicazioni Utili</a:t>
            </a:r>
          </a:p>
          <a:p>
            <a:pPr marL="0" indent="0" algn="l">
              <a:buNone/>
            </a:pPr>
            <a:r>
              <a:rPr lang="it-IT" sz="1800" b="0" i="0" u="none" strike="noStrike" baseline="0" dirty="0">
                <a:latin typeface="Verdana" panose="020B0604030504040204" pitchFamily="34" charset="0"/>
                <a:ea typeface="Verdana" panose="020B0604030504040204" pitchFamily="34" charset="0"/>
              </a:rPr>
              <a:t> per l’Operatività:</a:t>
            </a:r>
          </a:p>
          <a:p>
            <a:pPr marL="0" indent="0" algn="l">
              <a:buNone/>
            </a:pPr>
            <a:r>
              <a:rPr lang="it-IT" sz="1800" b="1" dirty="0">
                <a:latin typeface="Verdana" panose="020B0604030504040204" pitchFamily="34" charset="0"/>
                <a:ea typeface="Verdana" panose="020B0604030504040204" pitchFamily="34" charset="0"/>
              </a:rPr>
              <a:t>Richiesta Contributo</a:t>
            </a:r>
            <a:endParaRPr lang="it-IT" sz="1800" b="1" i="0" u="none" strike="noStrike" baseline="0" dirty="0">
              <a:latin typeface="Verdana" panose="020B0604030504040204" pitchFamily="34" charset="0"/>
              <a:ea typeface="Verdana" panose="020B0604030504040204" pitchFamily="34" charset="0"/>
            </a:endParaRPr>
          </a:p>
        </p:txBody>
      </p:sp>
      <p:pic>
        <p:nvPicPr>
          <p:cNvPr id="6" name="Immagine 5">
            <a:extLst>
              <a:ext uri="{FF2B5EF4-FFF2-40B4-BE49-F238E27FC236}">
                <a16:creationId xmlns:a16="http://schemas.microsoft.com/office/drawing/2014/main" id="{99ED23C8-20FE-40E2-9F97-C609B3C5CA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1960" y="222085"/>
            <a:ext cx="4416100" cy="6655537"/>
          </a:xfrm>
          <a:prstGeom prst="rect">
            <a:avLst/>
          </a:prstGeom>
        </p:spPr>
      </p:pic>
    </p:spTree>
    <p:extLst>
      <p:ext uri="{BB962C8B-B14F-4D97-AF65-F5344CB8AC3E}">
        <p14:creationId xmlns:p14="http://schemas.microsoft.com/office/powerpoint/2010/main" val="2533099790"/>
      </p:ext>
    </p:extLst>
  </p:cSld>
  <p:clrMapOvr>
    <a:masterClrMapping/>
  </p:clrMapOvr>
  <p:transition spd="slow">
    <p:cover dir="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7AFFF-19CD-4A9D-B5E0-F54562780CC4}"/>
              </a:ext>
            </a:extLst>
          </p:cNvPr>
          <p:cNvSpPr>
            <a:spLocks noGrp="1"/>
          </p:cNvSpPr>
          <p:nvPr>
            <p:ph type="title"/>
          </p:nvPr>
        </p:nvSpPr>
        <p:spPr>
          <a:xfrm>
            <a:off x="628650" y="365125"/>
            <a:ext cx="2647206" cy="975643"/>
          </a:xfrm>
        </p:spPr>
        <p:txBody>
          <a:bodyPr/>
          <a:lstStyle/>
          <a:p>
            <a:pPr algn="ct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1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Nuove linee guida percorso formativo</a:t>
            </a:r>
            <a:br>
              <a:rPr kumimoji="0" lang="it-IT" sz="1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r>
              <a:rPr kumimoji="0" lang="it-IT" sz="1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degli Operatori TAM</a:t>
            </a:r>
            <a:br>
              <a:rPr kumimoji="0" lang="it-IT" sz="1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br>
            <a:endParaRPr lang="it-IT" sz="1800" dirty="0"/>
          </a:p>
        </p:txBody>
      </p:sp>
      <p:sp>
        <p:nvSpPr>
          <p:cNvPr id="3" name="Segnaposto contenuto 2">
            <a:extLst>
              <a:ext uri="{FF2B5EF4-FFF2-40B4-BE49-F238E27FC236}">
                <a16:creationId xmlns:a16="http://schemas.microsoft.com/office/drawing/2014/main" id="{F35D0EAF-F8C7-4066-886F-40B4958EB748}"/>
              </a:ext>
            </a:extLst>
          </p:cNvPr>
          <p:cNvSpPr>
            <a:spLocks noGrp="1"/>
          </p:cNvSpPr>
          <p:nvPr>
            <p:ph idx="1"/>
          </p:nvPr>
        </p:nvSpPr>
        <p:spPr>
          <a:xfrm>
            <a:off x="628650" y="1213920"/>
            <a:ext cx="7886700" cy="4963044"/>
          </a:xfrm>
        </p:spPr>
        <p:txBody>
          <a:bodyPr/>
          <a:lstStyle/>
          <a:p>
            <a:pPr marL="0" indent="0" algn="l">
              <a:buNone/>
            </a:pPr>
            <a:endParaRPr lang="it-IT" sz="1800" b="0" i="0" u="none" strike="noStrike" baseline="0" dirty="0">
              <a:latin typeface="Verdana" panose="020B0604030504040204" pitchFamily="34" charset="0"/>
              <a:ea typeface="Verdana" panose="020B0604030504040204" pitchFamily="34" charset="0"/>
            </a:endParaRPr>
          </a:p>
          <a:p>
            <a:pPr marL="0" indent="0" algn="l">
              <a:buNone/>
            </a:pPr>
            <a:endParaRPr lang="it-IT" sz="1800" dirty="0">
              <a:latin typeface="Verdana" panose="020B0604030504040204" pitchFamily="34" charset="0"/>
              <a:ea typeface="Verdana" panose="020B0604030504040204" pitchFamily="34" charset="0"/>
            </a:endParaRPr>
          </a:p>
          <a:p>
            <a:pPr marL="0" indent="0" algn="l">
              <a:buNone/>
            </a:pPr>
            <a:endParaRPr lang="it-IT" sz="1800" b="0" i="0" u="none" strike="noStrike" baseline="0" dirty="0">
              <a:latin typeface="Verdana" panose="020B0604030504040204" pitchFamily="34" charset="0"/>
              <a:ea typeface="Verdana" panose="020B0604030504040204" pitchFamily="34" charset="0"/>
            </a:endParaRPr>
          </a:p>
          <a:p>
            <a:pPr marL="0" indent="0" algn="l">
              <a:buNone/>
            </a:pPr>
            <a:r>
              <a:rPr lang="it-IT" sz="1800" b="0" i="0" u="none" strike="noStrike" baseline="0" dirty="0">
                <a:latin typeface="Verdana" panose="020B0604030504040204" pitchFamily="34" charset="0"/>
                <a:ea typeface="Verdana" panose="020B0604030504040204" pitchFamily="34" charset="0"/>
              </a:rPr>
              <a:t>Alcune indicazioni Utili  </a:t>
            </a:r>
          </a:p>
          <a:p>
            <a:pPr marL="0" indent="0" algn="l">
              <a:buNone/>
            </a:pPr>
            <a:r>
              <a:rPr lang="it-IT" sz="1800" b="0" i="0" u="none" strike="noStrike" baseline="0" dirty="0">
                <a:latin typeface="Verdana" panose="020B0604030504040204" pitchFamily="34" charset="0"/>
                <a:ea typeface="Verdana" panose="020B0604030504040204" pitchFamily="34" charset="0"/>
              </a:rPr>
              <a:t> per l’Operatività</a:t>
            </a:r>
          </a:p>
          <a:p>
            <a:pPr marL="0" indent="0" algn="l">
              <a:buNone/>
            </a:pPr>
            <a:r>
              <a:rPr lang="it-IT" sz="1800" b="1" dirty="0">
                <a:latin typeface="Verdana" panose="020B0604030504040204" pitchFamily="34" charset="0"/>
                <a:ea typeface="Verdana" panose="020B0604030504040204" pitchFamily="34" charset="0"/>
              </a:rPr>
              <a:t>Rimborso Spese</a:t>
            </a:r>
            <a:endParaRPr lang="it-IT" sz="1800" b="1" i="0" u="none" strike="noStrike" baseline="0" dirty="0">
              <a:latin typeface="Verdana" panose="020B0604030504040204" pitchFamily="34" charset="0"/>
              <a:ea typeface="Verdana" panose="020B0604030504040204" pitchFamily="34" charset="0"/>
            </a:endParaRPr>
          </a:p>
        </p:txBody>
      </p:sp>
      <p:pic>
        <p:nvPicPr>
          <p:cNvPr id="5" name="Immagine 4">
            <a:extLst>
              <a:ext uri="{FF2B5EF4-FFF2-40B4-BE49-F238E27FC236}">
                <a16:creationId xmlns:a16="http://schemas.microsoft.com/office/drawing/2014/main" id="{E85AC96E-692A-4B45-856E-17F0FBCE33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5384" y="188640"/>
            <a:ext cx="4574281" cy="6336704"/>
          </a:xfrm>
          <a:prstGeom prst="rect">
            <a:avLst/>
          </a:prstGeom>
        </p:spPr>
      </p:pic>
    </p:spTree>
    <p:extLst>
      <p:ext uri="{BB962C8B-B14F-4D97-AF65-F5344CB8AC3E}">
        <p14:creationId xmlns:p14="http://schemas.microsoft.com/office/powerpoint/2010/main" val="4266279997"/>
      </p:ext>
    </p:extLst>
  </p:cSld>
  <p:clrMapOvr>
    <a:masterClrMapping/>
  </p:clrMapOvr>
  <p:transition spd="slow">
    <p:cover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AF425B-1C14-4C4F-9697-FF5DF3DEB63A}"/>
              </a:ext>
            </a:extLst>
          </p:cNvPr>
          <p:cNvSpPr>
            <a:spLocks noGrp="1"/>
          </p:cNvSpPr>
          <p:nvPr>
            <p:ph type="title"/>
          </p:nvPr>
        </p:nvSpPr>
        <p:spPr/>
        <p:txBody>
          <a:bodyPr/>
          <a:lstStyle/>
          <a:p>
            <a:pPr algn="ctr"/>
            <a:r>
              <a:rPr lang="it-IT" sz="2400" dirty="0">
                <a:latin typeface="Verdana" panose="020B0604030504040204" pitchFamily="34" charset="0"/>
                <a:ea typeface="Verdana" panose="020B0604030504040204" pitchFamily="34" charset="0"/>
              </a:rPr>
              <a:t>Nuove linee guida percorso formative degli Operatori TAM</a:t>
            </a:r>
            <a:br>
              <a:rPr lang="it-IT" sz="3600" dirty="0">
                <a:latin typeface="Verdana" panose="020B0604030504040204" pitchFamily="34" charset="0"/>
                <a:ea typeface="Verdana" panose="020B0604030504040204" pitchFamily="34" charset="0"/>
              </a:rPr>
            </a:br>
            <a:endParaRPr lang="it-IT" dirty="0"/>
          </a:p>
        </p:txBody>
      </p:sp>
      <p:sp>
        <p:nvSpPr>
          <p:cNvPr id="4" name="Segnaposto contenuto 3">
            <a:extLst>
              <a:ext uri="{FF2B5EF4-FFF2-40B4-BE49-F238E27FC236}">
                <a16:creationId xmlns:a16="http://schemas.microsoft.com/office/drawing/2014/main" id="{8A7082BD-2F60-4ADB-B68D-CEAE218E2687}"/>
              </a:ext>
            </a:extLst>
          </p:cNvPr>
          <p:cNvSpPr>
            <a:spLocks noGrp="1"/>
          </p:cNvSpPr>
          <p:nvPr>
            <p:ph sz="half" idx="2"/>
          </p:nvPr>
        </p:nvSpPr>
        <p:spPr>
          <a:xfrm>
            <a:off x="3636839" y="1484784"/>
            <a:ext cx="4895850" cy="4351338"/>
          </a:xfrm>
        </p:spPr>
        <p:txBody>
          <a:bodyPr/>
          <a:lstStyle/>
          <a:p>
            <a:pPr marL="0" indent="0" algn="ctr">
              <a:buNone/>
            </a:pPr>
            <a:r>
              <a:rPr lang="it-IT" b="1" dirty="0">
                <a:latin typeface="Verdana" panose="020B0604030504040204" pitchFamily="34" charset="0"/>
                <a:ea typeface="Verdana" panose="020B0604030504040204" pitchFamily="34" charset="0"/>
              </a:rPr>
              <a:t>Di cosa parliamo?</a:t>
            </a:r>
          </a:p>
          <a:p>
            <a:pPr marL="0" indent="0" algn="ctr">
              <a:buNone/>
            </a:pPr>
            <a:endParaRPr lang="it-IT" sz="1800" b="1" i="0" u="none" strike="noStrike" baseline="0" dirty="0">
              <a:latin typeface="Arial-BoldMT"/>
            </a:endParaRPr>
          </a:p>
          <a:p>
            <a:pPr marL="0" indent="0" algn="ctr">
              <a:buNone/>
            </a:pPr>
            <a:r>
              <a:rPr lang="it-IT" sz="1800" i="0" u="none" strike="noStrike" baseline="0" dirty="0">
                <a:latin typeface="Verdana" panose="020B0604030504040204" pitchFamily="34" charset="0"/>
                <a:ea typeface="Verdana" panose="020B0604030504040204" pitchFamily="34" charset="0"/>
              </a:rPr>
              <a:t>CLUB ALPINO ITALIANO</a:t>
            </a:r>
          </a:p>
          <a:p>
            <a:pPr marL="0" indent="0" algn="ctr">
              <a:buNone/>
            </a:pPr>
            <a:r>
              <a:rPr lang="it-IT" sz="1800" i="0" u="none" strike="noStrike" baseline="0" dirty="0">
                <a:latin typeface="Verdana" panose="020B0604030504040204" pitchFamily="34" charset="0"/>
                <a:ea typeface="Verdana" panose="020B0604030504040204" pitchFamily="34" charset="0"/>
              </a:rPr>
              <a:t>Commissione Centrale Tutela Ambiente Montano</a:t>
            </a:r>
          </a:p>
          <a:p>
            <a:pPr marL="0" indent="0" algn="l">
              <a:buNone/>
            </a:pPr>
            <a:endParaRPr lang="it-IT" sz="1800" b="1" dirty="0">
              <a:latin typeface="Verdana" panose="020B0604030504040204" pitchFamily="34" charset="0"/>
              <a:ea typeface="Verdana" panose="020B0604030504040204" pitchFamily="34" charset="0"/>
            </a:endParaRPr>
          </a:p>
          <a:p>
            <a:pPr marL="0" indent="0" algn="l">
              <a:buNone/>
            </a:pPr>
            <a:endParaRPr lang="it-IT" sz="1800" b="1" i="0" u="none" strike="noStrike" baseline="0" dirty="0">
              <a:latin typeface="Verdana" panose="020B0604030504040204" pitchFamily="34" charset="0"/>
              <a:ea typeface="Verdana" panose="020B0604030504040204" pitchFamily="34" charset="0"/>
            </a:endParaRPr>
          </a:p>
          <a:p>
            <a:pPr algn="ctr"/>
            <a:endParaRPr lang="it-IT" sz="1800" b="0" i="0" u="none" strike="noStrike" baseline="0" dirty="0">
              <a:latin typeface="Verdana" panose="020B0604030504040204" pitchFamily="34" charset="0"/>
              <a:ea typeface="Verdana" panose="020B0604030504040204" pitchFamily="34" charset="0"/>
            </a:endParaRPr>
          </a:p>
          <a:p>
            <a:pPr marL="0" indent="0" algn="ctr">
              <a:buNone/>
            </a:pPr>
            <a:r>
              <a:rPr lang="it-IT" sz="1800" b="1" i="0" u="none" strike="noStrike" baseline="0" dirty="0">
                <a:latin typeface="Verdana" panose="020B0604030504040204" pitchFamily="34" charset="0"/>
                <a:ea typeface="Verdana" panose="020B0604030504040204" pitchFamily="34" charset="0"/>
              </a:rPr>
              <a:t>NUOVE LINEE GUIDA PER IL PERCORSO FORMATIVO DEGLI OPERATORI TAM</a:t>
            </a:r>
            <a:endParaRPr lang="it-IT" b="1" dirty="0">
              <a:latin typeface="Verdana" panose="020B0604030504040204" pitchFamily="34" charset="0"/>
              <a:ea typeface="Verdana" panose="020B0604030504040204" pitchFamily="34" charset="0"/>
            </a:endParaRPr>
          </a:p>
        </p:txBody>
      </p:sp>
      <p:pic>
        <p:nvPicPr>
          <p:cNvPr id="5" name="PENSIEROSO 2(1).gif" descr="PENSIEROSO 2(1).gif">
            <a:extLst>
              <a:ext uri="{FF2B5EF4-FFF2-40B4-BE49-F238E27FC236}">
                <a16:creationId xmlns:a16="http://schemas.microsoft.com/office/drawing/2014/main" id="{89AA66FB-6E4C-4F82-9290-C0D38E0FCD53}"/>
              </a:ext>
            </a:extLst>
          </p:cNvPr>
          <p:cNvPicPr>
            <a:picLocks noGrp="1"/>
          </p:cNvPicPr>
          <p:nvPr>
            <p:ph sz="half" idx="1"/>
          </p:nvPr>
        </p:nvPicPr>
        <p:blipFill>
          <a:blip r:embed="rId2"/>
          <a:stretch>
            <a:fillRect/>
          </a:stretch>
        </p:blipFill>
        <p:spPr>
          <a:xfrm>
            <a:off x="971600" y="2344269"/>
            <a:ext cx="2095500" cy="3810000"/>
          </a:xfrm>
          <a:prstGeom prst="rect">
            <a:avLst/>
          </a:prstGeom>
          <a:ln w="12700">
            <a:miter lim="400000"/>
          </a:ln>
        </p:spPr>
      </p:pic>
    </p:spTree>
    <p:extLst>
      <p:ext uri="{BB962C8B-B14F-4D97-AF65-F5344CB8AC3E}">
        <p14:creationId xmlns:p14="http://schemas.microsoft.com/office/powerpoint/2010/main" val="1121001480"/>
      </p:ext>
    </p:extLst>
  </p:cSld>
  <p:clrMapOvr>
    <a:masterClrMapping/>
  </p:clrMapOvr>
  <p:transition spd="slow">
    <p:cover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41629B-BDBE-4453-883C-B95219487930}"/>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formativo degli Operatori TAM</a:t>
            </a:r>
            <a:b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dirty="0"/>
          </a:p>
        </p:txBody>
      </p:sp>
      <p:sp>
        <p:nvSpPr>
          <p:cNvPr id="3" name="Segnaposto contenuto 2">
            <a:extLst>
              <a:ext uri="{FF2B5EF4-FFF2-40B4-BE49-F238E27FC236}">
                <a16:creationId xmlns:a16="http://schemas.microsoft.com/office/drawing/2014/main" id="{17267C4B-D0AD-4297-AEFA-003854F00493}"/>
              </a:ext>
            </a:extLst>
          </p:cNvPr>
          <p:cNvSpPr>
            <a:spLocks noGrp="1"/>
          </p:cNvSpPr>
          <p:nvPr>
            <p:ph idx="1"/>
          </p:nvPr>
        </p:nvSpPr>
        <p:spPr/>
        <p:txBody>
          <a:bodyPr/>
          <a:lstStyle/>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it-IT" sz="18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Perché è necessario, per i Titolati, conoscere, approfondire  e fare riferimento a questo documento.</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endParaRPr kumimoji="0" lang="it-IT" sz="1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it-IT"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Sulla base del Regolamento per gli Organi Tecnici Operativi Centrali e Territoriali</a:t>
            </a:r>
            <a: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 entrato in vigore il 1 marzo 2017 e in coerenza con gli indirizzi generali indicati dal CCIC nella delibera del 30 ottobre 2017, relativa all’indicazione delle materie necessarie nei percorsi formativi degli OTCO/OTTO, la Commissione Centrale TAM </a:t>
            </a:r>
            <a:r>
              <a:rPr kumimoji="0" lang="it-IT"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definisce</a:t>
            </a:r>
            <a:r>
              <a:rPr kumimoji="0" lang="it-IT"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 con queste linee guida</a:t>
            </a:r>
            <a:r>
              <a:rPr kumimoji="0" lang="it-IT"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 i piani formativi e didattici e le  funzioni degli Operatori TAM di primo e secondo livello, titolati ufficiali del Club Alpino Italiano.</a:t>
            </a:r>
          </a:p>
          <a:p>
            <a:endParaRPr lang="it-IT" dirty="0"/>
          </a:p>
        </p:txBody>
      </p:sp>
    </p:spTree>
    <p:extLst>
      <p:ext uri="{BB962C8B-B14F-4D97-AF65-F5344CB8AC3E}">
        <p14:creationId xmlns:p14="http://schemas.microsoft.com/office/powerpoint/2010/main" val="1385914302"/>
      </p:ext>
    </p:extLst>
  </p:cSld>
  <p:clrMapOvr>
    <a:masterClrMapping/>
  </p:clrMapOvr>
  <p:transition spd="slow">
    <p:cover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A8D7FC-D484-4674-9CE2-E96888B00A1C}"/>
              </a:ext>
            </a:extLst>
          </p:cNvPr>
          <p:cNvSpPr>
            <a:spLocks noGrp="1"/>
          </p:cNvSpPr>
          <p:nvPr>
            <p:ph type="title"/>
          </p:nvPr>
        </p:nvSpPr>
        <p:spPr>
          <a:xfrm>
            <a:off x="628650" y="365125"/>
            <a:ext cx="7886700" cy="831627"/>
          </a:xfrm>
        </p:spPr>
        <p:txBody>
          <a:bodyPr/>
          <a:lstStyle/>
          <a:p>
            <a:pPr algn="ctr"/>
            <a:r>
              <a:rPr lang="it-IT" sz="2400" dirty="0">
                <a:latin typeface="Verdana" panose="020B0604030504040204" pitchFamily="34" charset="0"/>
                <a:ea typeface="Verdana" panose="020B0604030504040204" pitchFamily="34" charset="0"/>
              </a:rPr>
              <a:t>Nuove linee guida percorso formative degli Operatori TAM</a:t>
            </a:r>
            <a:br>
              <a:rPr lang="it-IT" sz="2400" dirty="0">
                <a:latin typeface="Verdana" panose="020B0604030504040204" pitchFamily="34" charset="0"/>
                <a:ea typeface="Verdana" panose="020B0604030504040204" pitchFamily="34" charset="0"/>
              </a:rPr>
            </a:br>
            <a:endParaRPr lang="it-IT" sz="2400" dirty="0"/>
          </a:p>
        </p:txBody>
      </p:sp>
      <p:sp>
        <p:nvSpPr>
          <p:cNvPr id="3" name="Segnaposto contenuto 2">
            <a:extLst>
              <a:ext uri="{FF2B5EF4-FFF2-40B4-BE49-F238E27FC236}">
                <a16:creationId xmlns:a16="http://schemas.microsoft.com/office/drawing/2014/main" id="{A356280F-7B97-47F6-9606-1C74109BDC44}"/>
              </a:ext>
            </a:extLst>
          </p:cNvPr>
          <p:cNvSpPr>
            <a:spLocks noGrp="1"/>
          </p:cNvSpPr>
          <p:nvPr>
            <p:ph idx="1"/>
          </p:nvPr>
        </p:nvSpPr>
        <p:spPr>
          <a:xfrm>
            <a:off x="628650" y="1628800"/>
            <a:ext cx="7886700" cy="4936083"/>
          </a:xfrm>
        </p:spPr>
        <p:txBody>
          <a:bodyPr/>
          <a:lstStyle/>
          <a:p>
            <a:pPr marL="0" indent="0" algn="ctr">
              <a:buNone/>
            </a:pPr>
            <a:r>
              <a:rPr lang="it-IT" dirty="0">
                <a:latin typeface="Verdana" panose="020B0604030504040204" pitchFamily="34" charset="0"/>
                <a:ea typeface="Verdana" panose="020B0604030504040204" pitchFamily="34" charset="0"/>
              </a:rPr>
              <a:t>Titoli</a:t>
            </a:r>
          </a:p>
          <a:p>
            <a:pPr marL="0" indent="0" algn="ctr">
              <a:lnSpc>
                <a:spcPct val="100000"/>
              </a:lnSpc>
              <a:buNone/>
            </a:pPr>
            <a:r>
              <a:rPr lang="it-IT" sz="2000" b="0" u="none" strike="noStrike" baseline="0" dirty="0">
                <a:latin typeface="Verdana" panose="020B0604030504040204" pitchFamily="34" charset="0"/>
                <a:ea typeface="Verdana" panose="020B0604030504040204" pitchFamily="34" charset="0"/>
              </a:rPr>
              <a:t>Preambolo esplicativo</a:t>
            </a:r>
          </a:p>
          <a:p>
            <a:pPr marL="354013" indent="-354013">
              <a:lnSpc>
                <a:spcPct val="100000"/>
              </a:lnSpc>
            </a:pPr>
            <a:r>
              <a:rPr lang="it-IT" sz="2000" dirty="0">
                <a:latin typeface="Verdana" panose="020B0604030504040204" pitchFamily="34" charset="0"/>
                <a:ea typeface="Verdana" panose="020B0604030504040204" pitchFamily="34" charset="0"/>
              </a:rPr>
              <a:t>Premessa</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Gli Operatori TAM</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Programma annuale</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Percorso formativo e piani didattici</a:t>
            </a:r>
            <a:endParaRPr lang="it-IT" sz="2000" dirty="0">
              <a:latin typeface="Verdana" panose="020B0604030504040204" pitchFamily="34" charset="0"/>
              <a:ea typeface="Verdana" panose="020B0604030504040204" pitchFamily="34" charset="0"/>
            </a:endParaRP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Direzione dei Corsi e assegnazione dei titoli</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Bando dei Corsi di Formazione e di Aggiornamento</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Possibilità di recupero</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Corso di Formazione Titolati di 1° livello (ORTAM)</a:t>
            </a:r>
            <a:endParaRPr lang="it-IT" sz="2000" dirty="0">
              <a:latin typeface="Verdana" panose="020B0604030504040204" pitchFamily="34" charset="0"/>
              <a:ea typeface="Verdana" panose="020B0604030504040204" pitchFamily="34" charset="0"/>
            </a:endParaRP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Metodologia, piano didattico e durata minima del corso</a:t>
            </a:r>
          </a:p>
        </p:txBody>
      </p:sp>
    </p:spTree>
    <p:extLst>
      <p:ext uri="{BB962C8B-B14F-4D97-AF65-F5344CB8AC3E}">
        <p14:creationId xmlns:p14="http://schemas.microsoft.com/office/powerpoint/2010/main" val="376239511"/>
      </p:ext>
    </p:extLst>
  </p:cSld>
  <p:clrMapOvr>
    <a:masterClrMapping/>
  </p:clrMapOvr>
  <p:transition spd="slow">
    <p:cover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6831DD-1FBD-484C-913C-406E28B64AD4}"/>
              </a:ext>
            </a:extLst>
          </p:cNvPr>
          <p:cNvSpPr>
            <a:spLocks noGrp="1"/>
          </p:cNvSpPr>
          <p:nvPr>
            <p:ph type="title"/>
          </p:nvPr>
        </p:nvSpPr>
        <p:spPr/>
        <p:txBody>
          <a:bodyPr/>
          <a:lstStyle/>
          <a:p>
            <a:pPr algn="ctr"/>
            <a:r>
              <a:rPr lang="it-IT" sz="2400" dirty="0">
                <a:latin typeface="Verdana" panose="020B0604030504040204" pitchFamily="34" charset="0"/>
                <a:ea typeface="Verdana" panose="020B0604030504040204" pitchFamily="34" charset="0"/>
              </a:rPr>
              <a:t>Nuove linee guida percorso formative degli Operatori TAM</a:t>
            </a:r>
            <a:br>
              <a:rPr lang="it-IT" sz="3600" dirty="0">
                <a:latin typeface="Verdana" panose="020B0604030504040204" pitchFamily="34" charset="0"/>
                <a:ea typeface="Verdana" panose="020B0604030504040204" pitchFamily="34" charset="0"/>
              </a:rPr>
            </a:br>
            <a:endParaRPr lang="it-IT" dirty="0"/>
          </a:p>
        </p:txBody>
      </p:sp>
      <p:sp>
        <p:nvSpPr>
          <p:cNvPr id="3" name="Segnaposto contenuto 2">
            <a:extLst>
              <a:ext uri="{FF2B5EF4-FFF2-40B4-BE49-F238E27FC236}">
                <a16:creationId xmlns:a16="http://schemas.microsoft.com/office/drawing/2014/main" id="{0A0E3056-2BE0-48DF-B17E-C84776A37FF9}"/>
              </a:ext>
            </a:extLst>
          </p:cNvPr>
          <p:cNvSpPr>
            <a:spLocks noGrp="1"/>
          </p:cNvSpPr>
          <p:nvPr>
            <p:ph idx="1"/>
          </p:nvPr>
        </p:nvSpPr>
        <p:spPr/>
        <p:txBody>
          <a:bodyPr/>
          <a:lstStyle/>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Materie obbligatorie</a:t>
            </a:r>
            <a:endParaRPr lang="it-IT" sz="2000" dirty="0">
              <a:latin typeface="Verdana" panose="020B0604030504040204" pitchFamily="34" charset="0"/>
              <a:ea typeface="Verdana" panose="020B0604030504040204" pitchFamily="34" charset="0"/>
            </a:endParaRP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Materie Teoriche (conoscenza generica)</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Materie Operative (</a:t>
            </a:r>
            <a:r>
              <a:rPr lang="it-IT" sz="2000" b="1" i="0" u="none" strike="noStrike" baseline="0" dirty="0">
                <a:latin typeface="Verdana" panose="020B0604030504040204" pitchFamily="34" charset="0"/>
                <a:ea typeface="Verdana" panose="020B0604030504040204" pitchFamily="34" charset="0"/>
              </a:rPr>
              <a:t>Conoscenza approfondita</a:t>
            </a:r>
            <a:r>
              <a:rPr lang="it-IT" sz="2000" i="0" u="none" strike="noStrike" baseline="0" dirty="0">
                <a:latin typeface="Verdana" panose="020B0604030504040204" pitchFamily="34" charset="0"/>
                <a:ea typeface="Verdana" panose="020B0604030504040204" pitchFamily="34" charset="0"/>
              </a:rPr>
              <a:t>) </a:t>
            </a:r>
            <a:endParaRPr lang="it-IT" sz="2000" dirty="0">
              <a:latin typeface="Verdana" panose="020B0604030504040204" pitchFamily="34" charset="0"/>
              <a:ea typeface="Verdana" panose="020B0604030504040204" pitchFamily="34" charset="0"/>
            </a:endParaRP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Materie Facoltative</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Durata minima del corso</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Prova finale</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Aggiornamento ORTAM</a:t>
            </a:r>
            <a:endParaRPr lang="it-IT" sz="2000" dirty="0">
              <a:latin typeface="Verdana" panose="020B0604030504040204" pitchFamily="34" charset="0"/>
              <a:ea typeface="Verdana" panose="020B0604030504040204" pitchFamily="34" charset="0"/>
            </a:endParaRP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Corso di Formazione Titolati di 2° livello (ONTAM)</a:t>
            </a: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Metodologia e Piano Didattico</a:t>
            </a:r>
            <a:endParaRPr lang="it-IT" sz="2000" dirty="0">
              <a:latin typeface="Verdana" panose="020B0604030504040204" pitchFamily="34" charset="0"/>
              <a:ea typeface="Verdana" panose="020B0604030504040204" pitchFamily="34" charset="0"/>
            </a:endParaRPr>
          </a:p>
          <a:p>
            <a:pPr marL="354013" indent="-354013">
              <a:lnSpc>
                <a:spcPct val="100000"/>
              </a:lnSpc>
            </a:pPr>
            <a:r>
              <a:rPr lang="it-IT" sz="2000" i="0" u="none" strike="noStrike" baseline="0" dirty="0">
                <a:latin typeface="Verdana" panose="020B0604030504040204" pitchFamily="34" charset="0"/>
                <a:ea typeface="Verdana" panose="020B0604030504040204" pitchFamily="34" charset="0"/>
              </a:rPr>
              <a:t>Prova finale</a:t>
            </a:r>
            <a:endParaRPr lang="it-IT" sz="2000" dirty="0">
              <a:latin typeface="Verdana" panose="020B0604030504040204" pitchFamily="34" charset="0"/>
              <a:ea typeface="Verdana" panose="020B0604030504040204" pitchFamily="34" charset="0"/>
            </a:endParaRPr>
          </a:p>
          <a:p>
            <a:pPr marL="0" indent="0">
              <a:lnSpc>
                <a:spcPct val="100000"/>
              </a:lnSpc>
              <a:buNone/>
            </a:pPr>
            <a:endParaRPr lang="it-IT" sz="1800" dirty="0">
              <a:latin typeface="Verdana" panose="020B0604030504040204" pitchFamily="34" charset="0"/>
              <a:ea typeface="Verdana" panose="020B0604030504040204" pitchFamily="34" charset="0"/>
            </a:endParaRPr>
          </a:p>
          <a:p>
            <a:endParaRPr lang="it-IT" dirty="0"/>
          </a:p>
        </p:txBody>
      </p:sp>
    </p:spTree>
    <p:extLst>
      <p:ext uri="{BB962C8B-B14F-4D97-AF65-F5344CB8AC3E}">
        <p14:creationId xmlns:p14="http://schemas.microsoft.com/office/powerpoint/2010/main" val="1883275043"/>
      </p:ext>
    </p:extLst>
  </p:cSld>
  <p:clrMapOvr>
    <a:masterClrMapping/>
  </p:clrMapOvr>
  <p:transition spd="slow">
    <p:cover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305C55-F747-42A3-B522-D90988BF61F2}"/>
              </a:ext>
            </a:extLst>
          </p:cNvPr>
          <p:cNvSpPr>
            <a:spLocks noGrp="1"/>
          </p:cNvSpPr>
          <p:nvPr>
            <p:ph type="title"/>
          </p:nvPr>
        </p:nvSpPr>
        <p:spPr/>
        <p:txBody>
          <a:bodyPr/>
          <a:lstStyle/>
          <a:p>
            <a:pPr algn="ctr"/>
            <a:r>
              <a:rPr kumimoji="0" lang="it-IT"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t>Nuove linee guida percorso formative degli Operatori TAM</a:t>
            </a:r>
            <a:br>
              <a:rPr kumimoji="0" lang="it-IT" sz="3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j-cs"/>
              </a:rPr>
            </a:br>
            <a:endParaRPr lang="it-IT" dirty="0"/>
          </a:p>
        </p:txBody>
      </p:sp>
      <p:sp>
        <p:nvSpPr>
          <p:cNvPr id="3" name="Segnaposto contenuto 2">
            <a:extLst>
              <a:ext uri="{FF2B5EF4-FFF2-40B4-BE49-F238E27FC236}">
                <a16:creationId xmlns:a16="http://schemas.microsoft.com/office/drawing/2014/main" id="{D45A6E4C-5DB4-48AF-A9A4-C0A592041614}"/>
              </a:ext>
            </a:extLst>
          </p:cNvPr>
          <p:cNvSpPr>
            <a:spLocks noGrp="1"/>
          </p:cNvSpPr>
          <p:nvPr>
            <p:ph idx="1"/>
          </p:nvPr>
        </p:nvSpPr>
        <p:spPr>
          <a:xfrm>
            <a:off x="467544" y="1825625"/>
            <a:ext cx="8047806" cy="4351338"/>
          </a:xfrm>
        </p:spPr>
        <p:txBody>
          <a:bodyPr/>
          <a:lstStyle/>
          <a:p>
            <a:pPr marL="0" indent="0">
              <a:buNone/>
            </a:pPr>
            <a:r>
              <a:rPr lang="it-IT" sz="2400" i="0" u="none" strike="noStrike" baseline="0" dirty="0">
                <a:latin typeface="Arial" panose="020B0604020202020204" pitchFamily="34" charset="0"/>
                <a:cs typeface="Arial" panose="020B0604020202020204" pitchFamily="34" charset="0"/>
              </a:rPr>
              <a:t>Aggiornamento Titolati di 2° Livello (ONTAM)</a:t>
            </a:r>
          </a:p>
          <a:p>
            <a:endParaRPr lang="it-IT" sz="2400" i="0" u="none" strike="noStrike" baseline="0" dirty="0">
              <a:latin typeface="Arial" panose="020B0604020202020204" pitchFamily="34" charset="0"/>
              <a:cs typeface="Arial" panose="020B0604020202020204" pitchFamily="34" charset="0"/>
            </a:endParaRPr>
          </a:p>
          <a:p>
            <a:pPr algn="just"/>
            <a:r>
              <a:rPr lang="it-IT" sz="2400" i="0" u="none" strike="noStrike" baseline="0" dirty="0">
                <a:latin typeface="Arial" panose="020B0604020202020204" pitchFamily="34" charset="0"/>
                <a:cs typeface="Arial" panose="020B0604020202020204" pitchFamily="34" charset="0"/>
              </a:rPr>
              <a:t>Vidimazione attività degli operatori TAM e mantenimento del Titolo</a:t>
            </a:r>
          </a:p>
          <a:p>
            <a:pPr algn="just"/>
            <a:endParaRPr lang="it-IT" sz="2400" dirty="0">
              <a:latin typeface="Arial" panose="020B0604020202020204" pitchFamily="34" charset="0"/>
              <a:cs typeface="Arial" panose="020B0604020202020204" pitchFamily="34" charset="0"/>
            </a:endParaRPr>
          </a:p>
          <a:p>
            <a:r>
              <a:rPr lang="it-IT" sz="2400" b="1" i="0" u="none" strike="noStrike" baseline="0" dirty="0">
                <a:latin typeface="Arial" panose="020B0604020202020204" pitchFamily="34" charset="0"/>
                <a:cs typeface="Arial" panose="020B0604020202020204" pitchFamily="34" charset="0"/>
              </a:rPr>
              <a:t>Attività minima annuale Titolati </a:t>
            </a:r>
            <a:r>
              <a:rPr lang="it-IT" sz="2400" i="0" u="none" strike="noStrike" baseline="0" dirty="0">
                <a:latin typeface="Arial" panose="020B0604020202020204" pitchFamily="34" charset="0"/>
                <a:cs typeface="Arial" panose="020B0604020202020204" pitchFamily="34" charset="0"/>
              </a:rPr>
              <a:t>e Qualificati (fino ad esaurimento ruolo)</a:t>
            </a:r>
          </a:p>
          <a:p>
            <a:endParaRPr lang="it-IT" dirty="0"/>
          </a:p>
        </p:txBody>
      </p:sp>
    </p:spTree>
    <p:extLst>
      <p:ext uri="{BB962C8B-B14F-4D97-AF65-F5344CB8AC3E}">
        <p14:creationId xmlns:p14="http://schemas.microsoft.com/office/powerpoint/2010/main" val="161146403"/>
      </p:ext>
    </p:extLst>
  </p:cSld>
  <p:clrMapOvr>
    <a:masterClrMapping/>
  </p:clrMapOvr>
  <p:transition spd="slow">
    <p:cover dir="ru"/>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4523</TotalTime>
  <Words>3288</Words>
  <Application>Microsoft Office PowerPoint</Application>
  <PresentationFormat>Presentazione su schermo (4:3)</PresentationFormat>
  <Paragraphs>270</Paragraphs>
  <Slides>44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44</vt:i4>
      </vt:variant>
    </vt:vector>
  </HeadingPairs>
  <TitlesOfParts>
    <vt:vector size="51" baseType="lpstr">
      <vt:lpstr>Arial</vt:lpstr>
      <vt:lpstr>Arial-BoldMT</vt:lpstr>
      <vt:lpstr>Calibri</vt:lpstr>
      <vt:lpstr>Calibri Light</vt:lpstr>
      <vt:lpstr>Times New Roman</vt:lpstr>
      <vt:lpstr>Verdana</vt:lpstr>
      <vt:lpstr>Tema di Office</vt:lpstr>
      <vt:lpstr>Presentazione standard di PowerPoint</vt:lpstr>
      <vt:lpstr>Presentazione standard di PowerPoint</vt:lpstr>
      <vt:lpstr>Presentazione standard di PowerPoint</vt:lpstr>
      <vt:lpstr>Tematiche Trattate</vt:lpstr>
      <vt:lpstr>Nuove linee guida percorso formative degli Operatori TAM </vt:lpstr>
      <vt:lpstr>Nuove linee guida percorso formativo degli Operatori TAM </vt:lpstr>
      <vt:lpstr>Nuove linee guida percorso formative degli Operatori TAM </vt:lpstr>
      <vt:lpstr>Nuove linee guida percorso formative degli Operatori TAM </vt:lpstr>
      <vt:lpstr>Nuove linee guida percorso formative degli Operatori TAM </vt:lpstr>
      <vt:lpstr>Nuove linee guida percorso formative degli Operatori TAM </vt:lpstr>
      <vt:lpstr>Nuove linee guida percorso formative degli Operatori TAM </vt:lpstr>
      <vt:lpstr>Nuove linee guida percorso formative degli Operatori TAM </vt:lpstr>
      <vt:lpstr>Nuove linee guida percorso formative degli Operatori TAM </vt:lpstr>
      <vt:lpstr>Nuove linee guida percorso formative degli Operatori TAM </vt:lpstr>
      <vt:lpstr>Nuove linee guida percorso formative degli Operatori TAM </vt:lpstr>
      <vt:lpstr>Nuove linee guida percorso formative degli Operatori TAM </vt:lpstr>
      <vt:lpstr> Nuove linee guida percorso formative degli Operatori TAM </vt:lpstr>
      <vt:lpstr>Nuove linee guida percorso formative degli Operatori TAM </vt:lpstr>
      <vt:lpstr>Nuove linee guida percorso formative degli Operatori TAM </vt:lpstr>
      <vt:lpstr>Modulo Relazione attività  (da inviare entro il 15 febbraio) </vt:lpstr>
      <vt:lpstr>Nuove linee guida percorso formative degli Operatori TAM </vt:lpstr>
      <vt:lpstr> (Nuove linee guida percorso formative degli Operatori TAM) </vt:lpstr>
      <vt:lpstr> (Nuove linee guida percorso formative degli Operatori TAM) </vt:lpstr>
      <vt:lpstr>(Nuove linee guida percorso formative degli Operatori TAM) </vt:lpstr>
      <vt:lpstr>REGOLAMENTO PER GLI ORGANI TECNICI OPERATIVI CENTRALI E TERRITORIALI</vt:lpstr>
      <vt:lpstr>Articolo 24 </vt:lpstr>
      <vt:lpstr> Nuove linee guida percorso formativo dei Titolati di 1° livello (ORTAM) </vt:lpstr>
      <vt:lpstr>Nuove linee guida percorso formativo dei Titolati di 1° livello (ORTAM) </vt:lpstr>
      <vt:lpstr>Nuove linee guida percorso formativo dei Titolati di 1° livello (ORTAM) </vt:lpstr>
      <vt:lpstr> Nuove linee guida percorso formativo dei Titolati di 1° livello (ORTAM)  </vt:lpstr>
      <vt:lpstr> Nuove linee guida percorso formativo dei Titolati di 1° livello (ORTAM) </vt:lpstr>
      <vt:lpstr>  Nuove linee guida percorso formativo  Titolati di 1° livello (ORTAM)  </vt:lpstr>
      <vt:lpstr> Nuove linee guida percorso formativo  Titolati di 1° livello (ORTAM) </vt:lpstr>
      <vt:lpstr>Nuove linee guida percorso formativo Titolati di 1° livello (ORTAM) </vt:lpstr>
      <vt:lpstr>Nuove linee guida percorso formativo Titolati di 1° livello (ORTAM) </vt:lpstr>
      <vt:lpstr>  Nuove linee guida percorso formativo Titolati di 2° livello (ONTAM)  </vt:lpstr>
      <vt:lpstr>  Nuove linee guida percorso formativo Titolati di 2° livello (ONTAM)  </vt:lpstr>
      <vt:lpstr>  Nuove linee guida percorso formativo Titolati di 2° livello (ONTAM)  </vt:lpstr>
      <vt:lpstr>  Nuove linee guida percorso formativo Titolati di 2° livello (ONTAM)  </vt:lpstr>
      <vt:lpstr>  Nuove linee guida percorso formativo Titolati di 2° livello (ONTAM)  </vt:lpstr>
      <vt:lpstr>  Nuove linee guida percorso formativo Titolati di 2° livello (ONTAM)  </vt:lpstr>
      <vt:lpstr>  Nuove linee guida percorso formativo Titolati di 2° livello (ONTAM)  </vt:lpstr>
      <vt:lpstr> Nuove linee guida percorso formativo degli Operatori TAM </vt:lpstr>
      <vt:lpstr> Nuove linee guida percorso formativo degli Operatori TAM </vt:lpstr>
    </vt:vector>
  </TitlesOfParts>
  <Company>Olidata S.p.A.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Pierluigi Cipolletti</dc:creator>
  <cp:lastModifiedBy>Utente</cp:lastModifiedBy>
  <cp:revision>423</cp:revision>
  <cp:lastPrinted>2018-05-10T09:01:44Z</cp:lastPrinted>
  <dcterms:created xsi:type="dcterms:W3CDTF">2011-11-03T16:00:34Z</dcterms:created>
  <dcterms:modified xsi:type="dcterms:W3CDTF">2022-09-05T08:55:54Z</dcterms:modified>
</cp:coreProperties>
</file>