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473" r:id="rId2"/>
    <p:sldId id="258" r:id="rId3"/>
    <p:sldId id="323" r:id="rId4"/>
    <p:sldId id="1023" r:id="rId5"/>
    <p:sldId id="1024" r:id="rId6"/>
    <p:sldId id="536" r:id="rId7"/>
    <p:sldId id="261" r:id="rId8"/>
    <p:sldId id="1011" r:id="rId9"/>
    <p:sldId id="1012" r:id="rId10"/>
    <p:sldId id="1013" r:id="rId11"/>
    <p:sldId id="1015" r:id="rId12"/>
    <p:sldId id="1022" r:id="rId13"/>
    <p:sldId id="481" r:id="rId14"/>
    <p:sldId id="266" r:id="rId15"/>
    <p:sldId id="417" r:id="rId16"/>
    <p:sldId id="471" r:id="rId17"/>
    <p:sldId id="304" r:id="rId18"/>
    <p:sldId id="472" r:id="rId19"/>
    <p:sldId id="1016" r:id="rId20"/>
    <p:sldId id="285" r:id="rId21"/>
    <p:sldId id="300" r:id="rId22"/>
    <p:sldId id="292" r:id="rId23"/>
    <p:sldId id="303" r:id="rId24"/>
    <p:sldId id="514" r:id="rId25"/>
    <p:sldId id="996" r:id="rId26"/>
    <p:sldId id="529" r:id="rId27"/>
    <p:sldId id="298" r:id="rId28"/>
    <p:sldId id="301" r:id="rId29"/>
    <p:sldId id="265" r:id="rId30"/>
    <p:sldId id="308" r:id="rId31"/>
    <p:sldId id="294" r:id="rId32"/>
    <p:sldId id="501" r:id="rId33"/>
    <p:sldId id="997" r:id="rId34"/>
    <p:sldId id="998" r:id="rId35"/>
    <p:sldId id="534" r:id="rId36"/>
    <p:sldId id="535" r:id="rId37"/>
    <p:sldId id="511" r:id="rId38"/>
    <p:sldId id="262" r:id="rId39"/>
    <p:sldId id="1025" r:id="rId40"/>
    <p:sldId id="513" r:id="rId41"/>
    <p:sldId id="1026" r:id="rId42"/>
    <p:sldId id="1027" r:id="rId43"/>
    <p:sldId id="297" r:id="rId44"/>
    <p:sldId id="267" r:id="rId45"/>
    <p:sldId id="527" r:id="rId46"/>
    <p:sldId id="993" r:id="rId47"/>
    <p:sldId id="992" r:id="rId48"/>
    <p:sldId id="288" r:id="rId49"/>
    <p:sldId id="526" r:id="rId50"/>
    <p:sldId id="986" r:id="rId51"/>
    <p:sldId id="994" r:id="rId52"/>
    <p:sldId id="268" r:id="rId53"/>
    <p:sldId id="257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5820" autoAdjust="0"/>
  </p:normalViewPr>
  <p:slideViewPr>
    <p:cSldViewPr>
      <p:cViewPr varScale="1">
        <p:scale>
          <a:sx n="88" d="100"/>
          <a:sy n="88" d="100"/>
        </p:scale>
        <p:origin x="394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1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Efficienza idrologica</a:t>
            </a:r>
          </a:p>
        </c:rich>
      </c:tx>
      <c:layout>
        <c:manualLayout>
          <c:xMode val="edge"/>
          <c:yMode val="edge"/>
          <c:x val="0.23494180600762357"/>
          <c:y val="3.9251774636090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6033289588801398"/>
                  <c:y val="-2.108778069407992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SPSSnew!$V$2:$V$26</c:f>
              <c:numCache>
                <c:formatCode>General</c:formatCode>
                <c:ptCount val="25"/>
                <c:pt idx="0" formatCode="0.000">
                  <c:v>359.86852571776757</c:v>
                </c:pt>
                <c:pt idx="1">
                  <c:v>175.12418474478667</c:v>
                </c:pt>
                <c:pt idx="2" formatCode="0.00000">
                  <c:v>237.57905929969758</c:v>
                </c:pt>
                <c:pt idx="3" formatCode="0.00000">
                  <c:v>422.405349725061</c:v>
                </c:pt>
                <c:pt idx="4" formatCode="0.00000">
                  <c:v>365.29828194940978</c:v>
                </c:pt>
                <c:pt idx="5" formatCode="0.00000">
                  <c:v>421.53730751545993</c:v>
                </c:pt>
                <c:pt idx="6" formatCode="0.000">
                  <c:v>372.21200289014183</c:v>
                </c:pt>
                <c:pt idx="7" formatCode="0.000">
                  <c:v>363.10901345107243</c:v>
                </c:pt>
                <c:pt idx="8" formatCode="0.000">
                  <c:v>306.54589505629224</c:v>
                </c:pt>
                <c:pt idx="9" formatCode="0.000">
                  <c:v>145.36799292601643</c:v>
                </c:pt>
                <c:pt idx="10">
                  <c:v>295.44244524349364</c:v>
                </c:pt>
                <c:pt idx="11">
                  <c:v>268.47316313620064</c:v>
                </c:pt>
                <c:pt idx="12">
                  <c:v>134.27157056395646</c:v>
                </c:pt>
                <c:pt idx="13" formatCode="0.000">
                  <c:v>276.01239255430727</c:v>
                </c:pt>
                <c:pt idx="14">
                  <c:v>285.59640437158714</c:v>
                </c:pt>
                <c:pt idx="15">
                  <c:v>191.90106477006063</c:v>
                </c:pt>
                <c:pt idx="16">
                  <c:v>299.87848749120076</c:v>
                </c:pt>
                <c:pt idx="17" formatCode="0.00000">
                  <c:v>114.36555011349071</c:v>
                </c:pt>
                <c:pt idx="18" formatCode="0.00000">
                  <c:v>208.82672442293381</c:v>
                </c:pt>
                <c:pt idx="19" formatCode="0.000">
                  <c:v>296.68943704197801</c:v>
                </c:pt>
                <c:pt idx="20">
                  <c:v>273.39980208227092</c:v>
                </c:pt>
                <c:pt idx="21">
                  <c:v>287.14224685766561</c:v>
                </c:pt>
                <c:pt idx="22">
                  <c:v>277.72521648286283</c:v>
                </c:pt>
                <c:pt idx="23" formatCode="0.000">
                  <c:v>384.46212305368152</c:v>
                </c:pt>
                <c:pt idx="24" formatCode="0.00000">
                  <c:v>187.29569689554964</c:v>
                </c:pt>
              </c:numCache>
            </c:numRef>
          </c:xVal>
          <c:yVal>
            <c:numRef>
              <c:f>SPSSnew!$AB$2:$AB$26</c:f>
              <c:numCache>
                <c:formatCode>General</c:formatCode>
                <c:ptCount val="25"/>
                <c:pt idx="0">
                  <c:v>332.35271999999998</c:v>
                </c:pt>
                <c:pt idx="1">
                  <c:v>151.95492999999999</c:v>
                </c:pt>
                <c:pt idx="2">
                  <c:v>267.10950000000003</c:v>
                </c:pt>
                <c:pt idx="3">
                  <c:v>446.07952999999998</c:v>
                </c:pt>
                <c:pt idx="4">
                  <c:v>346.64003000000002</c:v>
                </c:pt>
                <c:pt idx="5">
                  <c:v>398.21931999999998</c:v>
                </c:pt>
                <c:pt idx="6">
                  <c:v>379.76046000000002</c:v>
                </c:pt>
                <c:pt idx="7">
                  <c:v>373.05092999999999</c:v>
                </c:pt>
                <c:pt idx="8">
                  <c:v>306.30534999999998</c:v>
                </c:pt>
                <c:pt idx="9">
                  <c:v>145.83009000000001</c:v>
                </c:pt>
                <c:pt idx="10">
                  <c:v>307.21168</c:v>
                </c:pt>
                <c:pt idx="11">
                  <c:v>239.68566999999999</c:v>
                </c:pt>
                <c:pt idx="12">
                  <c:v>131.66003000000001</c:v>
                </c:pt>
                <c:pt idx="13">
                  <c:v>285.40397000000002</c:v>
                </c:pt>
                <c:pt idx="14">
                  <c:v>285.15192000000002</c:v>
                </c:pt>
                <c:pt idx="15">
                  <c:v>167.11411000000001</c:v>
                </c:pt>
                <c:pt idx="16">
                  <c:v>290.22563000000002</c:v>
                </c:pt>
                <c:pt idx="17">
                  <c:v>149.78946999999999</c:v>
                </c:pt>
                <c:pt idx="18">
                  <c:v>215.58427</c:v>
                </c:pt>
                <c:pt idx="19">
                  <c:v>271.12482</c:v>
                </c:pt>
                <c:pt idx="20">
                  <c:v>276.95051000000001</c:v>
                </c:pt>
                <c:pt idx="21">
                  <c:v>310.65899000000002</c:v>
                </c:pt>
                <c:pt idx="22">
                  <c:v>262.91572000000002</c:v>
                </c:pt>
                <c:pt idx="23">
                  <c:v>369.47818000000001</c:v>
                </c:pt>
                <c:pt idx="24">
                  <c:v>240.27208999999999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E36-4501-8CB7-477D02BD8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7682184"/>
        <c:axId val="687685792"/>
      </c:scatterChart>
      <c:valAx>
        <c:axId val="687682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low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685792"/>
        <c:crosses val="autoZero"/>
        <c:crossBetween val="midCat"/>
        <c:dispUnits>
          <c:custUnit val="50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68768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682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08D44-2BF2-48C6-A09E-51A2E2E2F4C5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E0D6B-041D-4BCA-9860-C8431BC1C090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98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E0D6B-041D-4BCA-9860-C8431BC1C09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0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>
            <a:extLst>
              <a:ext uri="{FF2B5EF4-FFF2-40B4-BE49-F238E27FC236}">
                <a16:creationId xmlns:a16="http://schemas.microsoft.com/office/drawing/2014/main" id="{C0939A2B-C535-45BD-AD8B-77E37D4161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Segnaposto note 2">
            <a:extLst>
              <a:ext uri="{FF2B5EF4-FFF2-40B4-BE49-F238E27FC236}">
                <a16:creationId xmlns:a16="http://schemas.microsoft.com/office/drawing/2014/main" id="{EB2FDCAD-06E0-4908-B2B9-9067FCC0F0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task of the CpCN is even more important in a situation in which we see the decline in the functionality of ecosystems and the decrease in biodiversity due to direct and indirect factors.</a:t>
            </a:r>
          </a:p>
          <a:p>
            <a:endParaRPr altLang="en-US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altLang="en-US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Il compito del CpCN è ancora più importante in una situazione in cui assistiamo al declino della funzionalità degli ecosistemi ed alla diminuzione di biodiversità a causa si fattori diretti ed indiretti</a:t>
            </a:r>
          </a:p>
        </p:txBody>
      </p:sp>
      <p:sp>
        <p:nvSpPr>
          <p:cNvPr id="8196" name="Segnaposto numero diapositiva 3">
            <a:extLst>
              <a:ext uri="{FF2B5EF4-FFF2-40B4-BE49-F238E27FC236}">
                <a16:creationId xmlns:a16="http://schemas.microsoft.com/office/drawing/2014/main" id="{4FB0DC35-F7D2-4190-9507-09919A147D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9E558-F0EC-49C3-9CBC-FE82501E9ABB}" type="slidenum">
              <a:rPr altLang="en-US" sz="1400" smtClean="0">
                <a:latin typeface="Calibri" panose="020F050202020403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altLang="en-US" sz="1400">
              <a:latin typeface="Calibri" panose="020F050202020403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9FEE833B-98AC-454B-BBB9-63AF4AF74B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1631" algn="l"/>
                <a:tab pos="884829" algn="l"/>
                <a:tab pos="1328026" algn="l"/>
                <a:tab pos="1771224" algn="l"/>
                <a:tab pos="2214421" algn="l"/>
                <a:tab pos="2657619" algn="l"/>
                <a:tab pos="3100816" algn="l"/>
                <a:tab pos="3544014" algn="l"/>
                <a:tab pos="3987211" algn="l"/>
                <a:tab pos="4430409" algn="l"/>
                <a:tab pos="4873606" algn="l"/>
                <a:tab pos="5316804" algn="l"/>
                <a:tab pos="5760001" algn="l"/>
                <a:tab pos="6203199" algn="l"/>
                <a:tab pos="6646396" algn="l"/>
                <a:tab pos="7089594" algn="l"/>
                <a:tab pos="7532791" algn="l"/>
                <a:tab pos="7975989" algn="l"/>
                <a:tab pos="8419186" algn="l"/>
                <a:tab pos="8862384" algn="l"/>
              </a:tabLst>
              <a:defRPr/>
            </a:pPr>
            <a:fld id="{7F214BC2-001C-4F47-B13F-65A93369A0C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1631" algn="l"/>
                  <a:tab pos="884829" algn="l"/>
                  <a:tab pos="1328026" algn="l"/>
                  <a:tab pos="1771224" algn="l"/>
                  <a:tab pos="2214421" algn="l"/>
                  <a:tab pos="2657619" algn="l"/>
                  <a:tab pos="3100816" algn="l"/>
                  <a:tab pos="3544014" algn="l"/>
                  <a:tab pos="3987211" algn="l"/>
                  <a:tab pos="4430409" algn="l"/>
                  <a:tab pos="4873606" algn="l"/>
                  <a:tab pos="5316804" algn="l"/>
                  <a:tab pos="5760001" algn="l"/>
                  <a:tab pos="6203199" algn="l"/>
                  <a:tab pos="6646396" algn="l"/>
                  <a:tab pos="7089594" algn="l"/>
                  <a:tab pos="7532791" algn="l"/>
                  <a:tab pos="7975989" algn="l"/>
                  <a:tab pos="8419186" algn="l"/>
                  <a:tab pos="8862384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A5836EA3-158F-4110-BEFD-E6AA5E358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9CACE812-F8AA-4D13-A86D-9008717B9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7263" y="4343400"/>
            <a:ext cx="5005387" cy="760413"/>
          </a:xfrm>
          <a:ln/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it-IT" sz="1300" dirty="0">
                <a:latin typeface="Arial" pitchFamily="34" charset="0"/>
                <a:cs typeface="Arial" pitchFamily="34" charset="0"/>
              </a:rPr>
              <a:t>È essenziale ricordare, infatti, che la diversità ambientale e il mosaico di habitat sono il frutto delle dinamiche fluviali e possono perciò mantenersi solo grazie al rinnovamento indotto dal periodico “disturbo” idraulico delle piene.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60D82-83B8-4723-ACBA-A128F72CD1F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59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E0D6B-041D-4BCA-9860-C8431BC1C09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45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7096daef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7096daef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EC58C4E-6EFA-4384-9F65-9EE55B3DA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1BC2B0-562F-4361-8787-D6AEE6145F54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28AE0FA9-4A35-4BC9-BC8A-22074E5A1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6D62593C-4789-4044-B1CB-05E2DC1F5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6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30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45">
            <a:extLst>
              <a:ext uri="{FF2B5EF4-FFF2-40B4-BE49-F238E27FC236}">
                <a16:creationId xmlns:a16="http://schemas.microsoft.com/office/drawing/2014/main" id="{308F0877-B3E2-C74B-8D0A-74AF3B9E0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3" b="3546"/>
          <a:stretch/>
        </p:blipFill>
        <p:spPr>
          <a:xfrm>
            <a:off x="-3173" y="0"/>
            <a:ext cx="6629744" cy="30994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0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660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resentazione 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etano\Desktop\Varie\Loghi\SA_management_logos\SA_management_logo_ITA\SA_management_logo_i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3"/>
            <a:ext cx="358563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 userDrawn="1"/>
        </p:nvSpPr>
        <p:spPr>
          <a:xfrm>
            <a:off x="-6351" y="1152525"/>
            <a:ext cx="527051" cy="28527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dirty="0"/>
          </a:p>
        </p:txBody>
      </p:sp>
      <p:pic>
        <p:nvPicPr>
          <p:cNvPr id="4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8" y="5935663"/>
            <a:ext cx="220133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 userDrawn="1"/>
        </p:nvSpPr>
        <p:spPr bwMode="auto">
          <a:xfrm>
            <a:off x="9990668" y="6646864"/>
            <a:ext cx="2201333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altLang="it-IT" sz="675" dirty="0">
                <a:solidFill>
                  <a:srgbClr val="767171"/>
                </a:solidFill>
                <a:latin typeface="Arial Narrow" panose="020B0606020202030204" pitchFamily="34" charset="0"/>
              </a:rPr>
              <a:t>SUSTAINABILITY MANAGEMENT</a:t>
            </a:r>
          </a:p>
        </p:txBody>
      </p:sp>
      <p:sp>
        <p:nvSpPr>
          <p:cNvPr id="6" name="Rettangolo 5"/>
          <p:cNvSpPr/>
          <p:nvPr userDrawn="1"/>
        </p:nvSpPr>
        <p:spPr>
          <a:xfrm rot="16200000">
            <a:off x="5880367" y="4758535"/>
            <a:ext cx="395287" cy="3803649"/>
          </a:xfrm>
          <a:prstGeom prst="rect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dirty="0"/>
          </a:p>
        </p:txBody>
      </p:sp>
      <p:sp>
        <p:nvSpPr>
          <p:cNvPr id="7" name="CasellaDiTesto 6"/>
          <p:cNvSpPr txBox="1">
            <a:spLocks noChangeArrowheads="1"/>
          </p:cNvSpPr>
          <p:nvPr userDrawn="1"/>
        </p:nvSpPr>
        <p:spPr bwMode="auto">
          <a:xfrm>
            <a:off x="3964517" y="6488114"/>
            <a:ext cx="422486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sz="1350" dirty="0">
                <a:solidFill>
                  <a:srgbClr val="595959"/>
                </a:solidFill>
                <a:latin typeface="Arial Nova Cond Light" panose="020B0306020202020204" pitchFamily="34" charset="0"/>
              </a:rPr>
              <a:t>IDM</a:t>
            </a:r>
            <a:r>
              <a:rPr lang="it-IT" altLang="it-IT" sz="1350" baseline="0" dirty="0">
                <a:solidFill>
                  <a:srgbClr val="595959"/>
                </a:solidFill>
                <a:latin typeface="Arial Nova Cond Light" panose="020B0306020202020204" pitchFamily="34" charset="0"/>
              </a:rPr>
              <a:t> SSSA</a:t>
            </a:r>
            <a:endParaRPr lang="it-IT" altLang="it-IT" sz="1350" dirty="0">
              <a:solidFill>
                <a:srgbClr val="595959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0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D3550B-FFD8-643C-9185-AB16CFFA8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42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8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9" y="2618917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/>
        </p:nvSpPr>
        <p:spPr>
          <a:xfrm>
            <a:off x="3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42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-3174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 userDrawn="1"/>
        </p:nvSpPr>
        <p:spPr>
          <a:xfrm>
            <a:off x="-3173" y="5051297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33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2BE525A-2139-495C-9360-8FE941E60A98}" type="datetimeFigureOut">
              <a:rPr lang="fr-FR" smtClean="0"/>
              <a:t>11/09/2022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7125BFF-B3F3-40DB-B3C7-FB2BFB2E589D}" type="slidenum">
              <a:rPr lang="fr-FR" smtClean="0"/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mailto:riccardo.santolini@uniurb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jpe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em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1.tiff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11" Type="http://schemas.openxmlformats.org/officeDocument/2006/relationships/image" Target="../media/image170.png"/><Relationship Id="rId5" Type="http://schemas.openxmlformats.org/officeDocument/2006/relationships/image" Target="../media/image165.pn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hyperlink" Target="https://www.minambiente.it/sites/default/files/archivio/allegati/sviluppo_sostenibile/iii_rapporto_stato_capitale_naturale_2019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tif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71.tiff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tiff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45.jpeg"/><Relationship Id="rId4" Type="http://schemas.openxmlformats.org/officeDocument/2006/relationships/image" Target="../media/image1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umemarecchia.it/tavolo-tecnico/autorita-bacino-marecchia-conca/" TargetMode="Externa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iumemarecchia.it/tavolo-tecnico/servizio-tecnico-bacino-romagna-sede-rimini/" TargetMode="External"/><Relationship Id="rId4" Type="http://schemas.openxmlformats.org/officeDocument/2006/relationships/image" Target="../media/image1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9" descr="C:\Users\f.petenian.ARPE-PACA\Desktop\Pictos Réseaux sociaux\F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4461" y="62072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" descr="C:\Users\f.petenian.ARPE-PACA\Desktop\Pictos Réseaux sociaux\Ins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4461" y="98072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Graphique 3" descr="Internet">
            <a:extLst>
              <a:ext uri="{FF2B5EF4-FFF2-40B4-BE49-F238E27FC236}">
                <a16:creationId xmlns:a16="http://schemas.microsoft.com/office/drawing/2014/main" id="{F9E0D5C0-22A3-4E18-A2AA-DD0A266FD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68608" y="116632"/>
            <a:ext cx="551707" cy="612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" y="2073276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CORSO ONTAM </a:t>
            </a:r>
          </a:p>
          <a:p>
            <a:pPr algn="ctr"/>
            <a:r>
              <a:rPr lang="fr-FR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</a:t>
            </a:r>
            <a:r>
              <a:rPr lang="fr-FR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Terme di </a:t>
            </a:r>
            <a:r>
              <a:rPr lang="fr-FR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Frasassi</a:t>
            </a:r>
            <a:r>
              <a:rPr lang="fr-FR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Genga</a:t>
            </a:r>
            <a:r>
              <a:rPr lang="fr-FR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(AN)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ABCCE757-4253-BF46-8FCF-BC618F287A6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40016" y="5949280"/>
            <a:ext cx="1087410" cy="606971"/>
          </a:xfrm>
          <a:prstGeom prst="rect">
            <a:avLst/>
          </a:prstGeom>
          <a:ln>
            <a:noFill/>
          </a:ln>
        </p:spPr>
      </p:pic>
      <p:pic>
        <p:nvPicPr>
          <p:cNvPr id="51" name="Immagine 47">
            <a:extLst>
              <a:ext uri="{FF2B5EF4-FFF2-40B4-BE49-F238E27FC236}">
                <a16:creationId xmlns:a16="http://schemas.microsoft.com/office/drawing/2014/main" id="{4A842DB6-4001-804C-A7F0-EE03D03C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94" y="5945824"/>
            <a:ext cx="1225692" cy="6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62AB6A28-AE89-0741-A1DB-DA1D8E4DB0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104" y="1357143"/>
            <a:ext cx="1787022" cy="850508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7A5AC5E5-B70D-C04D-B42D-A82F4847740E}"/>
              </a:ext>
            </a:extLst>
          </p:cNvPr>
          <p:cNvSpPr txBox="1"/>
          <p:nvPr/>
        </p:nvSpPr>
        <p:spPr>
          <a:xfrm>
            <a:off x="-1" y="3284984"/>
            <a:ext cx="12120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Promuovere la biodiversità e gli ecosistemi come fattore di sviluppo dei territori: implementare la conoscenza e la consapevolezza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F4E8BC-75DC-9939-33F9-FF499A4AFB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2067" y="17645"/>
            <a:ext cx="6595898" cy="2026050"/>
          </a:xfrm>
          <a:prstGeom prst="rect">
            <a:avLst/>
          </a:prstGeom>
        </p:spPr>
      </p:pic>
      <p:sp>
        <p:nvSpPr>
          <p:cNvPr id="14" name="Google Shape;117;p20">
            <a:extLst>
              <a:ext uri="{FF2B5EF4-FFF2-40B4-BE49-F238E27FC236}">
                <a16:creationId xmlns:a16="http://schemas.microsoft.com/office/drawing/2014/main" id="{21806E59-6489-AD11-85E3-8A3EB2A7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4693099"/>
            <a:ext cx="4416425" cy="124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0000"/>
              </a:lnSpc>
              <a:spcAft>
                <a:spcPct val="0"/>
              </a:spcAft>
              <a:buClr>
                <a:srgbClr val="595959"/>
              </a:buClr>
              <a:buSzPts val="1800"/>
            </a:pPr>
            <a:r>
              <a:rPr lang="en-US" altLang="en-US" sz="2000" b="1" dirty="0">
                <a:latin typeface="+mn-lt"/>
              </a:rPr>
              <a:t>Riccardo Santolini</a:t>
            </a:r>
          </a:p>
          <a:p>
            <a:pPr algn="ctr">
              <a:lnSpc>
                <a:spcPct val="90000"/>
              </a:lnSpc>
              <a:spcAft>
                <a:spcPct val="0"/>
              </a:spcAft>
              <a:buClr>
                <a:srgbClr val="595959"/>
              </a:buClr>
              <a:buSzPts val="1800"/>
            </a:pPr>
            <a:endParaRPr lang="en-US" altLang="en-US" sz="800" b="1" dirty="0">
              <a:latin typeface="+mn-lt"/>
            </a:endParaRPr>
          </a:p>
          <a:p>
            <a:pPr algn="ctr" eaLnBrk="1">
              <a:lnSpc>
                <a:spcPct val="90000"/>
              </a:lnSpc>
              <a:spcAft>
                <a:spcPct val="0"/>
              </a:spcAft>
              <a:buClr>
                <a:srgbClr val="595959"/>
              </a:buClr>
              <a:buSzPts val="1800"/>
            </a:pPr>
            <a:r>
              <a:rPr lang="it-IT" altLang="en-US" sz="1200" dirty="0">
                <a:latin typeface="+mn-lt"/>
              </a:rPr>
              <a:t>Università degli Studi di Urbino</a:t>
            </a:r>
          </a:p>
          <a:p>
            <a:pPr algn="ctr" eaLnBrk="1">
              <a:lnSpc>
                <a:spcPct val="90000"/>
              </a:lnSpc>
              <a:spcAft>
                <a:spcPct val="0"/>
              </a:spcAft>
              <a:buClr>
                <a:srgbClr val="595959"/>
              </a:buClr>
              <a:buSzPts val="1800"/>
            </a:pPr>
            <a:r>
              <a:rPr lang="it-IT" altLang="en-US" sz="1200" dirty="0">
                <a:latin typeface="+mn-lt"/>
              </a:rPr>
              <a:t>Comitato Nazionale per il Capitale Naturale</a:t>
            </a:r>
          </a:p>
          <a:p>
            <a:pPr algn="ctr" eaLnBrk="1">
              <a:lnSpc>
                <a:spcPct val="90000"/>
              </a:lnSpc>
              <a:spcAft>
                <a:spcPct val="0"/>
              </a:spcAft>
              <a:buClr>
                <a:srgbClr val="595959"/>
              </a:buClr>
              <a:buSzPts val="1800"/>
            </a:pPr>
            <a:r>
              <a:rPr lang="it-IT" altLang="en-US" sz="1200" dirty="0">
                <a:latin typeface="+mn-lt"/>
                <a:hlinkClick r:id="rId12"/>
              </a:rPr>
              <a:t>riccardo.santolini@uniurb.it</a:t>
            </a:r>
            <a:endParaRPr lang="it-IT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0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287F71-05A5-9168-735A-1892F666222F}"/>
              </a:ext>
            </a:extLst>
          </p:cNvPr>
          <p:cNvSpPr txBox="1"/>
          <p:nvPr/>
        </p:nvSpPr>
        <p:spPr>
          <a:xfrm>
            <a:off x="212996" y="2357203"/>
            <a:ext cx="18700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it-IT" sz="1050" dirty="0">
              <a:solidFill>
                <a:srgbClr val="C00000"/>
              </a:solidFill>
              <a:latin typeface="+mj-lt"/>
            </a:endParaRPr>
          </a:p>
          <a:p>
            <a:pPr>
              <a:defRPr/>
            </a:pPr>
            <a:r>
              <a:rPr lang="it-IT" sz="1050" dirty="0">
                <a:solidFill>
                  <a:srgbClr val="C00000"/>
                </a:solidFill>
                <a:latin typeface="+mj-lt"/>
              </a:rPr>
              <a:t>I segni più e meno indicano la </a:t>
            </a:r>
            <a:r>
              <a:rPr lang="it-IT" sz="1050" b="1" u="sng" dirty="0">
                <a:solidFill>
                  <a:srgbClr val="C00000"/>
                </a:solidFill>
                <a:latin typeface="+mj-lt"/>
              </a:rPr>
              <a:t>direzione del cambiamento </a:t>
            </a:r>
            <a:r>
              <a:rPr lang="it-IT" sz="1050" dirty="0">
                <a:solidFill>
                  <a:srgbClr val="C00000"/>
                </a:solidFill>
                <a:latin typeface="+mj-lt"/>
              </a:rPr>
              <a:t>che i drivers hanno su fattori come:</a:t>
            </a:r>
          </a:p>
          <a:p>
            <a:pPr marL="96440" indent="-96440">
              <a:buFontTx/>
              <a:buChar char="-"/>
              <a:defRPr/>
            </a:pPr>
            <a:r>
              <a:rPr lang="it-IT" sz="1050" dirty="0">
                <a:solidFill>
                  <a:srgbClr val="C00000"/>
                </a:solidFill>
                <a:latin typeface="+mj-lt"/>
              </a:rPr>
              <a:t>il manto nevoso,</a:t>
            </a:r>
          </a:p>
          <a:p>
            <a:pPr marL="96440" indent="-96440">
              <a:buFontTx/>
              <a:buChar char="-"/>
              <a:defRPr/>
            </a:pPr>
            <a:r>
              <a:rPr lang="it-IT" sz="1050" b="1" dirty="0">
                <a:solidFill>
                  <a:srgbClr val="C00000"/>
                </a:solidFill>
                <a:latin typeface="+mj-lt"/>
              </a:rPr>
              <a:t>l'evapotraspirazione</a:t>
            </a:r>
          </a:p>
          <a:p>
            <a:pPr marL="96440" indent="-96440">
              <a:buFontTx/>
              <a:buChar char="-"/>
              <a:defRPr/>
            </a:pPr>
            <a:r>
              <a:rPr lang="it-IT" sz="1050" b="1" dirty="0">
                <a:solidFill>
                  <a:srgbClr val="C00000"/>
                </a:solidFill>
                <a:latin typeface="+mj-lt"/>
              </a:rPr>
              <a:t>l'umidità del suolo</a:t>
            </a:r>
          </a:p>
          <a:p>
            <a:pPr marL="96440" indent="-96440">
              <a:buFontTx/>
              <a:buChar char="-"/>
              <a:defRPr/>
            </a:pPr>
            <a:r>
              <a:rPr lang="it-IT" sz="1050" b="1" dirty="0">
                <a:solidFill>
                  <a:srgbClr val="C00000"/>
                </a:solidFill>
                <a:latin typeface="+mj-lt"/>
              </a:rPr>
              <a:t>l'accumulo di acqua.</a:t>
            </a:r>
            <a:r>
              <a:rPr lang="it-IT" sz="1050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>
              <a:defRPr/>
            </a:pPr>
            <a:r>
              <a:rPr lang="it-IT" sz="1050" dirty="0">
                <a:solidFill>
                  <a:srgbClr val="C00000"/>
                </a:solidFill>
                <a:latin typeface="+mj-lt"/>
              </a:rPr>
              <a:t>Sono elencati i tre principali </a:t>
            </a:r>
            <a:r>
              <a:rPr lang="it-IT" sz="1050" b="1" dirty="0">
                <a:solidFill>
                  <a:srgbClr val="C00000"/>
                </a:solidFill>
                <a:latin typeface="+mj-lt"/>
              </a:rPr>
              <a:t>tipi di siccità</a:t>
            </a:r>
            <a:r>
              <a:rPr lang="it-IT" sz="1050" dirty="0">
                <a:solidFill>
                  <a:srgbClr val="C00000"/>
                </a:solidFill>
                <a:latin typeface="+mj-lt"/>
              </a:rPr>
              <a:t>, insieme ad alcuni possibili impatti ambientali e socioeconomici della siccità. </a:t>
            </a:r>
          </a:p>
          <a:p>
            <a:pPr>
              <a:defRPr/>
            </a:pPr>
            <a:endParaRPr lang="it-IT" sz="1050" dirty="0">
              <a:solidFill>
                <a:srgbClr val="C00000"/>
              </a:solidFill>
              <a:latin typeface="+mj-lt"/>
            </a:endParaRPr>
          </a:p>
          <a:p>
            <a:pPr algn="r">
              <a:defRPr/>
            </a:pPr>
            <a:r>
              <a:rPr lang="it-IT" sz="750" b="1" dirty="0">
                <a:solidFill>
                  <a:srgbClr val="C00000"/>
                </a:solidFill>
                <a:latin typeface="+mj-lt"/>
              </a:rPr>
              <a:t>IPCC (2021)</a:t>
            </a:r>
            <a:endParaRPr lang="en-US" sz="75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DC7ECC6B-DC07-358C-835F-F1D59973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8294" y="799853"/>
            <a:ext cx="8774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800" b="1" dirty="0">
                <a:solidFill>
                  <a:srgbClr val="0070C0"/>
                </a:solidFill>
              </a:rPr>
              <a:t>Fattori climatici della siccità, effetti sulla disponibilità di acqua e impatti </a:t>
            </a: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63F2907A-3335-B7A5-BE38-4FFA4411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787" y="6498122"/>
            <a:ext cx="6932507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000" dirty="0"/>
              <a:t>https://www.carbonbrief.org/explainer-what-the-new-</a:t>
            </a:r>
            <a:r>
              <a:rPr lang="en-US" altLang="en-US" sz="1000" b="1" dirty="0"/>
              <a:t>i</a:t>
            </a:r>
            <a:r>
              <a:rPr lang="en-US" altLang="en-US" sz="1000" b="1" u="sng" dirty="0"/>
              <a:t>pcc-</a:t>
            </a:r>
            <a:r>
              <a:rPr lang="en-US" altLang="en-US" sz="1000" u="sng" dirty="0"/>
              <a:t>report</a:t>
            </a:r>
            <a:r>
              <a:rPr lang="en-US" altLang="en-US" sz="1000" dirty="0"/>
              <a:t>-says-about-extreme-weather-and-climate-change</a:t>
            </a:r>
          </a:p>
        </p:txBody>
      </p:sp>
      <p:pic>
        <p:nvPicPr>
          <p:cNvPr id="5" name="Immagine 7" descr="logo.png">
            <a:extLst>
              <a:ext uri="{FF2B5EF4-FFF2-40B4-BE49-F238E27FC236}">
                <a16:creationId xmlns:a16="http://schemas.microsoft.com/office/drawing/2014/main" id="{85D92F12-FB3E-652F-57F1-29520B88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888" y="5774221"/>
            <a:ext cx="568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3">
            <a:extLst>
              <a:ext uri="{FF2B5EF4-FFF2-40B4-BE49-F238E27FC236}">
                <a16:creationId xmlns:a16="http://schemas.microsoft.com/office/drawing/2014/main" id="{B5DEEEC4-F49B-00D4-68F2-0DCF5234B1DB}"/>
              </a:ext>
            </a:extLst>
          </p:cNvPr>
          <p:cNvGrpSpPr>
            <a:grpSpLocks/>
          </p:cNvGrpSpPr>
          <p:nvPr/>
        </p:nvGrpSpPr>
        <p:grpSpPr bwMode="auto">
          <a:xfrm>
            <a:off x="2486651" y="1957078"/>
            <a:ext cx="5024437" cy="4421188"/>
            <a:chOff x="3762746" y="560196"/>
            <a:chExt cx="6699563" cy="5894770"/>
          </a:xfrm>
        </p:grpSpPr>
        <p:pic>
          <p:nvPicPr>
            <p:cNvPr id="7" name="Immagine 2">
              <a:extLst>
                <a:ext uri="{FF2B5EF4-FFF2-40B4-BE49-F238E27FC236}">
                  <a16:creationId xmlns:a16="http://schemas.microsoft.com/office/drawing/2014/main" id="{59DAD029-AC7D-DE36-1120-3737A5D7F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935" y="560196"/>
              <a:ext cx="5946762" cy="5894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AB815040-2F11-23B3-5044-B2DE961A1FD4}"/>
                </a:ext>
              </a:extLst>
            </p:cNvPr>
            <p:cNvSpPr/>
            <p:nvPr/>
          </p:nvSpPr>
          <p:spPr>
            <a:xfrm rot="1075846">
              <a:off x="8652475" y="1025851"/>
              <a:ext cx="1809834" cy="1799122"/>
            </a:xfrm>
            <a:prstGeom prst="ellipse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  <p:sp>
          <p:nvSpPr>
            <p:cNvPr id="9" name="CasellaDiTesto 2">
              <a:extLst>
                <a:ext uri="{FF2B5EF4-FFF2-40B4-BE49-F238E27FC236}">
                  <a16:creationId xmlns:a16="http://schemas.microsoft.com/office/drawing/2014/main" id="{E20045C0-3BF9-8F06-0014-66AE41238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2746" y="3555205"/>
              <a:ext cx="2315742" cy="400039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it-IT" altLang="en-US" sz="1350" b="1"/>
                <a:t>Disponibilità di acqua</a:t>
              </a:r>
              <a:endParaRPr lang="en-US" altLang="en-US" sz="1350" b="1"/>
            </a:p>
          </p:txBody>
        </p:sp>
        <p:sp>
          <p:nvSpPr>
            <p:cNvPr id="10" name="CasellaDiTesto 13">
              <a:extLst>
                <a:ext uri="{FF2B5EF4-FFF2-40B4-BE49-F238E27FC236}">
                  <a16:creationId xmlns:a16="http://schemas.microsoft.com/office/drawing/2014/main" id="{CEF66F92-1517-91CA-5F64-F872D5591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7700" y="4753209"/>
              <a:ext cx="1475386" cy="400039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it-IT" altLang="en-US" sz="1350" b="1"/>
                <a:t>Tipi di siccità</a:t>
              </a:r>
              <a:endParaRPr lang="en-US" altLang="en-US" sz="1350" b="1"/>
            </a:p>
          </p:txBody>
        </p:sp>
        <p:sp>
          <p:nvSpPr>
            <p:cNvPr id="11" name="CasellaDiTesto 14">
              <a:extLst>
                <a:ext uri="{FF2B5EF4-FFF2-40B4-BE49-F238E27FC236}">
                  <a16:creationId xmlns:a16="http://schemas.microsoft.com/office/drawing/2014/main" id="{C18B4D70-0CDB-B005-5099-DEF726115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0255" y="5635836"/>
              <a:ext cx="950427" cy="402157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it-IT" altLang="en-US" sz="1350" b="1"/>
                <a:t>Impatti</a:t>
              </a:r>
              <a:endParaRPr lang="en-US" altLang="en-US" sz="1350" b="1"/>
            </a:p>
          </p:txBody>
        </p:sp>
      </p:grpSp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AAF3C450-3671-55DB-4B2B-0A04430F4248}"/>
              </a:ext>
            </a:extLst>
          </p:cNvPr>
          <p:cNvCxnSpPr>
            <a:cxnSpLocks/>
            <a:stCxn id="8" idx="6"/>
            <a:endCxn id="13" idx="0"/>
          </p:cNvCxnSpPr>
          <p:nvPr/>
        </p:nvCxnSpPr>
        <p:spPr>
          <a:xfrm>
            <a:off x="7478125" y="3189952"/>
            <a:ext cx="2436608" cy="142695"/>
          </a:xfrm>
          <a:prstGeom prst="bentConnector2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F823AE-5C87-E06D-9C89-3B9E8681CF1F}"/>
              </a:ext>
            </a:extLst>
          </p:cNvPr>
          <p:cNvSpPr txBox="1"/>
          <p:nvPr/>
        </p:nvSpPr>
        <p:spPr>
          <a:xfrm>
            <a:off x="9350376" y="3332647"/>
            <a:ext cx="1128713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1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Ricostruzione zone umide</a:t>
            </a:r>
            <a:endParaRPr lang="en-US" sz="11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9E3851-CD1A-55C4-7CE3-B3859F9378FC}"/>
              </a:ext>
            </a:extLst>
          </p:cNvPr>
          <p:cNvSpPr txBox="1"/>
          <p:nvPr/>
        </p:nvSpPr>
        <p:spPr>
          <a:xfrm>
            <a:off x="8818563" y="1876910"/>
            <a:ext cx="1827212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1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Riqualificazione patrimonio forestale esistente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F15954-765D-1CDC-2684-C90DAD4394A1}"/>
              </a:ext>
            </a:extLst>
          </p:cNvPr>
          <p:cNvSpPr txBox="1"/>
          <p:nvPr/>
        </p:nvSpPr>
        <p:spPr>
          <a:xfrm>
            <a:off x="9224963" y="2373797"/>
            <a:ext cx="1141412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1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Aree umide in matrice agricola</a:t>
            </a:r>
            <a:endParaRPr lang="en-US" sz="11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5A60BB-50B8-9339-AEF3-EE94DD2DB9AF}"/>
              </a:ext>
            </a:extLst>
          </p:cNvPr>
          <p:cNvSpPr txBox="1"/>
          <p:nvPr/>
        </p:nvSpPr>
        <p:spPr>
          <a:xfrm>
            <a:off x="9645651" y="2788135"/>
            <a:ext cx="9826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Prati umidi</a:t>
            </a:r>
            <a:endParaRPr lang="en-US" sz="12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4898A7C-0F6C-8EE0-2983-04225381211F}"/>
              </a:ext>
            </a:extLst>
          </p:cNvPr>
          <p:cNvSpPr txBox="1"/>
          <p:nvPr/>
        </p:nvSpPr>
        <p:spPr>
          <a:xfrm>
            <a:off x="8988426" y="4288322"/>
            <a:ext cx="1355725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1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Rinaturalizzazione dei corsi d’acqua</a:t>
            </a:r>
            <a:endParaRPr lang="en-US" sz="11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D402C99-E1BF-D857-F57E-B942409D98C2}"/>
              </a:ext>
            </a:extLst>
          </p:cNvPr>
          <p:cNvSpPr txBox="1"/>
          <p:nvPr/>
        </p:nvSpPr>
        <p:spPr>
          <a:xfrm>
            <a:off x="9070976" y="3735872"/>
            <a:ext cx="1408113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1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Riforestazione lungo i corsi d’acqua</a:t>
            </a:r>
          </a:p>
        </p:txBody>
      </p: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018AC8E0-A47D-6F70-078F-AE44D23E484B}"/>
              </a:ext>
            </a:extLst>
          </p:cNvPr>
          <p:cNvCxnSpPr>
            <a:cxnSpLocks/>
            <a:stCxn id="8" idx="6"/>
            <a:endCxn id="18" idx="1"/>
          </p:cNvCxnSpPr>
          <p:nvPr/>
        </p:nvCxnSpPr>
        <p:spPr>
          <a:xfrm>
            <a:off x="7478125" y="3189952"/>
            <a:ext cx="1592851" cy="761820"/>
          </a:xfrm>
          <a:prstGeom prst="bentConnector3">
            <a:avLst>
              <a:gd name="adj1" fmla="val 50000"/>
            </a:avLst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a gomito 19">
            <a:extLst>
              <a:ext uri="{FF2B5EF4-FFF2-40B4-BE49-F238E27FC236}">
                <a16:creationId xmlns:a16="http://schemas.microsoft.com/office/drawing/2014/main" id="{25555E87-2762-01EC-2416-A6752904F889}"/>
              </a:ext>
            </a:extLst>
          </p:cNvPr>
          <p:cNvCxnSpPr>
            <a:cxnSpLocks/>
            <a:stCxn id="8" idx="6"/>
            <a:endCxn id="14" idx="1"/>
          </p:cNvCxnSpPr>
          <p:nvPr/>
        </p:nvCxnSpPr>
        <p:spPr>
          <a:xfrm flipV="1">
            <a:off x="7478125" y="2092017"/>
            <a:ext cx="1340438" cy="1097935"/>
          </a:xfrm>
          <a:prstGeom prst="bentConnector3">
            <a:avLst>
              <a:gd name="adj1" fmla="val 50000"/>
            </a:avLst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a gomito 20">
            <a:extLst>
              <a:ext uri="{FF2B5EF4-FFF2-40B4-BE49-F238E27FC236}">
                <a16:creationId xmlns:a16="http://schemas.microsoft.com/office/drawing/2014/main" id="{3E8B8EA1-08B4-4C7F-BBC2-BD4DEB5EC085}"/>
              </a:ext>
            </a:extLst>
          </p:cNvPr>
          <p:cNvCxnSpPr>
            <a:cxnSpLocks/>
            <a:stCxn id="8" idx="6"/>
            <a:endCxn id="15" idx="1"/>
          </p:cNvCxnSpPr>
          <p:nvPr/>
        </p:nvCxnSpPr>
        <p:spPr>
          <a:xfrm flipV="1">
            <a:off x="7478125" y="2588903"/>
            <a:ext cx="1746838" cy="601049"/>
          </a:xfrm>
          <a:prstGeom prst="bentConnector3">
            <a:avLst>
              <a:gd name="adj1" fmla="val 50000"/>
            </a:avLst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7EDAB160-7C04-7193-E7F8-3561D1DA8B89}"/>
              </a:ext>
            </a:extLst>
          </p:cNvPr>
          <p:cNvCxnSpPr>
            <a:cxnSpLocks/>
            <a:stCxn id="8" idx="6"/>
            <a:endCxn id="16" idx="1"/>
          </p:cNvCxnSpPr>
          <p:nvPr/>
        </p:nvCxnSpPr>
        <p:spPr>
          <a:xfrm flipV="1">
            <a:off x="7478125" y="2927042"/>
            <a:ext cx="2167526" cy="262910"/>
          </a:xfrm>
          <a:prstGeom prst="bentConnector3">
            <a:avLst>
              <a:gd name="adj1" fmla="val 50000"/>
            </a:avLst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DBFD42A9-C82F-8951-26E7-DD86B98AB831}"/>
              </a:ext>
            </a:extLst>
          </p:cNvPr>
          <p:cNvCxnSpPr>
            <a:cxnSpLocks/>
            <a:endCxn id="17" idx="1"/>
          </p:cNvCxnSpPr>
          <p:nvPr/>
        </p:nvCxnSpPr>
        <p:spPr>
          <a:xfrm rot="16200000" flipH="1">
            <a:off x="8118421" y="3633423"/>
            <a:ext cx="1313474" cy="426536"/>
          </a:xfrm>
          <a:prstGeom prst="bentConnector2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D44A80A-6F01-D1C2-4509-03CFBA4CFE2D}"/>
              </a:ext>
            </a:extLst>
          </p:cNvPr>
          <p:cNvSpPr txBox="1"/>
          <p:nvPr/>
        </p:nvSpPr>
        <p:spPr>
          <a:xfrm>
            <a:off x="8818563" y="4905860"/>
            <a:ext cx="180975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1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Agricoltura conservativa delle risorse (suolo, acqua)</a:t>
            </a:r>
            <a:endParaRPr lang="en-US" sz="11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ttore a gomito 24">
            <a:extLst>
              <a:ext uri="{FF2B5EF4-FFF2-40B4-BE49-F238E27FC236}">
                <a16:creationId xmlns:a16="http://schemas.microsoft.com/office/drawing/2014/main" id="{C2E30FEF-A463-AB82-140D-948B0A2DAC2A}"/>
              </a:ext>
            </a:extLst>
          </p:cNvPr>
          <p:cNvCxnSpPr>
            <a:cxnSpLocks/>
            <a:stCxn id="8" idx="6"/>
            <a:endCxn id="24" idx="1"/>
          </p:cNvCxnSpPr>
          <p:nvPr/>
        </p:nvCxnSpPr>
        <p:spPr>
          <a:xfrm>
            <a:off x="7478125" y="3189952"/>
            <a:ext cx="1340438" cy="1931015"/>
          </a:xfrm>
          <a:prstGeom prst="bentConnector3">
            <a:avLst>
              <a:gd name="adj1" fmla="val 50000"/>
            </a:avLst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">
            <a:extLst>
              <a:ext uri="{FF2B5EF4-FFF2-40B4-BE49-F238E27FC236}">
                <a16:creationId xmlns:a16="http://schemas.microsoft.com/office/drawing/2014/main" id="{8BA19CE2-3CF4-1248-5B85-AAE5618212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394826" y="1514959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NbS</a:t>
            </a:r>
            <a:endParaRPr lang="en-US" altLang="en-US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495AC57E-C569-2E25-E87B-F39F3B0F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6"/>
          <a:stretch>
            <a:fillRect/>
          </a:stretch>
        </p:blipFill>
        <p:spPr bwMode="auto">
          <a:xfrm>
            <a:off x="1201738" y="1196850"/>
            <a:ext cx="5770562" cy="3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ED3FFC7D-EDD9-B0FD-30CF-8DEAC8566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5219700"/>
            <a:ext cx="2849562" cy="1519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6">
            <a:extLst>
              <a:ext uri="{FF2B5EF4-FFF2-40B4-BE49-F238E27FC236}">
                <a16:creationId xmlns:a16="http://schemas.microsoft.com/office/drawing/2014/main" id="{25F712CB-76E3-38C0-6B80-4EFAB8018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" y="495175"/>
            <a:ext cx="7434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2400" b="1" dirty="0">
                <a:solidFill>
                  <a:srgbClr val="0070C0"/>
                </a:solidFill>
              </a:rPr>
              <a:t>il "sorpasso" di un altro confine planetario, quello della </a:t>
            </a:r>
            <a:r>
              <a:rPr lang="it-IT" altLang="en-US" sz="2400" b="1" dirty="0">
                <a:solidFill>
                  <a:srgbClr val="00B050"/>
                </a:solidFill>
              </a:rPr>
              <a:t>green water</a:t>
            </a:r>
            <a:endParaRPr lang="en-US" altLang="en-US" sz="2400" b="1" dirty="0">
              <a:solidFill>
                <a:srgbClr val="00B050"/>
              </a:solidFill>
            </a:endParaRPr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397D2D09-B50E-185F-AF6F-9C9EACC3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2"/>
          <a:stretch>
            <a:fillRect/>
          </a:stretch>
        </p:blipFill>
        <p:spPr bwMode="auto">
          <a:xfrm>
            <a:off x="5838825" y="4976813"/>
            <a:ext cx="62388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9">
            <a:extLst>
              <a:ext uri="{FF2B5EF4-FFF2-40B4-BE49-F238E27FC236}">
                <a16:creationId xmlns:a16="http://schemas.microsoft.com/office/drawing/2014/main" id="{73D9AC1C-D958-E450-5B0E-51E19947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8"/>
          <a:stretch>
            <a:fillRect/>
          </a:stretch>
        </p:blipFill>
        <p:spPr bwMode="auto">
          <a:xfrm>
            <a:off x="7858125" y="897061"/>
            <a:ext cx="3371850" cy="38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0D6B5F-2B57-8181-C51A-EF906F9C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3" y="1190077"/>
            <a:ext cx="5390185" cy="50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lemento grafico 3">
            <a:extLst>
              <a:ext uri="{FF2B5EF4-FFF2-40B4-BE49-F238E27FC236}">
                <a16:creationId xmlns:a16="http://schemas.microsoft.com/office/drawing/2014/main" id="{53F4F251-4133-8B46-E3A7-0C1C60E9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548" y="1177079"/>
            <a:ext cx="1422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595458F-4913-C25B-9138-4C86094D5A68}"/>
              </a:ext>
            </a:extLst>
          </p:cNvPr>
          <p:cNvSpPr/>
          <p:nvPr/>
        </p:nvSpPr>
        <p:spPr>
          <a:xfrm>
            <a:off x="0" y="487301"/>
            <a:ext cx="7570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2800" b="1" dirty="0">
                <a:solidFill>
                  <a:srgbClr val="3399FF"/>
                </a:solidFill>
              </a:rPr>
              <a:t>Strategia dell'UE sulla biodiversità per il 2030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A17033F-DA83-91FC-2BF6-01B3D7B76C26}"/>
              </a:ext>
            </a:extLst>
          </p:cNvPr>
          <p:cNvSpPr/>
          <p:nvPr/>
        </p:nvSpPr>
        <p:spPr>
          <a:xfrm>
            <a:off x="3444433" y="4311863"/>
            <a:ext cx="2200275" cy="71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AAC1072-8B88-1B36-F37B-453170CEF561}"/>
              </a:ext>
            </a:extLst>
          </p:cNvPr>
          <p:cNvSpPr/>
          <p:nvPr/>
        </p:nvSpPr>
        <p:spPr>
          <a:xfrm>
            <a:off x="3470197" y="5114975"/>
            <a:ext cx="2201862" cy="6254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0C002A-1E75-A658-735F-22935182428F}"/>
              </a:ext>
            </a:extLst>
          </p:cNvPr>
          <p:cNvSpPr txBox="1"/>
          <p:nvPr/>
        </p:nvSpPr>
        <p:spPr>
          <a:xfrm>
            <a:off x="6330950" y="3960812"/>
            <a:ext cx="26433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Dimensioni degli ecosistemi</a:t>
            </a:r>
          </a:p>
          <a:p>
            <a:pPr>
              <a:defRPr/>
            </a:pP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Qualità degli habitat</a:t>
            </a:r>
          </a:p>
          <a:p>
            <a:pPr>
              <a:defRPr/>
            </a:pP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Plurifunzionalità</a:t>
            </a:r>
          </a:p>
          <a:p>
            <a:pPr>
              <a:defRPr/>
            </a:pP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di intervento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magine 1">
            <a:extLst>
              <a:ext uri="{FF2B5EF4-FFF2-40B4-BE49-F238E27FC236}">
                <a16:creationId xmlns:a16="http://schemas.microsoft.com/office/drawing/2014/main" id="{A0F4AED9-C73F-CFB3-D52B-D658DA08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2"/>
          <a:stretch>
            <a:fillRect/>
          </a:stretch>
        </p:blipFill>
        <p:spPr bwMode="auto">
          <a:xfrm>
            <a:off x="6059487" y="1088743"/>
            <a:ext cx="3896519" cy="20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11851C53-5E07-E364-5B60-5F46A105A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0785" y="1999040"/>
            <a:ext cx="1674813" cy="657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Aft>
                <a:spcPts val="1413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ct val="0"/>
              </a:spcAft>
              <a:buFontTx/>
              <a:buChar char="•"/>
              <a:defRPr/>
            </a:pPr>
            <a:r>
              <a:rPr lang="it-IT" altLang="en-US" sz="1225" b="1" dirty="0">
                <a:solidFill>
                  <a:srgbClr val="FF0000"/>
                </a:solidFill>
              </a:rPr>
              <a:t>FUNZIONI </a:t>
            </a:r>
          </a:p>
          <a:p>
            <a:pPr>
              <a:spcAft>
                <a:spcPct val="0"/>
              </a:spcAft>
              <a:buFontTx/>
              <a:buChar char="•"/>
              <a:defRPr/>
            </a:pPr>
            <a:r>
              <a:rPr lang="it-IT" altLang="en-US" sz="1225" b="1" dirty="0">
                <a:solidFill>
                  <a:srgbClr val="FF0000"/>
                </a:solidFill>
              </a:rPr>
              <a:t>VALORE</a:t>
            </a:r>
          </a:p>
          <a:p>
            <a:pPr>
              <a:spcAft>
                <a:spcPct val="0"/>
              </a:spcAft>
              <a:buFontTx/>
              <a:buChar char="•"/>
              <a:defRPr/>
            </a:pPr>
            <a:r>
              <a:rPr lang="it-IT" altLang="en-US" sz="1225" b="1" dirty="0">
                <a:solidFill>
                  <a:srgbClr val="FF0000"/>
                </a:solidFill>
              </a:rPr>
              <a:t>BENESSERE</a:t>
            </a:r>
          </a:p>
        </p:txBody>
      </p:sp>
      <p:sp>
        <p:nvSpPr>
          <p:cNvPr id="10" name="Freccia circolare in giù 9">
            <a:extLst>
              <a:ext uri="{FF2B5EF4-FFF2-40B4-BE49-F238E27FC236}">
                <a16:creationId xmlns:a16="http://schemas.microsoft.com/office/drawing/2014/main" id="{67D1CA44-7F1F-23EB-A2D3-E38714BF2D8D}"/>
              </a:ext>
            </a:extLst>
          </p:cNvPr>
          <p:cNvSpPr/>
          <p:nvPr/>
        </p:nvSpPr>
        <p:spPr>
          <a:xfrm rot="7566656">
            <a:off x="8773855" y="3813916"/>
            <a:ext cx="2645447" cy="932297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9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>
            <a:extLst>
              <a:ext uri="{FF2B5EF4-FFF2-40B4-BE49-F238E27FC236}">
                <a16:creationId xmlns:a16="http://schemas.microsoft.com/office/drawing/2014/main" id="{5765C333-4FF6-4F83-949F-D9537210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37" y="903692"/>
            <a:ext cx="9010663" cy="556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ttangolo 2">
            <a:extLst>
              <a:ext uri="{FF2B5EF4-FFF2-40B4-BE49-F238E27FC236}">
                <a16:creationId xmlns:a16="http://schemas.microsoft.com/office/drawing/2014/main" id="{60FBB8DE-2EA8-4551-A17B-CF88F904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2560" y="6501224"/>
            <a:ext cx="1765440" cy="2769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IPBES website 2019 </a:t>
            </a:r>
            <a:endParaRPr lang="it-IT" alt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Rettangolo 4">
            <a:extLst>
              <a:ext uri="{FF2B5EF4-FFF2-40B4-BE49-F238E27FC236}">
                <a16:creationId xmlns:a16="http://schemas.microsoft.com/office/drawing/2014/main" id="{EF06EDD0-7972-4136-BB65-DEED950EF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001" y="708841"/>
            <a:ext cx="457056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it-IT" altLang="en-US" sz="1633">
                <a:solidFill>
                  <a:schemeClr val="tx1"/>
                </a:solidFill>
              </a:rPr>
              <a:t>.</a:t>
            </a:r>
            <a:endParaRPr lang="en-US" altLang="en-US" sz="1633">
              <a:solidFill>
                <a:schemeClr val="tx1"/>
              </a:solidFill>
            </a:endParaRPr>
          </a:p>
        </p:txBody>
      </p:sp>
      <p:sp>
        <p:nvSpPr>
          <p:cNvPr id="8" name="CasellaDiTesto 38">
            <a:extLst>
              <a:ext uri="{FF2B5EF4-FFF2-40B4-BE49-F238E27FC236}">
                <a16:creationId xmlns:a16="http://schemas.microsoft.com/office/drawing/2014/main" id="{C1CF885C-D16B-4DB0-B966-CE4EE2013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12192000" cy="64633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Fattori di cambiamento diretti e indiretti: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sz="1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Declino globale dell'ecosistema e caduta della biodiversità</a:t>
            </a:r>
            <a:endParaRPr lang="it-IT" altLang="it-IT" sz="18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2D4E9B-B211-453D-A9F0-03708BC1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44203"/>
            <a:ext cx="6058746" cy="40105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12C221-C1AE-48BD-B0F0-E90D72BB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50" y="846857"/>
            <a:ext cx="5257680" cy="60111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178772-855A-403F-8184-B4537BA00036}"/>
              </a:ext>
            </a:extLst>
          </p:cNvPr>
          <p:cNvSpPr txBox="1"/>
          <p:nvPr/>
        </p:nvSpPr>
        <p:spPr>
          <a:xfrm>
            <a:off x="7046526" y="159023"/>
            <a:ext cx="5122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Contrasti tra  le componenti chiave della biomassa globale e massa antropica nell'anno 2020 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49A13D-05E4-4856-BE77-BF21C6256E59}"/>
              </a:ext>
            </a:extLst>
          </p:cNvPr>
          <p:cNvSpPr txBox="1"/>
          <p:nvPr/>
        </p:nvSpPr>
        <p:spPr>
          <a:xfrm>
            <a:off x="298106" y="1903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Stime di biomassa e massa antropica dall'inizio del XX secolo su base massa secca. </a:t>
            </a:r>
            <a:r>
              <a:rPr lang="it-IT" sz="1200" b="1" dirty="0">
                <a:solidFill>
                  <a:srgbClr val="0070C0"/>
                </a:solidFill>
              </a:rPr>
              <a:t>La linea verde mostra il peso totale della biomassa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11A5D6-2B07-4CD3-98BA-D06C2431B3F7}"/>
              </a:ext>
            </a:extLst>
          </p:cNvPr>
          <p:cNvSpPr txBox="1"/>
          <p:nvPr/>
        </p:nvSpPr>
        <p:spPr>
          <a:xfrm>
            <a:off x="237331" y="6390580"/>
            <a:ext cx="6663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Elhacham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2020. </a:t>
            </a:r>
            <a:r>
              <a:rPr lang="en-US" sz="1200" b="1" i="0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Global human-made mass exceeds all living biomass</a:t>
            </a:r>
            <a:r>
              <a:rPr lang="en-US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1" i="0" u="sng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Nature, www.nature.com</a:t>
            </a:r>
          </a:p>
          <a:p>
            <a:r>
              <a:rPr lang="en-US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https://doi.org/10.1038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/s41586-020-3010-5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E799DE-F1AB-4E14-A06B-0481A5F5298D}"/>
              </a:ext>
            </a:extLst>
          </p:cNvPr>
          <p:cNvSpPr txBox="1"/>
          <p:nvPr/>
        </p:nvSpPr>
        <p:spPr>
          <a:xfrm>
            <a:off x="0" y="5068686"/>
            <a:ext cx="6900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Global human-made mass exceeds all living biomass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745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egnaposto contenuto 3" descr="Pim0001.jpg">
            <a:extLst>
              <a:ext uri="{FF2B5EF4-FFF2-40B4-BE49-F238E27FC236}">
                <a16:creationId xmlns:a16="http://schemas.microsoft.com/office/drawing/2014/main" id="{FAAA072C-B1EE-4C11-A1B0-68CDBC7C14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820" t="3110" r="18920" b="39927"/>
          <a:stretch>
            <a:fillRect/>
          </a:stretch>
        </p:blipFill>
        <p:spPr>
          <a:xfrm rot="8742701">
            <a:off x="4885079" y="1578411"/>
            <a:ext cx="3051423" cy="3236358"/>
          </a:xfrm>
          <a:prstGeom prst="roundRect">
            <a:avLst>
              <a:gd name="adj" fmla="val 48549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6" name="Picture 2" descr="Corridoio 01 Base nuda">
            <a:extLst>
              <a:ext uri="{FF2B5EF4-FFF2-40B4-BE49-F238E27FC236}">
                <a16:creationId xmlns:a16="http://schemas.microsoft.com/office/drawing/2014/main" id="{9C236384-EC82-4763-BF0E-9624D5EB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877889"/>
            <a:ext cx="914400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Corridoio 05+ Canale secondario">
            <a:extLst>
              <a:ext uri="{FF2B5EF4-FFF2-40B4-BE49-F238E27FC236}">
                <a16:creationId xmlns:a16="http://schemas.microsoft.com/office/drawing/2014/main" id="{93B92B48-BA41-4C89-8E8D-DB6CD5B2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1" y="5734051"/>
            <a:ext cx="222091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B5048631-EF7E-47B8-8054-C5941E66F8A5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5580064"/>
            <a:ext cx="1770062" cy="1277937"/>
            <a:chOff x="0" y="3515"/>
            <a:chExt cx="1115" cy="805"/>
          </a:xfrm>
        </p:grpSpPr>
        <p:pic>
          <p:nvPicPr>
            <p:cNvPr id="15427" name="Picture 5" descr="Corridoio 02 Isola+">
              <a:extLst>
                <a:ext uri="{FF2B5EF4-FFF2-40B4-BE49-F238E27FC236}">
                  <a16:creationId xmlns:a16="http://schemas.microsoft.com/office/drawing/2014/main" id="{3D125117-FABA-4E0E-AC83-05D229872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72"/>
              <a:ext cx="105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28" name="Text Box 6">
              <a:extLst>
                <a:ext uri="{FF2B5EF4-FFF2-40B4-BE49-F238E27FC236}">
                  <a16:creationId xmlns:a16="http://schemas.microsoft.com/office/drawing/2014/main" id="{587717C4-9C46-4137-A9B1-7FD8C3893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" y="3515"/>
              <a:ext cx="208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isola </a:t>
              </a:r>
            </a:p>
          </p:txBody>
        </p:sp>
      </p:grpSp>
      <p:pic>
        <p:nvPicPr>
          <p:cNvPr id="88071" name="Picture 7" descr="Corridoio 02+ Isola Vegetazione">
            <a:extLst>
              <a:ext uri="{FF2B5EF4-FFF2-40B4-BE49-F238E27FC236}">
                <a16:creationId xmlns:a16="http://schemas.microsoft.com/office/drawing/2014/main" id="{CCD1D02A-0CD1-4660-91AA-A61229FA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519739"/>
            <a:ext cx="1579562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2161F8C6-A0AA-4444-9420-CB6A6F9AEE17}"/>
              </a:ext>
            </a:extLst>
          </p:cNvPr>
          <p:cNvGrpSpPr>
            <a:grpSpLocks/>
          </p:cNvGrpSpPr>
          <p:nvPr/>
        </p:nvGrpSpPr>
        <p:grpSpPr bwMode="auto">
          <a:xfrm>
            <a:off x="3195639" y="2841626"/>
            <a:ext cx="1582737" cy="1762125"/>
            <a:chOff x="1050" y="1790"/>
            <a:chExt cx="997" cy="1110"/>
          </a:xfrm>
        </p:grpSpPr>
        <p:pic>
          <p:nvPicPr>
            <p:cNvPr id="15424" name="Picture 9" descr="Corridoio 11+ Zona umida">
              <a:extLst>
                <a:ext uri="{FF2B5EF4-FFF2-40B4-BE49-F238E27FC236}">
                  <a16:creationId xmlns:a16="http://schemas.microsoft.com/office/drawing/2014/main" id="{4CDF8F0B-3EE9-44B0-B0B9-A62511EB8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" y="1950"/>
              <a:ext cx="953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5" name="Picture 10" descr="Corridoio 11+ Zona umida (Vegetaz)">
              <a:extLst>
                <a:ext uri="{FF2B5EF4-FFF2-40B4-BE49-F238E27FC236}">
                  <a16:creationId xmlns:a16="http://schemas.microsoft.com/office/drawing/2014/main" id="{5497E294-B2F9-4EEB-A1E9-CB1DFDBC3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1790"/>
              <a:ext cx="997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26" name="Text Box 11">
              <a:extLst>
                <a:ext uri="{FF2B5EF4-FFF2-40B4-BE49-F238E27FC236}">
                  <a16:creationId xmlns:a16="http://schemas.microsoft.com/office/drawing/2014/main" id="{43281EB1-2EDB-4716-94D5-7A0914FF2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2208"/>
              <a:ext cx="264" cy="1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zona</a:t>
              </a:r>
            </a:p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umida </a:t>
              </a: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id="{2A07F7C8-BB27-4E90-8622-5612DA7CB045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4132263"/>
            <a:ext cx="4170362" cy="1511300"/>
            <a:chOff x="0" y="2603"/>
            <a:chExt cx="2627" cy="952"/>
          </a:xfrm>
        </p:grpSpPr>
        <p:pic>
          <p:nvPicPr>
            <p:cNvPr id="15422" name="Picture 13" descr="Corridoio 10+ Vegetaz Riparia (Fascia)">
              <a:extLst>
                <a:ext uri="{FF2B5EF4-FFF2-40B4-BE49-F238E27FC236}">
                  <a16:creationId xmlns:a16="http://schemas.microsoft.com/office/drawing/2014/main" id="{EEC8CDFD-59E1-475E-A5FE-1C2EBCE45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03"/>
              <a:ext cx="2627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23" name="Text Box 14">
              <a:extLst>
                <a:ext uri="{FF2B5EF4-FFF2-40B4-BE49-F238E27FC236}">
                  <a16:creationId xmlns:a16="http://schemas.microsoft.com/office/drawing/2014/main" id="{8ADD91F9-C5F2-4846-920D-BFAFADC18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469684">
              <a:off x="507" y="2832"/>
              <a:ext cx="716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vegetazione riparia </a:t>
              </a: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E0B55DD4-F3C9-474E-96CD-97950ABED633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2895601"/>
            <a:ext cx="1839912" cy="1801813"/>
            <a:chOff x="0" y="1824"/>
            <a:chExt cx="1159" cy="1135"/>
          </a:xfrm>
        </p:grpSpPr>
        <p:pic>
          <p:nvPicPr>
            <p:cNvPr id="15420" name="Picture 16" descr="Corridoio 13+ Boschetto1">
              <a:extLst>
                <a:ext uri="{FF2B5EF4-FFF2-40B4-BE49-F238E27FC236}">
                  <a16:creationId xmlns:a16="http://schemas.microsoft.com/office/drawing/2014/main" id="{A03D20B0-2C08-417C-889B-5026A1C0E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4"/>
              <a:ext cx="1159" cy="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21" name="Text Box 17">
              <a:extLst>
                <a:ext uri="{FF2B5EF4-FFF2-40B4-BE49-F238E27FC236}">
                  <a16:creationId xmlns:a16="http://schemas.microsoft.com/office/drawing/2014/main" id="{917A9CF5-0011-4C4E-B5D6-A03BB1C6A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" y="2349"/>
              <a:ext cx="256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bosco </a:t>
              </a:r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ADB0B43F-4C60-4F52-A38C-41144C082660}"/>
              </a:ext>
            </a:extLst>
          </p:cNvPr>
          <p:cNvGrpSpPr>
            <a:grpSpLocks/>
          </p:cNvGrpSpPr>
          <p:nvPr/>
        </p:nvGrpSpPr>
        <p:grpSpPr bwMode="auto">
          <a:xfrm>
            <a:off x="5518152" y="2668589"/>
            <a:ext cx="1397001" cy="2251075"/>
            <a:chOff x="2513" y="1681"/>
            <a:chExt cx="880" cy="1418"/>
          </a:xfrm>
        </p:grpSpPr>
        <p:pic>
          <p:nvPicPr>
            <p:cNvPr id="15418" name="Picture 19" descr="Corridoio 07+ Barre di meandro">
              <a:extLst>
                <a:ext uri="{FF2B5EF4-FFF2-40B4-BE49-F238E27FC236}">
                  <a16:creationId xmlns:a16="http://schemas.microsoft.com/office/drawing/2014/main" id="{5BC607C7-1715-4ACB-8D2B-D275A8B65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" y="1681"/>
              <a:ext cx="762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9" name="Text Box 20">
              <a:extLst>
                <a:ext uri="{FF2B5EF4-FFF2-40B4-BE49-F238E27FC236}">
                  <a16:creationId xmlns:a16="http://schemas.microsoft.com/office/drawing/2014/main" id="{37A26EB2-53FF-4954-89A7-061B57AE7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" y="2579"/>
              <a:ext cx="339" cy="1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barra di </a:t>
              </a:r>
            </a:p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meandro</a:t>
              </a:r>
            </a:p>
          </p:txBody>
        </p:sp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id="{A3F215F9-67B0-492F-9D24-2287CF160560}"/>
              </a:ext>
            </a:extLst>
          </p:cNvPr>
          <p:cNvGrpSpPr>
            <a:grpSpLocks/>
          </p:cNvGrpSpPr>
          <p:nvPr/>
        </p:nvGrpSpPr>
        <p:grpSpPr bwMode="auto">
          <a:xfrm>
            <a:off x="7742238" y="4252914"/>
            <a:ext cx="2927350" cy="1730375"/>
            <a:chOff x="3914" y="2679"/>
            <a:chExt cx="1844" cy="1090"/>
          </a:xfrm>
        </p:grpSpPr>
        <p:pic>
          <p:nvPicPr>
            <p:cNvPr id="15416" name="Picture 22" descr="Corridoio 12+ Prato erba e albero">
              <a:extLst>
                <a:ext uri="{FF2B5EF4-FFF2-40B4-BE49-F238E27FC236}">
                  <a16:creationId xmlns:a16="http://schemas.microsoft.com/office/drawing/2014/main" id="{1ED42846-7D31-4F19-A2BD-A8DC9A915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" y="2679"/>
              <a:ext cx="1844" cy="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7" name="Text Box 23">
              <a:extLst>
                <a:ext uri="{FF2B5EF4-FFF2-40B4-BE49-F238E27FC236}">
                  <a16:creationId xmlns:a16="http://schemas.microsoft.com/office/drawing/2014/main" id="{2458CF0C-5B2D-4EEA-88FE-0EE4C3EB4A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" y="3120"/>
              <a:ext cx="659" cy="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vegetaz. erbacea </a:t>
              </a:r>
            </a:p>
          </p:txBody>
        </p:sp>
      </p:grpSp>
      <p:grpSp>
        <p:nvGrpSpPr>
          <p:cNvPr id="8" name="Group 24">
            <a:extLst>
              <a:ext uri="{FF2B5EF4-FFF2-40B4-BE49-F238E27FC236}">
                <a16:creationId xmlns:a16="http://schemas.microsoft.com/office/drawing/2014/main" id="{DBC46B95-AE42-4ADC-AB71-64F115F098DA}"/>
              </a:ext>
            </a:extLst>
          </p:cNvPr>
          <p:cNvGrpSpPr>
            <a:grpSpLocks/>
          </p:cNvGrpSpPr>
          <p:nvPr/>
        </p:nvGrpSpPr>
        <p:grpSpPr bwMode="auto">
          <a:xfrm>
            <a:off x="7192963" y="3352801"/>
            <a:ext cx="1250950" cy="2087563"/>
            <a:chOff x="3568" y="2112"/>
            <a:chExt cx="788" cy="1315"/>
          </a:xfrm>
        </p:grpSpPr>
        <p:pic>
          <p:nvPicPr>
            <p:cNvPr id="15414" name="Picture 25" descr="Corridoio 09+ Scarpata Spondale">
              <a:extLst>
                <a:ext uri="{FF2B5EF4-FFF2-40B4-BE49-F238E27FC236}">
                  <a16:creationId xmlns:a16="http://schemas.microsoft.com/office/drawing/2014/main" id="{A3672A18-E251-4C5E-BA6F-86B6015E8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" y="2137"/>
              <a:ext cx="788" cy="1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5" name="Text Box 26">
              <a:extLst>
                <a:ext uri="{FF2B5EF4-FFF2-40B4-BE49-F238E27FC236}">
                  <a16:creationId xmlns:a16="http://schemas.microsoft.com/office/drawing/2014/main" id="{7FD73DBC-04C1-4346-A6B3-75C430304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" y="2112"/>
              <a:ext cx="370" cy="1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scarpata </a:t>
              </a:r>
            </a:p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spondale </a:t>
              </a:r>
            </a:p>
          </p:txBody>
        </p:sp>
      </p:grpSp>
      <p:grpSp>
        <p:nvGrpSpPr>
          <p:cNvPr id="9" name="Group 27">
            <a:extLst>
              <a:ext uri="{FF2B5EF4-FFF2-40B4-BE49-F238E27FC236}">
                <a16:creationId xmlns:a16="http://schemas.microsoft.com/office/drawing/2014/main" id="{AAA41CA4-6568-47C1-BC29-3BBE1AEE53A0}"/>
              </a:ext>
            </a:extLst>
          </p:cNvPr>
          <p:cNvGrpSpPr>
            <a:grpSpLocks/>
          </p:cNvGrpSpPr>
          <p:nvPr/>
        </p:nvGrpSpPr>
        <p:grpSpPr bwMode="auto">
          <a:xfrm>
            <a:off x="4170363" y="1854201"/>
            <a:ext cx="3149600" cy="4208463"/>
            <a:chOff x="1664" y="1168"/>
            <a:chExt cx="1984" cy="2651"/>
          </a:xfrm>
        </p:grpSpPr>
        <p:pic>
          <p:nvPicPr>
            <p:cNvPr id="15412" name="Picture 28" descr="Corridoio 04+ Raschi">
              <a:extLst>
                <a:ext uri="{FF2B5EF4-FFF2-40B4-BE49-F238E27FC236}">
                  <a16:creationId xmlns:a16="http://schemas.microsoft.com/office/drawing/2014/main" id="{F3FCE71C-EC19-4755-9A2D-9ED4CD35F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" y="1168"/>
              <a:ext cx="1984" cy="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3" name="Text Box 29">
              <a:extLst>
                <a:ext uri="{FF2B5EF4-FFF2-40B4-BE49-F238E27FC236}">
                  <a16:creationId xmlns:a16="http://schemas.microsoft.com/office/drawing/2014/main" id="{16CA995D-AB47-4663-8ED7-D1AE48DBD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0" y="3232"/>
              <a:ext cx="279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raschio</a:t>
              </a:r>
            </a:p>
          </p:txBody>
        </p:sp>
      </p:grpSp>
      <p:grpSp>
        <p:nvGrpSpPr>
          <p:cNvPr id="10" name="Group 30">
            <a:extLst>
              <a:ext uri="{FF2B5EF4-FFF2-40B4-BE49-F238E27FC236}">
                <a16:creationId xmlns:a16="http://schemas.microsoft.com/office/drawing/2014/main" id="{3CEEB1F5-773B-46A2-A0F2-C33F3AB36A9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81201"/>
            <a:ext cx="6572250" cy="4030663"/>
            <a:chOff x="-3" y="1248"/>
            <a:chExt cx="4140" cy="2539"/>
          </a:xfrm>
        </p:grpSpPr>
        <p:pic>
          <p:nvPicPr>
            <p:cNvPr id="15410" name="Picture 31" descr="Corridoio 03+ Buche">
              <a:extLst>
                <a:ext uri="{FF2B5EF4-FFF2-40B4-BE49-F238E27FC236}">
                  <a16:creationId xmlns:a16="http://schemas.microsoft.com/office/drawing/2014/main" id="{F4ADB495-A110-4620-9235-26CB65F21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1248"/>
              <a:ext cx="4140" cy="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1" name="Text Box 32">
              <a:extLst>
                <a:ext uri="{FF2B5EF4-FFF2-40B4-BE49-F238E27FC236}">
                  <a16:creationId xmlns:a16="http://schemas.microsoft.com/office/drawing/2014/main" id="{903FC426-0700-4E62-8D21-4B2C71EA9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" y="2896"/>
              <a:ext cx="216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buca </a:t>
              </a:r>
            </a:p>
          </p:txBody>
        </p:sp>
      </p:grpSp>
      <p:grpSp>
        <p:nvGrpSpPr>
          <p:cNvPr id="11" name="Group 33">
            <a:extLst>
              <a:ext uri="{FF2B5EF4-FFF2-40B4-BE49-F238E27FC236}">
                <a16:creationId xmlns:a16="http://schemas.microsoft.com/office/drawing/2014/main" id="{BE0A8723-E507-40C0-A51B-7828C3F46F2C}"/>
              </a:ext>
            </a:extLst>
          </p:cNvPr>
          <p:cNvGrpSpPr>
            <a:grpSpLocks/>
          </p:cNvGrpSpPr>
          <p:nvPr/>
        </p:nvGrpSpPr>
        <p:grpSpPr bwMode="auto">
          <a:xfrm>
            <a:off x="8194675" y="2027239"/>
            <a:ext cx="2478088" cy="2801937"/>
            <a:chOff x="4199" y="1277"/>
            <a:chExt cx="1561" cy="1765"/>
          </a:xfrm>
        </p:grpSpPr>
        <p:pic>
          <p:nvPicPr>
            <p:cNvPr id="15408" name="Picture 34" descr="Corridoio 14+ Boschetto2">
              <a:extLst>
                <a:ext uri="{FF2B5EF4-FFF2-40B4-BE49-F238E27FC236}">
                  <a16:creationId xmlns:a16="http://schemas.microsoft.com/office/drawing/2014/main" id="{B6F2ABAC-393F-4185-8388-AD64D2104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1277"/>
              <a:ext cx="1561" cy="1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9" name="Text Box 35">
              <a:extLst>
                <a:ext uri="{FF2B5EF4-FFF2-40B4-BE49-F238E27FC236}">
                  <a16:creationId xmlns:a16="http://schemas.microsoft.com/office/drawing/2014/main" id="{6FC3A1EE-35D4-4896-A06D-6B4E8CF2A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7" y="1840"/>
              <a:ext cx="256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bosco </a:t>
              </a:r>
            </a:p>
          </p:txBody>
        </p:sp>
      </p:grpSp>
      <p:grpSp>
        <p:nvGrpSpPr>
          <p:cNvPr id="12" name="Group 36">
            <a:extLst>
              <a:ext uri="{FF2B5EF4-FFF2-40B4-BE49-F238E27FC236}">
                <a16:creationId xmlns:a16="http://schemas.microsoft.com/office/drawing/2014/main" id="{313F2CA7-ABCC-4DCE-BAEE-ED78AA6A4C5A}"/>
              </a:ext>
            </a:extLst>
          </p:cNvPr>
          <p:cNvGrpSpPr>
            <a:grpSpLocks/>
          </p:cNvGrpSpPr>
          <p:nvPr/>
        </p:nvGrpSpPr>
        <p:grpSpPr bwMode="auto">
          <a:xfrm>
            <a:off x="5368925" y="4597401"/>
            <a:ext cx="579438" cy="244475"/>
            <a:chOff x="2419" y="2896"/>
            <a:chExt cx="365" cy="154"/>
          </a:xfrm>
        </p:grpSpPr>
        <p:sp>
          <p:nvSpPr>
            <p:cNvPr id="15406" name="Line 37">
              <a:extLst>
                <a:ext uri="{FF2B5EF4-FFF2-40B4-BE49-F238E27FC236}">
                  <a16:creationId xmlns:a16="http://schemas.microsoft.com/office/drawing/2014/main" id="{F31AD9A8-E8DA-4A72-BBBA-0A98506CA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976"/>
              <a:ext cx="1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407" name="Text Box 38">
              <a:extLst>
                <a:ext uri="{FF2B5EF4-FFF2-40B4-BE49-F238E27FC236}">
                  <a16:creationId xmlns:a16="http://schemas.microsoft.com/office/drawing/2014/main" id="{AC6B0D02-6EE0-49D8-90B6-A069E2679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9" y="2896"/>
              <a:ext cx="260" cy="1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acque </a:t>
              </a:r>
            </a:p>
            <a:p>
              <a:pPr algn="ctr" defTabSz="449263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ferme </a:t>
              </a:r>
            </a:p>
          </p:txBody>
        </p:sp>
      </p:grpSp>
      <p:grpSp>
        <p:nvGrpSpPr>
          <p:cNvPr id="13" name="Group 39">
            <a:extLst>
              <a:ext uri="{FF2B5EF4-FFF2-40B4-BE49-F238E27FC236}">
                <a16:creationId xmlns:a16="http://schemas.microsoft.com/office/drawing/2014/main" id="{DC630EA9-0212-4482-ADB4-27CF5BE7B0E1}"/>
              </a:ext>
            </a:extLst>
          </p:cNvPr>
          <p:cNvGrpSpPr>
            <a:grpSpLocks/>
          </p:cNvGrpSpPr>
          <p:nvPr/>
        </p:nvGrpSpPr>
        <p:grpSpPr bwMode="auto">
          <a:xfrm>
            <a:off x="2813051" y="5257801"/>
            <a:ext cx="930275" cy="231775"/>
            <a:chOff x="809" y="3312"/>
            <a:chExt cx="586" cy="146"/>
          </a:xfrm>
        </p:grpSpPr>
        <p:sp>
          <p:nvSpPr>
            <p:cNvPr id="15404" name="Line 40">
              <a:extLst>
                <a:ext uri="{FF2B5EF4-FFF2-40B4-BE49-F238E27FC236}">
                  <a16:creationId xmlns:a16="http://schemas.microsoft.com/office/drawing/2014/main" id="{3EEDFD2E-A64E-4804-B180-A2F225673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9" y="3377"/>
              <a:ext cx="255" cy="3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405" name="Text Box 41">
              <a:extLst>
                <a:ext uri="{FF2B5EF4-FFF2-40B4-BE49-F238E27FC236}">
                  <a16:creationId xmlns:a16="http://schemas.microsoft.com/office/drawing/2014/main" id="{ACCD7883-D1C7-4FF7-801D-FDA6E9A49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3312"/>
              <a:ext cx="389" cy="1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canale</a:t>
              </a:r>
            </a:p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principale </a:t>
              </a:r>
            </a:p>
          </p:txBody>
        </p:sp>
      </p:grpSp>
      <p:grpSp>
        <p:nvGrpSpPr>
          <p:cNvPr id="14" name="Group 42">
            <a:extLst>
              <a:ext uri="{FF2B5EF4-FFF2-40B4-BE49-F238E27FC236}">
                <a16:creationId xmlns:a16="http://schemas.microsoft.com/office/drawing/2014/main" id="{702EBF17-A605-4B5D-8258-43EE7D7A60CA}"/>
              </a:ext>
            </a:extLst>
          </p:cNvPr>
          <p:cNvGrpSpPr>
            <a:grpSpLocks/>
          </p:cNvGrpSpPr>
          <p:nvPr/>
        </p:nvGrpSpPr>
        <p:grpSpPr bwMode="auto">
          <a:xfrm>
            <a:off x="3030538" y="5776914"/>
            <a:ext cx="850900" cy="446087"/>
            <a:chOff x="946" y="3639"/>
            <a:chExt cx="536" cy="281"/>
          </a:xfrm>
        </p:grpSpPr>
        <p:sp>
          <p:nvSpPr>
            <p:cNvPr id="15402" name="Line 43">
              <a:extLst>
                <a:ext uri="{FF2B5EF4-FFF2-40B4-BE49-F238E27FC236}">
                  <a16:creationId xmlns:a16="http://schemas.microsoft.com/office/drawing/2014/main" id="{5D6DD211-0B2B-487E-8FB1-15B8C83F09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" y="3744"/>
              <a:ext cx="206" cy="17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403" name="Text Box 44">
              <a:extLst>
                <a:ext uri="{FF2B5EF4-FFF2-40B4-BE49-F238E27FC236}">
                  <a16:creationId xmlns:a16="http://schemas.microsoft.com/office/drawing/2014/main" id="{2A196687-CEBC-4765-A7E3-7A194125B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" y="3639"/>
              <a:ext cx="437" cy="1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canale</a:t>
              </a:r>
            </a:p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secondario </a:t>
              </a:r>
            </a:p>
          </p:txBody>
        </p:sp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8C951000-F0BA-4EE4-9A53-4241E7D9BBF5}"/>
              </a:ext>
            </a:extLst>
          </p:cNvPr>
          <p:cNvGrpSpPr>
            <a:grpSpLocks/>
          </p:cNvGrpSpPr>
          <p:nvPr/>
        </p:nvGrpSpPr>
        <p:grpSpPr bwMode="auto">
          <a:xfrm>
            <a:off x="5303841" y="1614489"/>
            <a:ext cx="1014413" cy="1227137"/>
            <a:chOff x="2378" y="1017"/>
            <a:chExt cx="639" cy="773"/>
          </a:xfrm>
        </p:grpSpPr>
        <p:pic>
          <p:nvPicPr>
            <p:cNvPr id="15398" name="Picture 46" descr="Corridoio 08+ Ramo morto">
              <a:extLst>
                <a:ext uri="{FF2B5EF4-FFF2-40B4-BE49-F238E27FC236}">
                  <a16:creationId xmlns:a16="http://schemas.microsoft.com/office/drawing/2014/main" id="{18A4B485-6E8C-4657-B14C-770A61340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" y="1211"/>
              <a:ext cx="589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99" name="Group 47">
              <a:extLst>
                <a:ext uri="{FF2B5EF4-FFF2-40B4-BE49-F238E27FC236}">
                  <a16:creationId xmlns:a16="http://schemas.microsoft.com/office/drawing/2014/main" id="{F533AF53-F2B0-40BE-B9D8-F285EADCCC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2" y="1017"/>
              <a:ext cx="275" cy="333"/>
              <a:chOff x="2742" y="1017"/>
              <a:chExt cx="275" cy="333"/>
            </a:xfrm>
          </p:grpSpPr>
          <p:sp>
            <p:nvSpPr>
              <p:cNvPr id="15400" name="Line 48">
                <a:extLst>
                  <a:ext uri="{FF2B5EF4-FFF2-40B4-BE49-F238E27FC236}">
                    <a16:creationId xmlns:a16="http://schemas.microsoft.com/office/drawing/2014/main" id="{54F6645B-2D6E-43D5-AE70-CA3BAC95B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42" y="1152"/>
                <a:ext cx="90" cy="19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prstClr val="black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401" name="Text Box 49">
                <a:extLst>
                  <a:ext uri="{FF2B5EF4-FFF2-40B4-BE49-F238E27FC236}">
                    <a16:creationId xmlns:a16="http://schemas.microsoft.com/office/drawing/2014/main" id="{0EFBD3DE-E167-4CBB-859B-7B4C21048F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67" y="1017"/>
                <a:ext cx="250" cy="14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449263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000">
                    <a:solidFill>
                      <a:srgbClr val="0000FF"/>
                    </a:solidFill>
                    <a:ea typeface="Microsoft YaHei" panose="020B0503020204020204" pitchFamily="34" charset="-122"/>
                  </a:rPr>
                  <a:t> ramo</a:t>
                </a:r>
              </a:p>
              <a:p>
                <a:pPr algn="ctr" defTabSz="449263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000">
                    <a:solidFill>
                      <a:srgbClr val="0000FF"/>
                    </a:solidFill>
                    <a:ea typeface="Microsoft YaHei" panose="020B0503020204020204" pitchFamily="34" charset="-122"/>
                  </a:rPr>
                  <a:t> morto </a:t>
                </a:r>
              </a:p>
            </p:txBody>
          </p:sp>
        </p:grpSp>
      </p:grpSp>
      <p:pic>
        <p:nvPicPr>
          <p:cNvPr id="88114" name="Picture 50" descr="Corridoio 08+ Ramo morto Vegetaz">
            <a:extLst>
              <a:ext uri="{FF2B5EF4-FFF2-40B4-BE49-F238E27FC236}">
                <a16:creationId xmlns:a16="http://schemas.microsoft.com/office/drawing/2014/main" id="{0F1BB036-FF71-4590-8CE8-81F9D883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763714"/>
            <a:ext cx="11239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51">
            <a:extLst>
              <a:ext uri="{FF2B5EF4-FFF2-40B4-BE49-F238E27FC236}">
                <a16:creationId xmlns:a16="http://schemas.microsoft.com/office/drawing/2014/main" id="{57CCC37A-2BF6-4AE3-8CE3-9AF8419F0511}"/>
              </a:ext>
            </a:extLst>
          </p:cNvPr>
          <p:cNvGrpSpPr>
            <a:grpSpLocks/>
          </p:cNvGrpSpPr>
          <p:nvPr/>
        </p:nvGrpSpPr>
        <p:grpSpPr bwMode="auto">
          <a:xfrm>
            <a:off x="6384926" y="5300663"/>
            <a:ext cx="2276475" cy="1535112"/>
            <a:chOff x="3059" y="3339"/>
            <a:chExt cx="1434" cy="967"/>
          </a:xfrm>
        </p:grpSpPr>
        <p:pic>
          <p:nvPicPr>
            <p:cNvPr id="15391" name="Picture 52" descr="Corridoio 15+ Solchi Ringiovanim Piana">
              <a:extLst>
                <a:ext uri="{FF2B5EF4-FFF2-40B4-BE49-F238E27FC236}">
                  <a16:creationId xmlns:a16="http://schemas.microsoft.com/office/drawing/2014/main" id="{3FC9396D-F5AF-44E0-9DB2-B4986C4C5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" y="3339"/>
              <a:ext cx="1110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92" name="Group 53">
              <a:extLst>
                <a:ext uri="{FF2B5EF4-FFF2-40B4-BE49-F238E27FC236}">
                  <a16:creationId xmlns:a16="http://schemas.microsoft.com/office/drawing/2014/main" id="{925124E7-4107-497E-A537-85FF7FF3ED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579" cy="146"/>
              <a:chOff x="3888" y="3552"/>
              <a:chExt cx="579" cy="146"/>
            </a:xfrm>
          </p:grpSpPr>
          <p:sp>
            <p:nvSpPr>
              <p:cNvPr id="15396" name="Text Box 54">
                <a:extLst>
                  <a:ext uri="{FF2B5EF4-FFF2-40B4-BE49-F238E27FC236}">
                    <a16:creationId xmlns:a16="http://schemas.microsoft.com/office/drawing/2014/main" id="{1A003E56-B22F-4608-B37C-90CA13BB9C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552"/>
                <a:ext cx="389" cy="14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449263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000">
                    <a:solidFill>
                      <a:srgbClr val="0000FF"/>
                    </a:solidFill>
                    <a:ea typeface="Microsoft YaHei" panose="020B0503020204020204" pitchFamily="34" charset="-122"/>
                  </a:rPr>
                  <a:t>nuovi</a:t>
                </a:r>
              </a:p>
              <a:p>
                <a:pPr algn="ctr" defTabSz="449263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000">
                    <a:solidFill>
                      <a:srgbClr val="0000FF"/>
                    </a:solidFill>
                    <a:ea typeface="Microsoft YaHei" panose="020B0503020204020204" pitchFamily="34" charset="-122"/>
                  </a:rPr>
                  <a:t> sedimenti </a:t>
                </a:r>
              </a:p>
            </p:txBody>
          </p:sp>
          <p:sp>
            <p:nvSpPr>
              <p:cNvPr id="15397" name="Line 55">
                <a:extLst>
                  <a:ext uri="{FF2B5EF4-FFF2-40B4-BE49-F238E27FC236}">
                    <a16:creationId xmlns:a16="http://schemas.microsoft.com/office/drawing/2014/main" id="{DEFBE5F7-052E-42CF-8C4B-EE5AD7186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3600"/>
                <a:ext cx="192" cy="4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prstClr val="black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5393" name="Group 56">
              <a:extLst>
                <a:ext uri="{FF2B5EF4-FFF2-40B4-BE49-F238E27FC236}">
                  <a16:creationId xmlns:a16="http://schemas.microsoft.com/office/drawing/2014/main" id="{D9695C17-2148-4680-A73E-8F9CC3CABA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3744"/>
              <a:ext cx="797" cy="290"/>
              <a:chOff x="3696" y="3744"/>
              <a:chExt cx="797" cy="290"/>
            </a:xfrm>
          </p:grpSpPr>
          <p:sp>
            <p:nvSpPr>
              <p:cNvPr id="15394" name="Line 57">
                <a:extLst>
                  <a:ext uri="{FF2B5EF4-FFF2-40B4-BE49-F238E27FC236}">
                    <a16:creationId xmlns:a16="http://schemas.microsoft.com/office/drawing/2014/main" id="{60AFD039-03D8-43BD-B7CF-FB1770618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96" y="3744"/>
                <a:ext cx="432" cy="19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prstClr val="black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395" name="Text Box 58">
                <a:extLst>
                  <a:ext uri="{FF2B5EF4-FFF2-40B4-BE49-F238E27FC236}">
                    <a16:creationId xmlns:a16="http://schemas.microsoft.com/office/drawing/2014/main" id="{21644DA0-D3E2-4159-8641-7627E215E7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" y="3888"/>
                <a:ext cx="415" cy="14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449263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000">
                    <a:solidFill>
                      <a:srgbClr val="0000FF"/>
                    </a:solidFill>
                    <a:ea typeface="Microsoft YaHei" panose="020B0503020204020204" pitchFamily="34" charset="-122"/>
                  </a:rPr>
                  <a:t>solchi</a:t>
                </a:r>
              </a:p>
              <a:p>
                <a:pPr algn="ctr" defTabSz="449263" fontAlgn="base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000">
                    <a:solidFill>
                      <a:srgbClr val="0000FF"/>
                    </a:solidFill>
                    <a:ea typeface="Microsoft YaHei" panose="020B0503020204020204" pitchFamily="34" charset="-122"/>
                  </a:rPr>
                  <a:t> d’erosione </a:t>
                </a:r>
              </a:p>
            </p:txBody>
          </p:sp>
        </p:grpSp>
      </p:grpSp>
      <p:grpSp>
        <p:nvGrpSpPr>
          <p:cNvPr id="20" name="Group 59">
            <a:extLst>
              <a:ext uri="{FF2B5EF4-FFF2-40B4-BE49-F238E27FC236}">
                <a16:creationId xmlns:a16="http://schemas.microsoft.com/office/drawing/2014/main" id="{1F5776DD-E465-4F27-AA06-735FB3991DAB}"/>
              </a:ext>
            </a:extLst>
          </p:cNvPr>
          <p:cNvGrpSpPr>
            <a:grpSpLocks/>
          </p:cNvGrpSpPr>
          <p:nvPr/>
        </p:nvGrpSpPr>
        <p:grpSpPr bwMode="auto">
          <a:xfrm>
            <a:off x="7091364" y="2576514"/>
            <a:ext cx="962025" cy="395287"/>
            <a:chOff x="3504" y="1623"/>
            <a:chExt cx="606" cy="249"/>
          </a:xfrm>
        </p:grpSpPr>
        <p:sp>
          <p:nvSpPr>
            <p:cNvPr id="15389" name="Line 60">
              <a:extLst>
                <a:ext uri="{FF2B5EF4-FFF2-40B4-BE49-F238E27FC236}">
                  <a16:creationId xmlns:a16="http://schemas.microsoft.com/office/drawing/2014/main" id="{A0B1D5EE-EC65-41FA-8AA7-AA7E9DC5E8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4" y="1676"/>
              <a:ext cx="236" cy="196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5390" name="Text Box 61">
              <a:extLst>
                <a:ext uri="{FF2B5EF4-FFF2-40B4-BE49-F238E27FC236}">
                  <a16:creationId xmlns:a16="http://schemas.microsoft.com/office/drawing/2014/main" id="{C3F9FC34-1708-48B0-B558-EAE3D163B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1623"/>
              <a:ext cx="407" cy="1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canale</a:t>
              </a:r>
            </a:p>
            <a:p>
              <a:pPr algn="ctr" defTabSz="449263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riattivabile </a:t>
              </a:r>
            </a:p>
          </p:txBody>
        </p:sp>
      </p:grpSp>
      <p:grpSp>
        <p:nvGrpSpPr>
          <p:cNvPr id="21" name="Group 62">
            <a:extLst>
              <a:ext uri="{FF2B5EF4-FFF2-40B4-BE49-F238E27FC236}">
                <a16:creationId xmlns:a16="http://schemas.microsoft.com/office/drawing/2014/main" id="{33EE42E3-2E94-4344-83B0-F33697541DFA}"/>
              </a:ext>
            </a:extLst>
          </p:cNvPr>
          <p:cNvGrpSpPr>
            <a:grpSpLocks/>
          </p:cNvGrpSpPr>
          <p:nvPr/>
        </p:nvGrpSpPr>
        <p:grpSpPr bwMode="auto">
          <a:xfrm>
            <a:off x="2763839" y="5757864"/>
            <a:ext cx="2816225" cy="1100137"/>
            <a:chOff x="778" y="3627"/>
            <a:chExt cx="1774" cy="693"/>
          </a:xfrm>
        </p:grpSpPr>
        <p:pic>
          <p:nvPicPr>
            <p:cNvPr id="15387" name="Picture 63" descr="Corridoio 06+ Barra laterale">
              <a:extLst>
                <a:ext uri="{FF2B5EF4-FFF2-40B4-BE49-F238E27FC236}">
                  <a16:creationId xmlns:a16="http://schemas.microsoft.com/office/drawing/2014/main" id="{492E5428-9798-4E67-A896-2005C568C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" y="3691"/>
              <a:ext cx="1774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8" name="Text Box 64">
              <a:extLst>
                <a:ext uri="{FF2B5EF4-FFF2-40B4-BE49-F238E27FC236}">
                  <a16:creationId xmlns:a16="http://schemas.microsoft.com/office/drawing/2014/main" id="{615F4E52-AD76-4FEF-83C7-9A795B7BB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" y="3627"/>
              <a:ext cx="491" cy="9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000">
                  <a:solidFill>
                    <a:srgbClr val="0000FF"/>
                  </a:solidFill>
                  <a:ea typeface="Microsoft YaHei" panose="020B0503020204020204" pitchFamily="34" charset="-122"/>
                </a:rPr>
                <a:t> barra laterale</a:t>
              </a:r>
            </a:p>
          </p:txBody>
        </p:sp>
      </p:grpSp>
      <p:sp>
        <p:nvSpPr>
          <p:cNvPr id="88129" name="Text Box 65">
            <a:extLst>
              <a:ext uri="{FF2B5EF4-FFF2-40B4-BE49-F238E27FC236}">
                <a16:creationId xmlns:a16="http://schemas.microsoft.com/office/drawing/2014/main" id="{3D61ACC8-DF12-4395-99C6-354E670F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79" y="2362201"/>
            <a:ext cx="650819" cy="2493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1800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000">
                <a:solidFill>
                  <a:srgbClr val="0000FF"/>
                </a:solidFill>
                <a:ea typeface="Microsoft YaHei" panose="020B0503020204020204" pitchFamily="34" charset="-122"/>
              </a:rPr>
              <a:t>piana</a:t>
            </a:r>
          </a:p>
          <a:p>
            <a:pPr algn="ctr"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000">
                <a:solidFill>
                  <a:srgbClr val="0000FF"/>
                </a:solidFill>
                <a:ea typeface="Microsoft YaHei" panose="020B0503020204020204" pitchFamily="34" charset="-122"/>
              </a:rPr>
              <a:t> inondabile </a:t>
            </a:r>
          </a:p>
        </p:txBody>
      </p:sp>
      <p:sp>
        <p:nvSpPr>
          <p:cNvPr id="88130" name="Text Box 66">
            <a:extLst>
              <a:ext uri="{FF2B5EF4-FFF2-40B4-BE49-F238E27FC236}">
                <a16:creationId xmlns:a16="http://schemas.microsoft.com/office/drawing/2014/main" id="{DA15FE47-21AA-4E2A-8950-C3F076D42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258" y="2057401"/>
            <a:ext cx="559449" cy="2493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1800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000">
                <a:solidFill>
                  <a:srgbClr val="0000FF"/>
                </a:solidFill>
                <a:ea typeface="Microsoft YaHei" panose="020B0503020204020204" pitchFamily="34" charset="-122"/>
              </a:rPr>
              <a:t> versante </a:t>
            </a:r>
          </a:p>
          <a:p>
            <a:pPr algn="ctr"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000">
                <a:solidFill>
                  <a:srgbClr val="0000FF"/>
                </a:solidFill>
                <a:ea typeface="Microsoft YaHei" panose="020B0503020204020204" pitchFamily="34" charset="-122"/>
              </a:rPr>
              <a:t> boscoso 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5874D223-8EA0-443A-9FC8-7FA8256A1B46}"/>
              </a:ext>
            </a:extLst>
          </p:cNvPr>
          <p:cNvSpPr txBox="1"/>
          <p:nvPr/>
        </p:nvSpPr>
        <p:spPr>
          <a:xfrm>
            <a:off x="1524000" y="0"/>
            <a:ext cx="9144000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Che cosa è un sistema?</a:t>
            </a:r>
            <a:r>
              <a:rPr lang="it-IT" sz="40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Dove il “disturbo” è vita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4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9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9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1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20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29" grpId="0" animBg="1" autoUpdateAnimBg="0"/>
      <p:bldP spid="8813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42900"/>
            <a:ext cx="573087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tratto medio canalizz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730"/>
          <a:stretch>
            <a:fillRect/>
          </a:stretch>
        </p:blipFill>
        <p:spPr bwMode="auto">
          <a:xfrm>
            <a:off x="1524001" y="2636839"/>
            <a:ext cx="34194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21164"/>
            <a:ext cx="34194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33376"/>
            <a:ext cx="34226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CasellaDiTesto 6"/>
          <p:cNvSpPr txBox="1">
            <a:spLocks noChangeArrowheads="1"/>
          </p:cNvSpPr>
          <p:nvPr/>
        </p:nvSpPr>
        <p:spPr bwMode="auto">
          <a:xfrm>
            <a:off x="3363914" y="2646364"/>
            <a:ext cx="1595437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1400" dirty="0">
                <a:solidFill>
                  <a:schemeClr val="bg1"/>
                </a:solidFill>
                <a:latin typeface="+mn-lt"/>
              </a:rPr>
              <a:t>Fiume canalizzato</a:t>
            </a:r>
          </a:p>
        </p:txBody>
      </p:sp>
      <p:sp>
        <p:nvSpPr>
          <p:cNvPr id="12297" name="CasellaDiTesto 9"/>
          <p:cNvSpPr txBox="1">
            <a:spLocks noChangeArrowheads="1"/>
          </p:cNvSpPr>
          <p:nvPr/>
        </p:nvSpPr>
        <p:spPr bwMode="auto">
          <a:xfrm>
            <a:off x="6403976" y="366713"/>
            <a:ext cx="33639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 rapporti tra specie e ambiente:</a:t>
            </a:r>
          </a:p>
          <a:p>
            <a:pPr algn="ctr">
              <a:defRPr/>
            </a:pPr>
            <a:r>
              <a:rPr lang="it-IT" alt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 reti trofiche…uno splendido ricamo che produce funzioni e non un rammendo!</a:t>
            </a:r>
          </a:p>
        </p:txBody>
      </p:sp>
      <p:sp>
        <p:nvSpPr>
          <p:cNvPr id="12296" name="CasellaDiTesto 38"/>
          <p:cNvSpPr txBox="1">
            <a:spLocks noChangeArrowheads="1"/>
          </p:cNvSpPr>
          <p:nvPr/>
        </p:nvSpPr>
        <p:spPr bwMode="auto">
          <a:xfrm>
            <a:off x="1527176" y="-26988"/>
            <a:ext cx="914082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9900"/>
                </a:solidFill>
                <a:latin typeface="Berlin Sans FB Demi" panose="020E0802020502020306" pitchFamily="34" charset="0"/>
              </a:rPr>
              <a:t>BIODIVERSITA’ E FUNZIONI ECOLOGICHE</a:t>
            </a:r>
          </a:p>
        </p:txBody>
      </p:sp>
      <p:sp>
        <p:nvSpPr>
          <p:cNvPr id="13" name="CasellaDiTesto 6"/>
          <p:cNvSpPr txBox="1">
            <a:spLocks noChangeArrowheads="1"/>
          </p:cNvSpPr>
          <p:nvPr/>
        </p:nvSpPr>
        <p:spPr bwMode="auto">
          <a:xfrm>
            <a:off x="3348039" y="6550026"/>
            <a:ext cx="1595437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1400" dirty="0">
                <a:solidFill>
                  <a:schemeClr val="bg1"/>
                </a:solidFill>
                <a:latin typeface="+mn-lt"/>
              </a:rPr>
              <a:t>Fiume naturale</a:t>
            </a:r>
          </a:p>
        </p:txBody>
      </p:sp>
      <p:sp>
        <p:nvSpPr>
          <p:cNvPr id="4" name="Stella a 6 punte 3"/>
          <p:cNvSpPr/>
          <p:nvPr/>
        </p:nvSpPr>
        <p:spPr>
          <a:xfrm>
            <a:off x="5303839" y="1182689"/>
            <a:ext cx="142875" cy="142875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Stella a 6 punte 17"/>
          <p:cNvSpPr/>
          <p:nvPr/>
        </p:nvSpPr>
        <p:spPr>
          <a:xfrm>
            <a:off x="5116513" y="3730625"/>
            <a:ext cx="215900" cy="203200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Stella a 6 punte 18"/>
          <p:cNvSpPr/>
          <p:nvPr/>
        </p:nvSpPr>
        <p:spPr>
          <a:xfrm>
            <a:off x="9551988" y="3903663"/>
            <a:ext cx="215900" cy="203200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Stella a 6 punte 19"/>
          <p:cNvSpPr/>
          <p:nvPr/>
        </p:nvSpPr>
        <p:spPr>
          <a:xfrm>
            <a:off x="9782175" y="5143501"/>
            <a:ext cx="217488" cy="201613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Stella a 6 punte 20"/>
          <p:cNvSpPr/>
          <p:nvPr/>
        </p:nvSpPr>
        <p:spPr>
          <a:xfrm>
            <a:off x="8558213" y="6035676"/>
            <a:ext cx="215900" cy="201613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Stella a 6 punte 21"/>
          <p:cNvSpPr/>
          <p:nvPr/>
        </p:nvSpPr>
        <p:spPr>
          <a:xfrm>
            <a:off x="10013950" y="3097213"/>
            <a:ext cx="215900" cy="203200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Stella a 6 punte 22"/>
          <p:cNvSpPr/>
          <p:nvPr/>
        </p:nvSpPr>
        <p:spPr>
          <a:xfrm>
            <a:off x="8839200" y="2403476"/>
            <a:ext cx="215900" cy="201613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" name="Stella a 6 punte 23"/>
          <p:cNvSpPr/>
          <p:nvPr/>
        </p:nvSpPr>
        <p:spPr>
          <a:xfrm>
            <a:off x="9378950" y="4503738"/>
            <a:ext cx="215900" cy="201612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Stella a 6 punte 24"/>
          <p:cNvSpPr/>
          <p:nvPr/>
        </p:nvSpPr>
        <p:spPr>
          <a:xfrm>
            <a:off x="7783513" y="4300538"/>
            <a:ext cx="215900" cy="203200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Stella a 6 punte 25"/>
          <p:cNvSpPr/>
          <p:nvPr/>
        </p:nvSpPr>
        <p:spPr>
          <a:xfrm>
            <a:off x="6765925" y="4756150"/>
            <a:ext cx="215900" cy="203200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Stella a 6 punte 26"/>
          <p:cNvSpPr/>
          <p:nvPr/>
        </p:nvSpPr>
        <p:spPr>
          <a:xfrm>
            <a:off x="5638800" y="6237288"/>
            <a:ext cx="215900" cy="201612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" name="Stella a 6 punte 27"/>
          <p:cNvSpPr/>
          <p:nvPr/>
        </p:nvSpPr>
        <p:spPr>
          <a:xfrm>
            <a:off x="7356475" y="2968626"/>
            <a:ext cx="215900" cy="201613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Stella a 6 punte 28"/>
          <p:cNvSpPr/>
          <p:nvPr/>
        </p:nvSpPr>
        <p:spPr>
          <a:xfrm>
            <a:off x="7150100" y="2546351"/>
            <a:ext cx="217488" cy="201613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" name="Stella a 6 punte 29"/>
          <p:cNvSpPr/>
          <p:nvPr/>
        </p:nvSpPr>
        <p:spPr>
          <a:xfrm>
            <a:off x="8193088" y="4300538"/>
            <a:ext cx="215900" cy="203200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4943475" y="4238625"/>
            <a:ext cx="3384550" cy="2643188"/>
            <a:chOff x="3419475" y="4238602"/>
            <a:chExt cx="3384773" cy="2643211"/>
          </a:xfrm>
        </p:grpSpPr>
        <p:pic>
          <p:nvPicPr>
            <p:cNvPr id="1231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4238602"/>
              <a:ext cx="3356879" cy="264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CasellaDiTesto 6"/>
            <p:cNvSpPr txBox="1">
              <a:spLocks noChangeArrowheads="1"/>
            </p:cNvSpPr>
            <p:nvPr/>
          </p:nvSpPr>
          <p:spPr bwMode="auto">
            <a:xfrm>
              <a:off x="4741950" y="4256065"/>
              <a:ext cx="2062298" cy="3077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anose="05020102010507070707" pitchFamily="18" charset="2"/>
                <a:buChar char=""/>
                <a:defRPr sz="26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anose="05020102010507070707" pitchFamily="18" charset="2"/>
                <a:buChar char=""/>
                <a:defRPr sz="2300">
                  <a:solidFill>
                    <a:srgbClr val="6C6C6C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anose="05000000000000000000" pitchFamily="2" charset="2"/>
                <a:buChar char="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rgbClr val="6C6C6C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it-IT" altLang="it-IT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RESISTENZA E RESILIENZA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5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22" name="Group 26">
            <a:extLst>
              <a:ext uri="{FF2B5EF4-FFF2-40B4-BE49-F238E27FC236}">
                <a16:creationId xmlns:a16="http://schemas.microsoft.com/office/drawing/2014/main" id="{8CCF0544-F851-4A4B-B490-20E70D1715DA}"/>
              </a:ext>
            </a:extLst>
          </p:cNvPr>
          <p:cNvGrpSpPr>
            <a:grpSpLocks/>
          </p:cNvGrpSpPr>
          <p:nvPr/>
        </p:nvGrpSpPr>
        <p:grpSpPr bwMode="auto">
          <a:xfrm>
            <a:off x="1992314" y="333376"/>
            <a:ext cx="8510587" cy="6264275"/>
            <a:chOff x="476" y="210"/>
            <a:chExt cx="5180" cy="3719"/>
          </a:xfrm>
        </p:grpSpPr>
        <p:grpSp>
          <p:nvGrpSpPr>
            <p:cNvPr id="80901" name="Group 5">
              <a:extLst>
                <a:ext uri="{FF2B5EF4-FFF2-40B4-BE49-F238E27FC236}">
                  <a16:creationId xmlns:a16="http://schemas.microsoft.com/office/drawing/2014/main" id="{E0AC5C9D-AD2D-479A-8598-204DFDB89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" y="210"/>
              <a:ext cx="2177" cy="3719"/>
              <a:chOff x="3456" y="912"/>
              <a:chExt cx="2047" cy="3213"/>
            </a:xfrm>
          </p:grpSpPr>
          <p:pic>
            <p:nvPicPr>
              <p:cNvPr id="80902" name="Picture 6">
                <a:extLst>
                  <a:ext uri="{FF2B5EF4-FFF2-40B4-BE49-F238E27FC236}">
                    <a16:creationId xmlns:a16="http://schemas.microsoft.com/office/drawing/2014/main" id="{EE88292F-B38D-4E71-AB6D-223C2A0178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912"/>
                <a:ext cx="2047" cy="3213"/>
              </a:xfrm>
              <a:prstGeom prst="rect">
                <a:avLst/>
              </a:prstGeom>
              <a:solidFill>
                <a:schemeClr val="accent1"/>
              </a:solidFill>
              <a:ln w="57150" cmpd="thickThin">
                <a:solidFill>
                  <a:srgbClr val="00FFFF"/>
                </a:solidFill>
                <a:miter lim="800000"/>
                <a:headEnd/>
                <a:tailEnd/>
              </a:ln>
            </p:spPr>
          </p:pic>
          <p:sp>
            <p:nvSpPr>
              <p:cNvPr id="80903" name="Rectangle 7">
                <a:extLst>
                  <a:ext uri="{FF2B5EF4-FFF2-40B4-BE49-F238E27FC236}">
                    <a16:creationId xmlns:a16="http://schemas.microsoft.com/office/drawing/2014/main" id="{B857B8E0-BFAA-40B1-A3A2-DC305AFB4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2448"/>
                <a:ext cx="48" cy="96"/>
              </a:xfrm>
              <a:prstGeom prst="rect">
                <a:avLst/>
              </a:prstGeom>
              <a:solidFill>
                <a:srgbClr val="FCFEF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4" name="Rectangle 8">
                <a:extLst>
                  <a:ext uri="{FF2B5EF4-FFF2-40B4-BE49-F238E27FC236}">
                    <a16:creationId xmlns:a16="http://schemas.microsoft.com/office/drawing/2014/main" id="{5D026568-C654-498F-B7AA-2A48E394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3984"/>
                <a:ext cx="48" cy="96"/>
              </a:xfrm>
              <a:prstGeom prst="rect">
                <a:avLst/>
              </a:prstGeom>
              <a:solidFill>
                <a:srgbClr val="FCFEF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80905" name="Picture 9">
              <a:extLst>
                <a:ext uri="{FF2B5EF4-FFF2-40B4-BE49-F238E27FC236}">
                  <a16:creationId xmlns:a16="http://schemas.microsoft.com/office/drawing/2014/main" id="{BEA1E548-FEE8-4DCB-9BA4-A625D8DFF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10"/>
              <a:ext cx="2736" cy="2311"/>
            </a:xfrm>
            <a:prstGeom prst="rect">
              <a:avLst/>
            </a:prstGeom>
            <a:noFill/>
            <a:ln w="57150" cmpd="thickThin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906" name="Group 10">
              <a:extLst>
                <a:ext uri="{FF2B5EF4-FFF2-40B4-BE49-F238E27FC236}">
                  <a16:creationId xmlns:a16="http://schemas.microsoft.com/office/drawing/2014/main" id="{369191E7-FA2F-45EB-A4B5-0858160AB1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346"/>
              <a:ext cx="2640" cy="1920"/>
              <a:chOff x="864" y="2064"/>
              <a:chExt cx="2640" cy="1920"/>
            </a:xfrm>
          </p:grpSpPr>
          <p:sp>
            <p:nvSpPr>
              <p:cNvPr id="80907" name="Text Box 11">
                <a:extLst>
                  <a:ext uri="{FF2B5EF4-FFF2-40B4-BE49-F238E27FC236}">
                    <a16:creationId xmlns:a16="http://schemas.microsoft.com/office/drawing/2014/main" id="{7040F56B-4438-4D90-8635-EBAF88F262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" y="2832"/>
                <a:ext cx="67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altLang="en-US" sz="1000" b="1">
                    <a:solidFill>
                      <a:srgbClr val="000099"/>
                    </a:solidFill>
                    <a:latin typeface="Tahoma" panose="020B0604030504040204" pitchFamily="34" charset="0"/>
                  </a:rPr>
                  <a:t>I : Saponario-Salicetum purpureum</a:t>
                </a:r>
              </a:p>
            </p:txBody>
          </p:sp>
          <p:sp>
            <p:nvSpPr>
              <p:cNvPr id="80908" name="Text Box 12">
                <a:extLst>
                  <a:ext uri="{FF2B5EF4-FFF2-40B4-BE49-F238E27FC236}">
                    <a16:creationId xmlns:a16="http://schemas.microsoft.com/office/drawing/2014/main" id="{F0D31C04-3BCE-4B0B-8291-F158E0DB4F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" y="2064"/>
                <a:ext cx="624" cy="4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altLang="en-US" sz="1000" b="1">
                    <a:solidFill>
                      <a:srgbClr val="000099"/>
                    </a:solidFill>
                    <a:latin typeface="Tahoma" panose="020B0604030504040204" pitchFamily="34" charset="0"/>
                  </a:rPr>
                  <a:t>II: Ostrya carpinifolia e Viburnum lantana </a:t>
                </a:r>
              </a:p>
            </p:txBody>
          </p:sp>
          <p:sp>
            <p:nvSpPr>
              <p:cNvPr id="80909" name="Text Box 13">
                <a:extLst>
                  <a:ext uri="{FF2B5EF4-FFF2-40B4-BE49-F238E27FC236}">
                    <a16:creationId xmlns:a16="http://schemas.microsoft.com/office/drawing/2014/main" id="{C349B1E3-7C59-4897-B965-0526680CF8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3408"/>
                <a:ext cx="816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altLang="en-US" sz="1000" b="1">
                    <a:solidFill>
                      <a:srgbClr val="000099"/>
                    </a:solidFill>
                    <a:latin typeface="Tahoma" panose="020B0604030504040204" pitchFamily="34" charset="0"/>
                  </a:rPr>
                  <a:t>III: Centaureo bracteatae-Brometum erecti</a:t>
                </a:r>
              </a:p>
            </p:txBody>
          </p:sp>
          <p:sp>
            <p:nvSpPr>
              <p:cNvPr id="80910" name="Text Box 14">
                <a:extLst>
                  <a:ext uri="{FF2B5EF4-FFF2-40B4-BE49-F238E27FC236}">
                    <a16:creationId xmlns:a16="http://schemas.microsoft.com/office/drawing/2014/main" id="{9F0A4FC4-C443-4E09-962F-FF4CF7AEE5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6" y="2352"/>
                <a:ext cx="912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altLang="en-US" sz="1000" b="1">
                    <a:solidFill>
                      <a:srgbClr val="000099"/>
                    </a:solidFill>
                    <a:latin typeface="Tahoma" panose="020B0604030504040204" pitchFamily="34" charset="0"/>
                  </a:rPr>
                  <a:t>IV: Prunus spinosa e Spartium junceum</a:t>
                </a:r>
              </a:p>
            </p:txBody>
          </p:sp>
          <p:sp>
            <p:nvSpPr>
              <p:cNvPr id="80911" name="Oval 15">
                <a:extLst>
                  <a:ext uri="{FF2B5EF4-FFF2-40B4-BE49-F238E27FC236}">
                    <a16:creationId xmlns:a16="http://schemas.microsoft.com/office/drawing/2014/main" id="{9C62A676-B55A-4CEA-B55E-F5C09DEF2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688"/>
                <a:ext cx="576" cy="432"/>
              </a:xfrm>
              <a:prstGeom prst="ellips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>
                  <a:solidFill>
                    <a:srgbClr val="0000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0912" name="Oval 16">
                <a:extLst>
                  <a:ext uri="{FF2B5EF4-FFF2-40B4-BE49-F238E27FC236}">
                    <a16:creationId xmlns:a16="http://schemas.microsoft.com/office/drawing/2014/main" id="{357FD68F-228A-4627-BE29-97D033464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024"/>
                <a:ext cx="576" cy="384"/>
              </a:xfrm>
              <a:prstGeom prst="ellips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3" name="Oval 17">
                <a:extLst>
                  <a:ext uri="{FF2B5EF4-FFF2-40B4-BE49-F238E27FC236}">
                    <a16:creationId xmlns:a16="http://schemas.microsoft.com/office/drawing/2014/main" id="{615D57A3-16FB-4382-81DD-C21C93A37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3168"/>
                <a:ext cx="912" cy="816"/>
              </a:xfrm>
              <a:prstGeom prst="ellips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Oval 18">
                <a:extLst>
                  <a:ext uri="{FF2B5EF4-FFF2-40B4-BE49-F238E27FC236}">
                    <a16:creationId xmlns:a16="http://schemas.microsoft.com/office/drawing/2014/main" id="{FB72D4ED-2CE7-4272-A017-536CCC485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6" y="2112"/>
                <a:ext cx="768" cy="624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0916" name="Oval 20">
              <a:extLst>
                <a:ext uri="{FF2B5EF4-FFF2-40B4-BE49-F238E27FC236}">
                  <a16:creationId xmlns:a16="http://schemas.microsoft.com/office/drawing/2014/main" id="{4F908842-AE01-4A85-B494-5776EB74B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389"/>
              <a:ext cx="498" cy="499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917" name="AutoShape 21">
              <a:extLst>
                <a:ext uri="{FF2B5EF4-FFF2-40B4-BE49-F238E27FC236}">
                  <a16:creationId xmlns:a16="http://schemas.microsoft.com/office/drawing/2014/main" id="{F6BEA52A-7A98-4987-8CCB-364597503CD9}"/>
                </a:ext>
              </a:extLst>
            </p:cNvPr>
            <p:cNvCxnSpPr>
              <a:cxnSpLocks noChangeShapeType="1"/>
              <a:stCxn id="80914" idx="2"/>
              <a:endCxn id="80916" idx="0"/>
            </p:cNvCxnSpPr>
            <p:nvPr/>
          </p:nvCxnSpPr>
          <p:spPr bwMode="auto">
            <a:xfrm rot="10800000" flipV="1">
              <a:off x="2313" y="706"/>
              <a:ext cx="1367" cy="673"/>
            </a:xfrm>
            <a:prstGeom prst="bentConnector2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918" name="Oval 22">
              <a:extLst>
                <a:ext uri="{FF2B5EF4-FFF2-40B4-BE49-F238E27FC236}">
                  <a16:creationId xmlns:a16="http://schemas.microsoft.com/office/drawing/2014/main" id="{05313AF0-759C-428F-AE70-26907D0CD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" y="1480"/>
              <a:ext cx="635" cy="453"/>
            </a:xfrm>
            <a:prstGeom prst="ellipse">
              <a:avLst/>
            </a:prstGeom>
            <a:noFill/>
            <a:ln w="317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919" name="AutoShape 23">
              <a:extLst>
                <a:ext uri="{FF2B5EF4-FFF2-40B4-BE49-F238E27FC236}">
                  <a16:creationId xmlns:a16="http://schemas.microsoft.com/office/drawing/2014/main" id="{2F121404-C22B-4CE5-90F6-807B9F4C58DE}"/>
                </a:ext>
              </a:extLst>
            </p:cNvPr>
            <p:cNvCxnSpPr>
              <a:cxnSpLocks noChangeShapeType="1"/>
              <a:stCxn id="80913" idx="4"/>
              <a:endCxn id="80918" idx="4"/>
            </p:cNvCxnSpPr>
            <p:nvPr/>
          </p:nvCxnSpPr>
          <p:spPr bwMode="auto">
            <a:xfrm rot="16200000" flipV="1">
              <a:off x="3165" y="479"/>
              <a:ext cx="331" cy="3259"/>
            </a:xfrm>
            <a:prstGeom prst="bentConnector3">
              <a:avLst>
                <a:gd name="adj1" fmla="val -41088"/>
              </a:avLst>
            </a:prstGeom>
            <a:noFill/>
            <a:ln w="25400">
              <a:solidFill>
                <a:schemeClr val="accent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920" name="Oval 24">
              <a:extLst>
                <a:ext uri="{FF2B5EF4-FFF2-40B4-BE49-F238E27FC236}">
                  <a16:creationId xmlns:a16="http://schemas.microsoft.com/office/drawing/2014/main" id="{7D27CE5F-2115-41BF-A244-1A92638356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25281">
              <a:off x="614" y="674"/>
              <a:ext cx="680" cy="1316"/>
            </a:xfrm>
            <a:prstGeom prst="ellipse">
              <a:avLst/>
            </a:prstGeom>
            <a:noFill/>
            <a:ln w="317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921" name="AutoShape 25">
              <a:extLst>
                <a:ext uri="{FF2B5EF4-FFF2-40B4-BE49-F238E27FC236}">
                  <a16:creationId xmlns:a16="http://schemas.microsoft.com/office/drawing/2014/main" id="{AFD639A2-B7D3-43BB-9EF0-41707FA04A32}"/>
                </a:ext>
              </a:extLst>
            </p:cNvPr>
            <p:cNvCxnSpPr>
              <a:cxnSpLocks noChangeShapeType="1"/>
              <a:stCxn id="80911" idx="0"/>
              <a:endCxn id="80920" idx="6"/>
            </p:cNvCxnSpPr>
            <p:nvPr/>
          </p:nvCxnSpPr>
          <p:spPr bwMode="auto">
            <a:xfrm rot="16200000" flipH="1" flipV="1">
              <a:off x="2878" y="-655"/>
              <a:ext cx="201" cy="3435"/>
            </a:xfrm>
            <a:prstGeom prst="bentConnector4">
              <a:avLst>
                <a:gd name="adj1" fmla="val -342292"/>
                <a:gd name="adj2" fmla="val 99968"/>
              </a:avLst>
            </a:prstGeom>
            <a:noFill/>
            <a:ln w="254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0928" name="Text Box 32">
            <a:extLst>
              <a:ext uri="{FF2B5EF4-FFF2-40B4-BE49-F238E27FC236}">
                <a16:creationId xmlns:a16="http://schemas.microsoft.com/office/drawing/2014/main" id="{8DBA9517-02B3-409E-9654-47C6DFB72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5084764"/>
            <a:ext cx="424973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Comunità ornitiche caratterizzanti (carismatiche?)</a:t>
            </a:r>
          </a:p>
        </p:txBody>
      </p:sp>
      <p:sp>
        <p:nvSpPr>
          <p:cNvPr id="80929" name="Oval 33">
            <a:extLst>
              <a:ext uri="{FF2B5EF4-FFF2-40B4-BE49-F238E27FC236}">
                <a16:creationId xmlns:a16="http://schemas.microsoft.com/office/drawing/2014/main" id="{C0EF4A6D-98E6-44AE-8932-95319F447907}"/>
              </a:ext>
            </a:extLst>
          </p:cNvPr>
          <p:cNvSpPr>
            <a:spLocks noChangeArrowheads="1"/>
          </p:cNvSpPr>
          <p:nvPr/>
        </p:nvSpPr>
        <p:spPr bwMode="auto">
          <a:xfrm rot="18633354">
            <a:off x="2413795" y="321470"/>
            <a:ext cx="504825" cy="865187"/>
          </a:xfrm>
          <a:prstGeom prst="ellips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E183E3-DABB-4272-9BA8-EADAF65A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19049"/>
            <a:ext cx="5281027" cy="684240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681BC0-FD86-4515-9399-5856E288838F}"/>
              </a:ext>
            </a:extLst>
          </p:cNvPr>
          <p:cNvSpPr txBox="1"/>
          <p:nvPr/>
        </p:nvSpPr>
        <p:spPr>
          <a:xfrm>
            <a:off x="5328355" y="116632"/>
            <a:ext cx="6863645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Effetti dei cambiamenti nella struttura e nel funzionamento degli ecosistemi </a:t>
            </a:r>
          </a:p>
          <a:p>
            <a:pPr>
              <a:spcAft>
                <a:spcPts val="600"/>
              </a:spcAft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E1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- il contributo dei singoli ecosistemi al funzionamento totale del paesaggio / paesaggio marino; </a:t>
            </a:r>
          </a:p>
          <a:p>
            <a:pPr>
              <a:spcAft>
                <a:spcPts val="600"/>
              </a:spcAft>
            </a:pP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E2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- scomparsa degli ecosistemi più vulnerabili; </a:t>
            </a:r>
          </a:p>
          <a:p>
            <a:pPr>
              <a:spcAft>
                <a:spcPts val="600"/>
              </a:spcAft>
            </a:pP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E3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- riduzione delle dimensioni della popolazione delle specie, riduzione e frammentazione delle gamme delle specie e interruzione della struttura della popolazione a causa della perdita e della frammentazione degli habitat; </a:t>
            </a:r>
          </a:p>
          <a:p>
            <a:pPr>
              <a:spcAft>
                <a:spcPts val="600"/>
              </a:spcAft>
            </a:pPr>
            <a:r>
              <a:rPr lang="it-IT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effetti dei cambiamenti nella diversità degli ecosistemi, eterogeneità dei paesaggi e dei paesaggi marini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(ED1 - indebolimento e destabilizzazione del funzionamento del paesaggio / paesaggio marino a causa della perdita della diversità dell'ecosistema / habitat; ED2 - influenza dell'eterogeneità del paesaggio sulla persistenza delle specie locali; ED3 - influenza del eterogeneità del paesaggio sulla diversità e l'evoluzione genetica); </a:t>
            </a:r>
          </a:p>
          <a:p>
            <a:pPr>
              <a:spcAft>
                <a:spcPts val="600"/>
              </a:spcAft>
            </a:pPr>
            <a:r>
              <a:rPr lang="it-IT" sz="1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effetti dei cambiamenti nella diversità genetica e fenotipica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(adattamento delle popolazioni a nuove condizioni attraverso variazioni e plasticità genetiche e fenotipiche; evoluzione adattativa delle popolazioni e delle specie); </a:t>
            </a:r>
          </a:p>
          <a:p>
            <a:pPr>
              <a:spcAft>
                <a:spcPts val="600"/>
              </a:spcAft>
            </a:pPr>
            <a:r>
              <a:rPr lang="it-IT" sz="1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effetti dei cambiamenti nel funzionamento, dimensione della popolazione e gamma delle singole specie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(S1 - cambiamenti nella composizione delle specie locali dovute all'alterazione della gamma delle specie, estinzioni locali, alterazione dell'abbondanza e del funzionamento - compresi i cambiamenti nella fenologia); S2 - cambiamenti nella struttura e nel funzionamento dell'ecosistema dovuti a cambiamenti nell'abbondanza e nel funzionamento delle specie chiave; S3 - cambiamenti nella diversità genetica dovuti a cambiamenti nella dimensione della popolazione, nella gamma e nella capacità di dispersione; </a:t>
            </a:r>
          </a:p>
          <a:p>
            <a:pPr>
              <a:spcAft>
                <a:spcPts val="600"/>
              </a:spcAft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SD - 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effetti dei cambiamenti nella diversità delle specie locali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, composizione delle specie e relazioni interspecifiche (SD1 - indebolimento e destabilizzazione del funzionamento dell'ecosistema a causa della perdita della diversità delle specie locali; SD2 - omogeneizzazione biotica a seguito di spostamento delle specie, estinzioni e invasioni locali; SD3 - cambiamenti nella pressione di selezione a causa dell'alterazione della composizione delle specie e delle relazioni interspecifiche (inclusi gli effetti delle invasioni di specie aliene); SD4 - impatto della composizione delle specie alterata sulla capacità delle specie di monitorare i cambiamenti climatici e le estinzioni delle specie come risultato di effetti a cascata.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E90C10A-BCC3-445A-BB6B-D5EA291B262F}"/>
              </a:ext>
            </a:extLst>
          </p:cNvPr>
          <p:cNvSpPr/>
          <p:nvPr/>
        </p:nvSpPr>
        <p:spPr>
          <a:xfrm>
            <a:off x="2092736" y="259800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B90D3B8-F28E-4B9B-BB08-0234295A7DEE}"/>
              </a:ext>
            </a:extLst>
          </p:cNvPr>
          <p:cNvSpPr/>
          <p:nvPr/>
        </p:nvSpPr>
        <p:spPr>
          <a:xfrm>
            <a:off x="3110576" y="3354826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8184B38-1DF0-48F3-9F60-A0DF1A4B3B43}"/>
              </a:ext>
            </a:extLst>
          </p:cNvPr>
          <p:cNvSpPr/>
          <p:nvPr/>
        </p:nvSpPr>
        <p:spPr>
          <a:xfrm>
            <a:off x="2253052" y="238067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79CB9E3-266C-45E6-A7F8-40093D0CD880}"/>
              </a:ext>
            </a:extLst>
          </p:cNvPr>
          <p:cNvSpPr/>
          <p:nvPr/>
        </p:nvSpPr>
        <p:spPr>
          <a:xfrm>
            <a:off x="2337944" y="2653865"/>
            <a:ext cx="729807" cy="77513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854CF4E-FBCE-497C-BC56-822A498F2CD0}"/>
              </a:ext>
            </a:extLst>
          </p:cNvPr>
          <p:cNvSpPr/>
          <p:nvPr/>
        </p:nvSpPr>
        <p:spPr>
          <a:xfrm>
            <a:off x="149348" y="2852936"/>
            <a:ext cx="906092" cy="3874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E5101FE-9557-431B-A781-23C992BAFE01}"/>
              </a:ext>
            </a:extLst>
          </p:cNvPr>
          <p:cNvSpPr/>
          <p:nvPr/>
        </p:nvSpPr>
        <p:spPr>
          <a:xfrm>
            <a:off x="3199132" y="2515522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F2F14B7-B9EC-40A6-B974-5308A526796C}"/>
              </a:ext>
            </a:extLst>
          </p:cNvPr>
          <p:cNvSpPr/>
          <p:nvPr/>
        </p:nvSpPr>
        <p:spPr>
          <a:xfrm>
            <a:off x="2237966" y="1308925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250A9DF-5368-4E6E-B945-854BED36465B}"/>
              </a:ext>
            </a:extLst>
          </p:cNvPr>
          <p:cNvSpPr/>
          <p:nvPr/>
        </p:nvSpPr>
        <p:spPr>
          <a:xfrm>
            <a:off x="3288566" y="2233754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4B2F33F-A6EE-47A0-8E89-CD2E68923571}"/>
              </a:ext>
            </a:extLst>
          </p:cNvPr>
          <p:cNvSpPr/>
          <p:nvPr/>
        </p:nvSpPr>
        <p:spPr>
          <a:xfrm>
            <a:off x="2256114" y="5684696"/>
            <a:ext cx="216024" cy="216024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AEAEEA6-3E6B-4534-B84C-0CEF0FD95D25}"/>
              </a:ext>
            </a:extLst>
          </p:cNvPr>
          <p:cNvSpPr/>
          <p:nvPr/>
        </p:nvSpPr>
        <p:spPr>
          <a:xfrm>
            <a:off x="2269677" y="4584857"/>
            <a:ext cx="216024" cy="2160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AAE1BF4F-4CF5-4028-B4AF-BE6020D9F3AA}"/>
              </a:ext>
            </a:extLst>
          </p:cNvPr>
          <p:cNvSpPr/>
          <p:nvPr/>
        </p:nvSpPr>
        <p:spPr>
          <a:xfrm>
            <a:off x="2037028" y="4612943"/>
            <a:ext cx="216024" cy="2160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F532D92E-05FE-4396-9E55-7FD40E833450}"/>
              </a:ext>
            </a:extLst>
          </p:cNvPr>
          <p:cNvSpPr/>
          <p:nvPr/>
        </p:nvSpPr>
        <p:spPr>
          <a:xfrm>
            <a:off x="2894552" y="5549826"/>
            <a:ext cx="216024" cy="2160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641F7F23-3114-4116-9BC5-096E0CB27952}"/>
              </a:ext>
            </a:extLst>
          </p:cNvPr>
          <p:cNvSpPr/>
          <p:nvPr/>
        </p:nvSpPr>
        <p:spPr>
          <a:xfrm>
            <a:off x="2336676" y="4843477"/>
            <a:ext cx="729807" cy="77513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39B4CB1D-537D-44B1-B414-D061709D2438}"/>
              </a:ext>
            </a:extLst>
          </p:cNvPr>
          <p:cNvSpPr/>
          <p:nvPr/>
        </p:nvSpPr>
        <p:spPr>
          <a:xfrm>
            <a:off x="2108953" y="3736107"/>
            <a:ext cx="216024" cy="216024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DDBF3495-DC39-4BD6-9094-E0490AF5D877}"/>
              </a:ext>
            </a:extLst>
          </p:cNvPr>
          <p:cNvSpPr/>
          <p:nvPr/>
        </p:nvSpPr>
        <p:spPr>
          <a:xfrm>
            <a:off x="2253052" y="3546871"/>
            <a:ext cx="216024" cy="216024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7305CFCB-B02F-4DCE-AEC8-CD75D2B2A2B6}"/>
              </a:ext>
            </a:extLst>
          </p:cNvPr>
          <p:cNvSpPr/>
          <p:nvPr/>
        </p:nvSpPr>
        <p:spPr>
          <a:xfrm>
            <a:off x="2921085" y="4431109"/>
            <a:ext cx="216024" cy="216024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FFFDDA1-6A37-4E38-B706-6F4E83D3A81C}"/>
              </a:ext>
            </a:extLst>
          </p:cNvPr>
          <p:cNvSpPr/>
          <p:nvPr/>
        </p:nvSpPr>
        <p:spPr>
          <a:xfrm>
            <a:off x="3101105" y="4308565"/>
            <a:ext cx="216024" cy="216024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FD169FC6-3125-4B91-B872-65B88CEB4D9E}"/>
              </a:ext>
            </a:extLst>
          </p:cNvPr>
          <p:cNvSpPr/>
          <p:nvPr/>
        </p:nvSpPr>
        <p:spPr>
          <a:xfrm>
            <a:off x="2343723" y="5952603"/>
            <a:ext cx="728595" cy="743834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410D75F-338A-405C-BD55-96389283F856}"/>
              </a:ext>
            </a:extLst>
          </p:cNvPr>
          <p:cNvSpPr/>
          <p:nvPr/>
        </p:nvSpPr>
        <p:spPr>
          <a:xfrm>
            <a:off x="149348" y="5013176"/>
            <a:ext cx="906092" cy="3874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4713273-4680-42AC-BBE5-F1C3B59A8F7C}"/>
              </a:ext>
            </a:extLst>
          </p:cNvPr>
          <p:cNvSpPr/>
          <p:nvPr/>
        </p:nvSpPr>
        <p:spPr>
          <a:xfrm>
            <a:off x="149348" y="620688"/>
            <a:ext cx="906092" cy="387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980752FC-1FB8-4FFD-A81E-B0C3A9CCA864}"/>
              </a:ext>
            </a:extLst>
          </p:cNvPr>
          <p:cNvSpPr/>
          <p:nvPr/>
        </p:nvSpPr>
        <p:spPr>
          <a:xfrm>
            <a:off x="2348317" y="464253"/>
            <a:ext cx="729807" cy="7751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9F43460-79E2-4F06-9ED0-E0136B7269DA}"/>
              </a:ext>
            </a:extLst>
          </p:cNvPr>
          <p:cNvSpPr txBox="1"/>
          <p:nvPr/>
        </p:nvSpPr>
        <p:spPr>
          <a:xfrm>
            <a:off x="6090964" y="6593448"/>
            <a:ext cx="61198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Arneth</a:t>
            </a:r>
            <a:r>
              <a:rPr lang="en-US" sz="1000" dirty="0"/>
              <a:t> et al. 2020,   PNAS,  8, VOL 117,  https://www.pnas.org/cgi/doi/10.1073/pnas.2009584117</a:t>
            </a:r>
          </a:p>
        </p:txBody>
      </p:sp>
    </p:spTree>
    <p:extLst>
      <p:ext uri="{BB962C8B-B14F-4D97-AF65-F5344CB8AC3E}">
        <p14:creationId xmlns:p14="http://schemas.microsoft.com/office/powerpoint/2010/main" val="163424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8">
            <a:extLst>
              <a:ext uri="{FF2B5EF4-FFF2-40B4-BE49-F238E27FC236}">
                <a16:creationId xmlns:a16="http://schemas.microsoft.com/office/drawing/2014/main" id="{C8586C11-65F1-ECDC-8467-684E7B68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9"/>
          <a:stretch>
            <a:fillRect/>
          </a:stretch>
        </p:blipFill>
        <p:spPr bwMode="auto">
          <a:xfrm>
            <a:off x="136910" y="136713"/>
            <a:ext cx="11719730" cy="662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46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1829743" y="658987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Sansita" panose="03060502030602020506" pitchFamily="66" charset="0"/>
                <a:cs typeface="Arial" panose="020B0604020202020204" pitchFamily="34" charset="0"/>
              </a:rPr>
              <a:t>1 /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55AB8A4-A0E4-A345-B932-F9D2E45DD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641732"/>
            <a:ext cx="1787022" cy="85050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9082D5-BF88-41FD-BCF3-AD07F1BBE677}"/>
              </a:ext>
            </a:extLst>
          </p:cNvPr>
          <p:cNvSpPr txBox="1"/>
          <p:nvPr/>
        </p:nvSpPr>
        <p:spPr>
          <a:xfrm>
            <a:off x="335360" y="1268760"/>
            <a:ext cx="11305256" cy="3692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it-IT" sz="2000" b="1" dirty="0">
                <a:effectLst/>
                <a:latin typeface="Sansita" panose="03060502030602020506"/>
                <a:ea typeface="Arial" panose="020B0604020202020204" pitchFamily="34" charset="0"/>
              </a:rPr>
              <a:t>ARGOMENTI</a:t>
            </a:r>
            <a:endParaRPr lang="en-US" sz="2000" b="1" dirty="0"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it-IT" sz="2800" b="1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I beni ecosistemici: biodiversità e processi degli ecosistemi; </a:t>
            </a:r>
          </a:p>
          <a:p>
            <a:pPr>
              <a:lnSpc>
                <a:spcPct val="115000"/>
              </a:lnSpc>
            </a:pPr>
            <a:r>
              <a:rPr lang="it-IT" sz="2800" b="1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Servizi ecosistemici e l’importanza della loro valutazione </a:t>
            </a:r>
            <a:endParaRPr lang="en-US" sz="2800" b="1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it-IT" sz="2000" i="1" dirty="0">
                <a:effectLst/>
                <a:latin typeface="Sansita" panose="03060502030602020506"/>
                <a:ea typeface="Arial" panose="020B0604020202020204" pitchFamily="34" charset="0"/>
              </a:rPr>
              <a:t>Riccardo Santolini (Università di Urbino, Comitato per il Capitale Naturale)</a:t>
            </a:r>
            <a:endParaRPr lang="en-US" sz="800" dirty="0"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it-IT" sz="800" i="1" dirty="0">
                <a:effectLst/>
                <a:latin typeface="Sansita" panose="03060502030602020506"/>
                <a:ea typeface="Arial" panose="020B0604020202020204" pitchFamily="34" charset="0"/>
              </a:rPr>
              <a:t> </a:t>
            </a:r>
            <a:endParaRPr lang="en-US" sz="800" dirty="0"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Come funziona un ecosistema;</a:t>
            </a:r>
            <a:endParaRPr lang="en-US" sz="1600" u="none" strike="noStrike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L’importanza della biodiversità e le funzioni ecosistemiche;</a:t>
            </a:r>
            <a:endParaRPr lang="en-US" sz="1600" u="none" strike="noStrike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Beni ecosistemici e </a:t>
            </a:r>
            <a:r>
              <a:rPr lang="it-IT" sz="1600" dirty="0">
                <a:solidFill>
                  <a:srgbClr val="0070C0"/>
                </a:solidFill>
                <a:latin typeface="Sansita" panose="03060502030602020506"/>
                <a:ea typeface="Arial" panose="020B0604020202020204" pitchFamily="34" charset="0"/>
              </a:rPr>
              <a:t>sviluppo </a:t>
            </a: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sostenibile</a:t>
            </a:r>
            <a:endParaRPr lang="en-US" sz="1600" u="none" strike="noStrike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Definizione di Servizi Ecosistemici (SE)</a:t>
            </a:r>
            <a:endParaRPr lang="en-US" sz="1600" u="none" strike="noStrike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Classificazione e gerarchia dei SE</a:t>
            </a:r>
            <a:endParaRPr lang="en-US" sz="1600" u="none" strike="noStrike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u="none" strike="noStrike" dirty="0">
                <a:solidFill>
                  <a:srgbClr val="0070C0"/>
                </a:solidFill>
                <a:effectLst/>
                <a:latin typeface="Sansita" panose="03060502030602020506"/>
                <a:ea typeface="Arial" panose="020B0604020202020204" pitchFamily="34" charset="0"/>
              </a:rPr>
              <a:t>La mappatura dei SE: importanza e integrazione dei dati e loro rappresentazione cartografica</a:t>
            </a:r>
            <a:endParaRPr lang="en-US" sz="1600" u="none" strike="noStrike" dirty="0">
              <a:solidFill>
                <a:srgbClr val="0070C0"/>
              </a:solidFill>
              <a:effectLst/>
              <a:latin typeface="Sansita" panose="03060502030602020506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12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6189" t="28055" r="4084" b="35771"/>
          <a:stretch/>
        </p:blipFill>
        <p:spPr>
          <a:xfrm>
            <a:off x="3012116" y="1475254"/>
            <a:ext cx="6486589" cy="265297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095382" y="401241"/>
            <a:ext cx="8320058" cy="101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5" b="1" dirty="0">
                <a:solidFill>
                  <a:srgbClr val="008000"/>
                </a:solidFill>
              </a:rPr>
              <a:t>Il concetto di SERVIZIO ECOSISTEMICO ha permesso di superare l’idea che protezione dell’ambiente e sviluppo economico rappresentano</a:t>
            </a:r>
          </a:p>
          <a:p>
            <a:pPr algn="ctr"/>
            <a:r>
              <a:rPr lang="it-IT" sz="2005" b="1" dirty="0">
                <a:solidFill>
                  <a:srgbClr val="008000"/>
                </a:solidFill>
              </a:rPr>
              <a:t> interessi discordanti ed in competizione tra loro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6632" t="14099" r="26050" b="4979"/>
          <a:stretch/>
        </p:blipFill>
        <p:spPr>
          <a:xfrm>
            <a:off x="4184167" y="4285584"/>
            <a:ext cx="4366550" cy="2267712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3359696" y="1809344"/>
            <a:ext cx="5975636" cy="1526428"/>
            <a:chOff x="1768641" y="1804737"/>
            <a:chExt cx="5962212" cy="1522541"/>
          </a:xfrm>
        </p:grpSpPr>
        <p:sp>
          <p:nvSpPr>
            <p:cNvPr id="7" name="Ovale 6"/>
            <p:cNvSpPr/>
            <p:nvPr/>
          </p:nvSpPr>
          <p:spPr>
            <a:xfrm>
              <a:off x="1768641" y="1804737"/>
              <a:ext cx="1600201" cy="1503947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5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069430" y="2271386"/>
              <a:ext cx="1046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4" b="1" dirty="0">
                  <a:solidFill>
                    <a:schemeClr val="bg1"/>
                  </a:solidFill>
                </a:rPr>
                <a:t>CAPITALE NATURALE</a:t>
              </a:r>
            </a:p>
          </p:txBody>
        </p:sp>
        <p:sp>
          <p:nvSpPr>
            <p:cNvPr id="9" name="Freccia a destra 8"/>
            <p:cNvSpPr/>
            <p:nvPr/>
          </p:nvSpPr>
          <p:spPr>
            <a:xfrm>
              <a:off x="3416966" y="2132120"/>
              <a:ext cx="1157968" cy="902368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900" b="1" dirty="0"/>
                <a:t>SERVIZI ECOSISTEMICI</a:t>
              </a:r>
            </a:p>
          </p:txBody>
        </p:sp>
        <p:sp>
          <p:nvSpPr>
            <p:cNvPr id="12" name="Callout con freccia a sinistra 11"/>
            <p:cNvSpPr/>
            <p:nvPr/>
          </p:nvSpPr>
          <p:spPr>
            <a:xfrm>
              <a:off x="5924989" y="1823331"/>
              <a:ext cx="1805864" cy="1503947"/>
            </a:xfrm>
            <a:prstGeom prst="leftArrowCallout">
              <a:avLst>
                <a:gd name="adj1" fmla="val 17600"/>
                <a:gd name="adj2" fmla="val 14600"/>
                <a:gd name="adj3" fmla="val 19400"/>
                <a:gd name="adj4" fmla="val 74304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5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460957" y="2105946"/>
              <a:ext cx="126989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3" b="1" dirty="0">
                  <a:solidFill>
                    <a:schemeClr val="bg1"/>
                  </a:solidFill>
                </a:rPr>
                <a:t>ALTRI TIPI DI CAPITALE: UMANO, SOCIALE, COSTRUITO DALL’UOMO ECC.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646741" y="1823331"/>
              <a:ext cx="1266216" cy="150394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5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668252" y="2252138"/>
              <a:ext cx="1151387" cy="8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3" b="1" dirty="0">
                  <a:solidFill>
                    <a:schemeClr val="bg1"/>
                  </a:solidFill>
                </a:rPr>
                <a:t>IL VALORE DEI BENEFIT DEGLI ECOSISTEMI 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5278842" y="6579513"/>
            <a:ext cx="2140973" cy="262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3" b="1" i="1" dirty="0"/>
              <a:t>Livello di attenzione del pubblico</a:t>
            </a:r>
          </a:p>
        </p:txBody>
      </p:sp>
      <p:sp>
        <p:nvSpPr>
          <p:cNvPr id="16" name="CasellaDiTesto 38"/>
          <p:cNvSpPr txBox="1">
            <a:spLocks noChangeArrowheads="1"/>
          </p:cNvSpPr>
          <p:nvPr/>
        </p:nvSpPr>
        <p:spPr bwMode="auto">
          <a:xfrm>
            <a:off x="1527176" y="-26988"/>
            <a:ext cx="910907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it-IT" sz="1800" b="1" dirty="0">
                <a:solidFill>
                  <a:srgbClr val="009900"/>
                </a:solidFill>
                <a:latin typeface="Berlin Sans FB Demi" panose="020E0802020502020306" pitchFamily="34" charset="0"/>
              </a:rPr>
              <a:t>PERCHE’ PARLARE DEL CAPITALE NATURALE?</a:t>
            </a:r>
            <a:endParaRPr lang="it-IT" altLang="it-IT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42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238375" y="404665"/>
            <a:ext cx="80645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 dirty="0">
                <a:solidFill>
                  <a:srgbClr val="00B050"/>
                </a:solidFill>
              </a:rPr>
              <a:t>Sviluppo che offre </a:t>
            </a:r>
            <a:r>
              <a:rPr lang="it-IT" altLang="it-IT" sz="1400" b="1" u="sng" dirty="0">
                <a:solidFill>
                  <a:srgbClr val="00B050"/>
                </a:solidFill>
              </a:rPr>
              <a:t>servizi ambientali</a:t>
            </a:r>
            <a:r>
              <a:rPr lang="it-IT" altLang="it-IT" sz="1400" b="1" dirty="0">
                <a:solidFill>
                  <a:srgbClr val="00B050"/>
                </a:solidFill>
              </a:rPr>
              <a:t>, sociali ed economici di base a tutti i membri di una comunità umana, </a:t>
            </a:r>
            <a:r>
              <a:rPr lang="it-IT" altLang="it-IT" sz="1400" b="1" u="sng" dirty="0">
                <a:solidFill>
                  <a:srgbClr val="00B050"/>
                </a:solidFill>
              </a:rPr>
              <a:t>senza minacciare la funzionalità dei sistemi naturali, urbani e sociali</a:t>
            </a:r>
            <a:r>
              <a:rPr lang="it-IT" altLang="it-IT" sz="1400" b="1" dirty="0">
                <a:solidFill>
                  <a:srgbClr val="00B050"/>
                </a:solidFill>
              </a:rPr>
              <a:t> da cui dipende la fornitura di tali servizi 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400" b="1" dirty="0">
                <a:solidFill>
                  <a:srgbClr val="00B050"/>
                </a:solidFill>
              </a:rPr>
              <a:t>(International </a:t>
            </a:r>
            <a:r>
              <a:rPr lang="it-IT" altLang="it-IT" sz="1400" b="1" dirty="0" err="1">
                <a:solidFill>
                  <a:srgbClr val="00B050"/>
                </a:solidFill>
              </a:rPr>
              <a:t>Council</a:t>
            </a:r>
            <a:r>
              <a:rPr lang="it-IT" altLang="it-IT" sz="1400" b="1" dirty="0">
                <a:solidFill>
                  <a:srgbClr val="00B050"/>
                </a:solidFill>
              </a:rPr>
              <a:t> for Local </a:t>
            </a:r>
            <a:r>
              <a:rPr lang="it-IT" altLang="it-IT" sz="1400" b="1" dirty="0" err="1">
                <a:solidFill>
                  <a:srgbClr val="00B050"/>
                </a:solidFill>
              </a:rPr>
              <a:t>Environmental</a:t>
            </a:r>
            <a:r>
              <a:rPr lang="it-IT" altLang="it-IT" sz="1400" b="1" dirty="0">
                <a:solidFill>
                  <a:srgbClr val="00B050"/>
                </a:solidFill>
              </a:rPr>
              <a:t> </a:t>
            </a:r>
            <a:r>
              <a:rPr lang="it-IT" altLang="it-IT" sz="1400" b="1" dirty="0" err="1">
                <a:solidFill>
                  <a:srgbClr val="00B050"/>
                </a:solidFill>
              </a:rPr>
              <a:t>Initiatives</a:t>
            </a:r>
            <a:r>
              <a:rPr lang="it-IT" altLang="it-IT" sz="1400" b="1" dirty="0">
                <a:solidFill>
                  <a:srgbClr val="00B050"/>
                </a:solidFill>
              </a:rPr>
              <a:t> – ICLEI- 1994)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81313" y="1500188"/>
            <a:ext cx="65722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QUANTITA’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RISORSE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BUONA QUALITA’</a:t>
            </a:r>
          </a:p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Standard di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Loke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5881689" y="2214563"/>
            <a:ext cx="714375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524125" y="2928938"/>
            <a:ext cx="75009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STOCK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CAPITALE AGGREGATO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RISORSE</a:t>
            </a:r>
          </a:p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“lasciti di Capitale  che deve essere non inferiore a quello attuale”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4310063" y="4143375"/>
            <a:ext cx="4000500" cy="1588"/>
          </a:xfrm>
          <a:prstGeom prst="straightConnector1">
            <a:avLst/>
          </a:prstGeom>
          <a:ln w="114300" cap="sq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3452814" y="3857626"/>
            <a:ext cx="71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SD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8566151" y="3857626"/>
            <a:ext cx="71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SF</a:t>
            </a:r>
          </a:p>
        </p:txBody>
      </p:sp>
      <p:cxnSp>
        <p:nvCxnSpPr>
          <p:cNvPr id="13" name="Connettore 2 12"/>
          <p:cNvCxnSpPr>
            <a:stCxn id="10" idx="2"/>
            <a:endCxn id="15" idx="0"/>
          </p:cNvCxnSpPr>
          <p:nvPr/>
        </p:nvCxnSpPr>
        <p:spPr>
          <a:xfrm rot="5400000">
            <a:off x="3468688" y="4716463"/>
            <a:ext cx="676275" cy="63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767014" y="5057775"/>
            <a:ext cx="20716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STOCK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CAPITALE AGGREGATO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RISORSE</a:t>
            </a:r>
          </a:p>
        </p:txBody>
      </p:sp>
      <p:pic>
        <p:nvPicPr>
          <p:cNvPr id="17" name="Picture 2" descr="s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1" t="59212" r="1805"/>
          <a:stretch>
            <a:fillRect/>
          </a:stretch>
        </p:blipFill>
        <p:spPr bwMode="auto">
          <a:xfrm>
            <a:off x="7381875" y="4862513"/>
            <a:ext cx="3155950" cy="1922462"/>
          </a:xfrm>
          <a:prstGeom prst="rect">
            <a:avLst/>
          </a:prstGeom>
          <a:noFill/>
          <a:ln w="57150" cmpd="thickThin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2 18"/>
          <p:cNvCxnSpPr>
            <a:stCxn id="11" idx="2"/>
            <a:endCxn id="17" idx="0"/>
          </p:cNvCxnSpPr>
          <p:nvPr/>
        </p:nvCxnSpPr>
        <p:spPr>
          <a:xfrm rot="16200000" flipH="1">
            <a:off x="8701088" y="4603751"/>
            <a:ext cx="481013" cy="3651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38"/>
          <p:cNvSpPr txBox="1">
            <a:spLocks noChangeArrowheads="1"/>
          </p:cNvSpPr>
          <p:nvPr/>
        </p:nvSpPr>
        <p:spPr bwMode="auto">
          <a:xfrm>
            <a:off x="1527176" y="-26988"/>
            <a:ext cx="910907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SVILUPPO SOSTENIBILE</a:t>
            </a:r>
          </a:p>
        </p:txBody>
      </p:sp>
    </p:spTree>
    <p:extLst>
      <p:ext uri="{BB962C8B-B14F-4D97-AF65-F5344CB8AC3E}">
        <p14:creationId xmlns:p14="http://schemas.microsoft.com/office/powerpoint/2010/main" val="613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0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37"/>
          <p:cNvGrpSpPr>
            <a:grpSpLocks/>
          </p:cNvGrpSpPr>
          <p:nvPr/>
        </p:nvGrpSpPr>
        <p:grpSpPr bwMode="auto">
          <a:xfrm>
            <a:off x="1859195" y="1257060"/>
            <a:ext cx="5072062" cy="4500563"/>
            <a:chOff x="2000251" y="1071563"/>
            <a:chExt cx="5072063" cy="4500562"/>
          </a:xfrm>
        </p:grpSpPr>
        <p:grpSp>
          <p:nvGrpSpPr>
            <p:cNvPr id="11" name="Gruppo 34"/>
            <p:cNvGrpSpPr>
              <a:grpSpLocks/>
            </p:cNvGrpSpPr>
            <p:nvPr/>
          </p:nvGrpSpPr>
          <p:grpSpPr bwMode="auto">
            <a:xfrm>
              <a:off x="2000251" y="1071563"/>
              <a:ext cx="5072063" cy="4500562"/>
              <a:chOff x="2000251" y="1071563"/>
              <a:chExt cx="5072063" cy="4500562"/>
            </a:xfrm>
          </p:grpSpPr>
          <p:sp>
            <p:nvSpPr>
              <p:cNvPr id="13" name="Ovale 12"/>
              <p:cNvSpPr/>
              <p:nvPr/>
            </p:nvSpPr>
            <p:spPr bwMode="auto">
              <a:xfrm>
                <a:off x="2000251" y="1071563"/>
                <a:ext cx="5072063" cy="4500562"/>
              </a:xfrm>
              <a:prstGeom prst="ellipse">
                <a:avLst/>
              </a:prstGeom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4" name="CasellaDiTesto 13"/>
              <p:cNvSpPr txBox="1"/>
              <p:nvPr/>
            </p:nvSpPr>
            <p:spPr bwMode="auto">
              <a:xfrm>
                <a:off x="3157733" y="1123795"/>
                <a:ext cx="1405978" cy="36932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it-IT" b="1" dirty="0"/>
                  <a:t>LANDSCAPE</a:t>
                </a:r>
              </a:p>
            </p:txBody>
          </p:sp>
        </p:grpSp>
        <p:pic>
          <p:nvPicPr>
            <p:cNvPr id="12" name="Picture 2" descr="E:\Immagini\AMBIENTI\VALMARECCHIA\180704 MAJOLETTO\DSCN089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087" y="1857364"/>
              <a:ext cx="3809444" cy="2857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uppo 35"/>
          <p:cNvGrpSpPr>
            <a:grpSpLocks/>
          </p:cNvGrpSpPr>
          <p:nvPr/>
        </p:nvGrpSpPr>
        <p:grpSpPr bwMode="auto">
          <a:xfrm>
            <a:off x="2144945" y="1828560"/>
            <a:ext cx="2428875" cy="2143125"/>
            <a:chOff x="2286001" y="1643063"/>
            <a:chExt cx="2428875" cy="2143125"/>
          </a:xfrm>
        </p:grpSpPr>
        <p:sp>
          <p:nvSpPr>
            <p:cNvPr id="16" name="Ovale 15"/>
            <p:cNvSpPr/>
            <p:nvPr/>
          </p:nvSpPr>
          <p:spPr bwMode="auto">
            <a:xfrm>
              <a:off x="2286001" y="1643063"/>
              <a:ext cx="2428875" cy="2143125"/>
            </a:xfrm>
            <a:prstGeom prst="ellipse">
              <a:avLst/>
            </a:prstGeom>
            <a:solidFill>
              <a:schemeClr val="accent1">
                <a:alpha val="49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" name="CasellaDiTesto 6"/>
            <p:cNvSpPr txBox="1">
              <a:spLocks noChangeArrowheads="1"/>
            </p:cNvSpPr>
            <p:nvPr/>
          </p:nvSpPr>
          <p:spPr bwMode="auto">
            <a:xfrm>
              <a:off x="2786063" y="1928813"/>
              <a:ext cx="1214438" cy="5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>
                  <a:latin typeface="Calibri" pitchFamily="34" charset="0"/>
                </a:rPr>
                <a:t>Capitale sociale</a:t>
              </a:r>
            </a:p>
          </p:txBody>
        </p:sp>
      </p:grpSp>
      <p:grpSp>
        <p:nvGrpSpPr>
          <p:cNvPr id="18" name="Gruppo 37"/>
          <p:cNvGrpSpPr>
            <a:grpSpLocks/>
          </p:cNvGrpSpPr>
          <p:nvPr/>
        </p:nvGrpSpPr>
        <p:grpSpPr bwMode="auto">
          <a:xfrm>
            <a:off x="2144945" y="2971559"/>
            <a:ext cx="2428875" cy="2357438"/>
            <a:chOff x="2286001" y="2786063"/>
            <a:chExt cx="2428875" cy="2357437"/>
          </a:xfrm>
        </p:grpSpPr>
        <p:sp>
          <p:nvSpPr>
            <p:cNvPr id="19" name="Ovale 18"/>
            <p:cNvSpPr/>
            <p:nvPr/>
          </p:nvSpPr>
          <p:spPr bwMode="auto">
            <a:xfrm>
              <a:off x="2286001" y="2786063"/>
              <a:ext cx="2428875" cy="2357437"/>
            </a:xfrm>
            <a:prstGeom prst="ellipse">
              <a:avLst/>
            </a:prstGeom>
            <a:solidFill>
              <a:srgbClr val="FF0000">
                <a:alpha val="54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" name="CasellaDiTesto 7"/>
            <p:cNvSpPr txBox="1">
              <a:spLocks noChangeArrowheads="1"/>
            </p:cNvSpPr>
            <p:nvPr/>
          </p:nvSpPr>
          <p:spPr bwMode="auto">
            <a:xfrm>
              <a:off x="2846388" y="4058667"/>
              <a:ext cx="1357313" cy="5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 dirty="0">
                  <a:latin typeface="Calibri" pitchFamily="34" charset="0"/>
                </a:rPr>
                <a:t>Capitale economico</a:t>
              </a:r>
            </a:p>
          </p:txBody>
        </p:sp>
      </p:grpSp>
      <p:sp>
        <p:nvSpPr>
          <p:cNvPr id="21" name="CasellaDiTesto 8"/>
          <p:cNvSpPr txBox="1">
            <a:spLocks noChangeArrowheads="1"/>
          </p:cNvSpPr>
          <p:nvPr/>
        </p:nvSpPr>
        <p:spPr bwMode="auto">
          <a:xfrm>
            <a:off x="2645008" y="3042997"/>
            <a:ext cx="1285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>
                <a:latin typeface="Calibri" pitchFamily="34" charset="0"/>
              </a:rPr>
              <a:t>Capitale costruito dall’uomo</a:t>
            </a:r>
          </a:p>
        </p:txBody>
      </p:sp>
      <p:grpSp>
        <p:nvGrpSpPr>
          <p:cNvPr id="22" name="Gruppo 41"/>
          <p:cNvGrpSpPr>
            <a:grpSpLocks/>
          </p:cNvGrpSpPr>
          <p:nvPr/>
        </p:nvGrpSpPr>
        <p:grpSpPr bwMode="auto">
          <a:xfrm>
            <a:off x="3716569" y="1542810"/>
            <a:ext cx="3143250" cy="3929063"/>
            <a:chOff x="3857626" y="1357313"/>
            <a:chExt cx="3143250" cy="3929062"/>
          </a:xfrm>
        </p:grpSpPr>
        <p:sp>
          <p:nvSpPr>
            <p:cNvPr id="23" name="Ovale 22"/>
            <p:cNvSpPr/>
            <p:nvPr/>
          </p:nvSpPr>
          <p:spPr bwMode="auto">
            <a:xfrm>
              <a:off x="3857626" y="1357313"/>
              <a:ext cx="3143250" cy="3929062"/>
            </a:xfrm>
            <a:prstGeom prst="ellipse">
              <a:avLst/>
            </a:prstGeom>
            <a:solidFill>
              <a:srgbClr val="00CC00">
                <a:alpha val="56863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CasellaDiTesto 17"/>
            <p:cNvSpPr txBox="1">
              <a:spLocks noChangeArrowheads="1"/>
            </p:cNvSpPr>
            <p:nvPr/>
          </p:nvSpPr>
          <p:spPr bwMode="auto">
            <a:xfrm>
              <a:off x="4643438" y="1500188"/>
              <a:ext cx="1000125" cy="584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>
                  <a:latin typeface="Calibri" pitchFamily="34" charset="0"/>
                </a:rPr>
                <a:t>Capitale naturale</a:t>
              </a:r>
            </a:p>
          </p:txBody>
        </p:sp>
      </p:grpSp>
      <p:grpSp>
        <p:nvGrpSpPr>
          <p:cNvPr id="25" name="Gruppo 43"/>
          <p:cNvGrpSpPr>
            <a:grpSpLocks/>
          </p:cNvGrpSpPr>
          <p:nvPr/>
        </p:nvGrpSpPr>
        <p:grpSpPr bwMode="auto">
          <a:xfrm>
            <a:off x="3716569" y="2257185"/>
            <a:ext cx="1143000" cy="2500313"/>
            <a:chOff x="3857625" y="2071688"/>
            <a:chExt cx="1143000" cy="2500312"/>
          </a:xfrm>
        </p:grpSpPr>
        <p:sp>
          <p:nvSpPr>
            <p:cNvPr id="26" name="Ovale 25"/>
            <p:cNvSpPr/>
            <p:nvPr/>
          </p:nvSpPr>
          <p:spPr bwMode="auto">
            <a:xfrm>
              <a:off x="3857625" y="2071688"/>
              <a:ext cx="1143000" cy="250031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7" name="CasellaDiTesto 20"/>
            <p:cNvSpPr txBox="1">
              <a:spLocks noChangeArrowheads="1"/>
            </p:cNvSpPr>
            <p:nvPr/>
          </p:nvSpPr>
          <p:spPr bwMode="auto">
            <a:xfrm rot="-3506055">
              <a:off x="3763009" y="3133433"/>
              <a:ext cx="1357311" cy="369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latin typeface="Calibri" pitchFamily="34" charset="0"/>
                </a:rPr>
                <a:t>Paesaggio</a:t>
              </a:r>
            </a:p>
          </p:txBody>
        </p:sp>
      </p:grpSp>
      <p:grpSp>
        <p:nvGrpSpPr>
          <p:cNvPr id="28" name="Gruppo 46"/>
          <p:cNvGrpSpPr>
            <a:grpSpLocks/>
          </p:cNvGrpSpPr>
          <p:nvPr/>
        </p:nvGrpSpPr>
        <p:grpSpPr bwMode="auto">
          <a:xfrm>
            <a:off x="4145194" y="5845905"/>
            <a:ext cx="2286000" cy="347662"/>
            <a:chOff x="4286237" y="5715016"/>
            <a:chExt cx="2286002" cy="348435"/>
          </a:xfrm>
        </p:grpSpPr>
        <p:cxnSp>
          <p:nvCxnSpPr>
            <p:cNvPr id="29" name="Connettore 2 28"/>
            <p:cNvCxnSpPr/>
            <p:nvPr/>
          </p:nvCxnSpPr>
          <p:spPr bwMode="auto">
            <a:xfrm>
              <a:off x="4286237" y="5715016"/>
              <a:ext cx="228600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43"/>
            <p:cNvSpPr txBox="1">
              <a:spLocks noChangeArrowheads="1"/>
            </p:cNvSpPr>
            <p:nvPr/>
          </p:nvSpPr>
          <p:spPr bwMode="auto">
            <a:xfrm>
              <a:off x="5000628" y="5786454"/>
              <a:ext cx="1214438" cy="27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b="1">
                  <a:latin typeface="Calibri" pitchFamily="34" charset="0"/>
                </a:rPr>
                <a:t>Tempi lunghi </a:t>
              </a:r>
            </a:p>
          </p:txBody>
        </p:sp>
      </p:grpSp>
      <p:grpSp>
        <p:nvGrpSpPr>
          <p:cNvPr id="31" name="Gruppo 45"/>
          <p:cNvGrpSpPr>
            <a:grpSpLocks/>
          </p:cNvGrpSpPr>
          <p:nvPr/>
        </p:nvGrpSpPr>
        <p:grpSpPr bwMode="auto">
          <a:xfrm>
            <a:off x="2144945" y="5471873"/>
            <a:ext cx="2187575" cy="276225"/>
            <a:chOff x="2285984" y="5286388"/>
            <a:chExt cx="2187611" cy="276997"/>
          </a:xfrm>
        </p:grpSpPr>
        <p:cxnSp>
          <p:nvCxnSpPr>
            <p:cNvPr id="32" name="Connettore 2 31"/>
            <p:cNvCxnSpPr/>
            <p:nvPr/>
          </p:nvCxnSpPr>
          <p:spPr bwMode="auto">
            <a:xfrm flipV="1">
              <a:off x="2401874" y="5292756"/>
              <a:ext cx="2071721" cy="159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44"/>
            <p:cNvSpPr txBox="1">
              <a:spLocks noChangeArrowheads="1"/>
            </p:cNvSpPr>
            <p:nvPr/>
          </p:nvSpPr>
          <p:spPr bwMode="auto">
            <a:xfrm>
              <a:off x="2285984" y="5286388"/>
              <a:ext cx="1285875" cy="27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b="1">
                  <a:latin typeface="Calibri" pitchFamily="34" charset="0"/>
                </a:rPr>
                <a:t>Tempi brevi</a:t>
              </a:r>
            </a:p>
          </p:txBody>
        </p:sp>
      </p:grpSp>
      <p:grpSp>
        <p:nvGrpSpPr>
          <p:cNvPr id="34" name="Gruppo 42"/>
          <p:cNvGrpSpPr>
            <a:grpSpLocks/>
          </p:cNvGrpSpPr>
          <p:nvPr/>
        </p:nvGrpSpPr>
        <p:grpSpPr bwMode="auto">
          <a:xfrm>
            <a:off x="4931007" y="1971435"/>
            <a:ext cx="2000250" cy="3071813"/>
            <a:chOff x="5072063" y="1785938"/>
            <a:chExt cx="2000250" cy="3071812"/>
          </a:xfrm>
        </p:grpSpPr>
        <p:sp>
          <p:nvSpPr>
            <p:cNvPr id="35" name="Ovale 34"/>
            <p:cNvSpPr/>
            <p:nvPr/>
          </p:nvSpPr>
          <p:spPr bwMode="auto">
            <a:xfrm>
              <a:off x="5072063" y="1785938"/>
              <a:ext cx="2000250" cy="3071812"/>
            </a:xfrm>
            <a:prstGeom prst="ellipse">
              <a:avLst/>
            </a:prstGeom>
            <a:solidFill>
              <a:srgbClr val="00FF00">
                <a:alpha val="48627"/>
              </a:srgbClr>
            </a:solidFill>
            <a:ln w="25400">
              <a:solidFill>
                <a:srgbClr val="FFFFFF"/>
              </a:solidFill>
              <a:prstDash val="dash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" name="CasellaDiTesto 49"/>
            <p:cNvSpPr txBox="1">
              <a:spLocks noChangeArrowheads="1"/>
            </p:cNvSpPr>
            <p:nvPr/>
          </p:nvSpPr>
          <p:spPr bwMode="auto">
            <a:xfrm>
              <a:off x="5857875" y="2714625"/>
              <a:ext cx="1000125" cy="830263"/>
            </a:xfrm>
            <a:prstGeom prst="rect">
              <a:avLst/>
            </a:prstGeom>
            <a:noFill/>
            <a:ln w="25400">
              <a:noFill/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>
                  <a:latin typeface="Calibri" pitchFamily="34" charset="0"/>
                </a:rPr>
                <a:t>Capitale naturale critico</a:t>
              </a:r>
            </a:p>
          </p:txBody>
        </p:sp>
      </p:grpSp>
      <p:grpSp>
        <p:nvGrpSpPr>
          <p:cNvPr id="37" name="Gruppo 44"/>
          <p:cNvGrpSpPr>
            <a:grpSpLocks/>
          </p:cNvGrpSpPr>
          <p:nvPr/>
        </p:nvGrpSpPr>
        <p:grpSpPr bwMode="auto">
          <a:xfrm>
            <a:off x="4073757" y="2328622"/>
            <a:ext cx="2286000" cy="2214562"/>
            <a:chOff x="4214813" y="2143125"/>
            <a:chExt cx="2286000" cy="2214563"/>
          </a:xfrm>
        </p:grpSpPr>
        <p:cxnSp>
          <p:nvCxnSpPr>
            <p:cNvPr id="38" name="Connettore 2 37"/>
            <p:cNvCxnSpPr/>
            <p:nvPr/>
          </p:nvCxnSpPr>
          <p:spPr bwMode="auto">
            <a:xfrm rot="10800000" flipV="1">
              <a:off x="4214813" y="2143125"/>
              <a:ext cx="785812" cy="71437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 bwMode="auto">
            <a:xfrm rot="10800000" flipV="1">
              <a:off x="4500563" y="2571750"/>
              <a:ext cx="785812" cy="71437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 bwMode="auto">
            <a:xfrm rot="10800000" flipV="1">
              <a:off x="4643438" y="3429001"/>
              <a:ext cx="785812" cy="71437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/>
            <p:cNvCxnSpPr/>
            <p:nvPr/>
          </p:nvCxnSpPr>
          <p:spPr bwMode="auto">
            <a:xfrm rot="10800000" flipV="1">
              <a:off x="4500563" y="3143250"/>
              <a:ext cx="785812" cy="71437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/>
            <p:cNvCxnSpPr/>
            <p:nvPr/>
          </p:nvCxnSpPr>
          <p:spPr bwMode="auto">
            <a:xfrm rot="10800000" flipV="1">
              <a:off x="4429125" y="3786188"/>
              <a:ext cx="785813" cy="71438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/>
            <p:cNvCxnSpPr/>
            <p:nvPr/>
          </p:nvCxnSpPr>
          <p:spPr bwMode="auto">
            <a:xfrm rot="10800000" flipV="1">
              <a:off x="4286250" y="4286251"/>
              <a:ext cx="785813" cy="71437"/>
            </a:xfrm>
            <a:prstGeom prst="straightConnector1">
              <a:avLst/>
            </a:prstGeom>
            <a:ln w="50800">
              <a:solidFill>
                <a:srgbClr val="FFFF00">
                  <a:alpha val="50000"/>
                </a:srgb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50"/>
            <p:cNvSpPr txBox="1">
              <a:spLocks noChangeArrowheads="1"/>
            </p:cNvSpPr>
            <p:nvPr/>
          </p:nvSpPr>
          <p:spPr bwMode="auto">
            <a:xfrm>
              <a:off x="5214938" y="3714750"/>
              <a:ext cx="12858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itchFamily="18" charset="2"/>
                <a:buChar char=""/>
                <a:defRPr sz="26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"/>
                <a:defRPr sz="2300">
                  <a:solidFill>
                    <a:srgbClr val="6C6C6C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itchFamily="2" charset="2"/>
                <a:buChar char="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itchFamily="18" charset="2"/>
                <a:buChar char=""/>
                <a:defRPr sz="2000">
                  <a:solidFill>
                    <a:srgbClr val="6C6C6C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b="1">
                  <a:latin typeface="Calibri" pitchFamily="34" charset="0"/>
                </a:rPr>
                <a:t>Servizi ecosistemici</a:t>
              </a:r>
            </a:p>
          </p:txBody>
        </p:sp>
      </p:grpSp>
      <p:sp>
        <p:nvSpPr>
          <p:cNvPr id="45" name="CasellaDiTesto 48"/>
          <p:cNvSpPr txBox="1">
            <a:spLocks noChangeArrowheads="1"/>
          </p:cNvSpPr>
          <p:nvPr/>
        </p:nvSpPr>
        <p:spPr bwMode="auto">
          <a:xfrm>
            <a:off x="1524001" y="369204"/>
            <a:ext cx="911224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rgbClr val="006600"/>
                </a:solidFill>
                <a:latin typeface="Berlin Sans FB Demi" pitchFamily="34" charset="0"/>
                <a:cs typeface="Arial" pitchFamily="34" charset="0"/>
              </a:rPr>
              <a:t>LO SVILUPPO SOSTENIBILE E DUREVOLE: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6600"/>
                </a:solidFill>
                <a:latin typeface="Berlin Sans FB Demi" pitchFamily="34" charset="0"/>
                <a:cs typeface="Arial" pitchFamily="34" charset="0"/>
              </a:rPr>
              <a:t>DALLO STOCK AGGREGATO DI RISORSE AL  CAPITALE  NATURALE CRITICO</a:t>
            </a:r>
          </a:p>
        </p:txBody>
      </p:sp>
      <p:sp>
        <p:nvSpPr>
          <p:cNvPr id="46" name="CasellaDiTesto 35"/>
          <p:cNvSpPr txBox="1">
            <a:spLocks noChangeArrowheads="1"/>
          </p:cNvSpPr>
          <p:nvPr/>
        </p:nvSpPr>
        <p:spPr bwMode="auto">
          <a:xfrm>
            <a:off x="2502032" y="6055455"/>
            <a:ext cx="1285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dirty="0">
                <a:solidFill>
                  <a:srgbClr val="002060"/>
                </a:solidFill>
                <a:latin typeface="Berlin Sans FB Demi" pitchFamily="34" charset="0"/>
              </a:rPr>
              <a:t>Santolini 2008</a:t>
            </a:r>
          </a:p>
        </p:txBody>
      </p:sp>
      <p:pic>
        <p:nvPicPr>
          <p:cNvPr id="48" name="Immagine 47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4781" y="5945304"/>
            <a:ext cx="726546" cy="360000"/>
          </a:xfrm>
          <a:prstGeom prst="rect">
            <a:avLst/>
          </a:prstGeom>
        </p:spPr>
      </p:pic>
      <p:sp>
        <p:nvSpPr>
          <p:cNvPr id="49" name="Freccia in giù 48"/>
          <p:cNvSpPr/>
          <p:nvPr/>
        </p:nvSpPr>
        <p:spPr>
          <a:xfrm rot="12796095">
            <a:off x="5610162" y="1977458"/>
            <a:ext cx="366713" cy="6132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5807166" y="2182354"/>
            <a:ext cx="1052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Soglie di Resilienza</a:t>
            </a:r>
          </a:p>
        </p:txBody>
      </p:sp>
      <p:pic>
        <p:nvPicPr>
          <p:cNvPr id="51" name="Picture 2" descr="Risultati immagini per turismo e ambi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19" y="2228286"/>
            <a:ext cx="3369431" cy="24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ccia circolare a destra 1"/>
          <p:cNvSpPr/>
          <p:nvPr/>
        </p:nvSpPr>
        <p:spPr>
          <a:xfrm rot="15334859">
            <a:off x="7220605" y="3917614"/>
            <a:ext cx="731520" cy="216421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Freccia circolare a sinistra 2"/>
          <p:cNvSpPr/>
          <p:nvPr/>
        </p:nvSpPr>
        <p:spPr>
          <a:xfrm rot="17333135">
            <a:off x="8062505" y="181048"/>
            <a:ext cx="1485843" cy="429934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4" name="Freccia circolare a sinistra 53"/>
          <p:cNvSpPr/>
          <p:nvPr/>
        </p:nvSpPr>
        <p:spPr>
          <a:xfrm rot="15735014">
            <a:off x="7433791" y="1891097"/>
            <a:ext cx="617383" cy="15533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8114999" y="5431116"/>
            <a:ext cx="38228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6">
                    <a:lumMod val="50000"/>
                  </a:schemeClr>
                </a:solidFill>
              </a:rPr>
              <a:t>Capitale Naturale e Servizi </a:t>
            </a:r>
            <a:r>
              <a:rPr lang="it-IT" sz="1400" b="1" dirty="0" err="1">
                <a:solidFill>
                  <a:schemeClr val="accent6">
                    <a:lumMod val="50000"/>
                  </a:schemeClr>
                </a:solidFill>
              </a:rPr>
              <a:t>Ecosistemici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it-IT" sz="1200" dirty="0"/>
              <a:t>(Primo Rapporto sul CN)</a:t>
            </a:r>
          </a:p>
          <a:p>
            <a:pPr algn="just"/>
            <a:r>
              <a:rPr lang="it-IT" sz="1200" b="1" i="1" dirty="0"/>
              <a:t>l’intero stock di </a:t>
            </a:r>
            <a:r>
              <a:rPr lang="it-IT" sz="1200" b="1" i="1" dirty="0" err="1"/>
              <a:t>asset</a:t>
            </a:r>
            <a:r>
              <a:rPr lang="it-IT" sz="1200" b="1" i="1" dirty="0"/>
              <a:t> naturali - organismi viventi, aria, acqua, suolo e risorse geologiche - che contribuiscono a fornire beni e servizi di valore, diretto o indiretto, per l’uomo e che sono necessari per la sopravvivenza dell’ambiente stesso da cui sono generati</a:t>
            </a:r>
            <a:endParaRPr lang="it-IT" sz="1200" dirty="0"/>
          </a:p>
        </p:txBody>
      </p:sp>
      <p:sp>
        <p:nvSpPr>
          <p:cNvPr id="55" name="CasellaDiTesto 38"/>
          <p:cNvSpPr txBox="1">
            <a:spLocks noChangeArrowheads="1"/>
          </p:cNvSpPr>
          <p:nvPr/>
        </p:nvSpPr>
        <p:spPr bwMode="auto">
          <a:xfrm>
            <a:off x="1527176" y="11112"/>
            <a:ext cx="915352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it-IT" sz="1800" b="1" dirty="0">
                <a:solidFill>
                  <a:srgbClr val="009900"/>
                </a:solidFill>
                <a:latin typeface="Berlin Sans FB Demi" panose="020E0802020502020306" pitchFamily="34" charset="0"/>
              </a:rPr>
              <a:t>PERCHE’ PARLARE DEL CAPITALE NATURALE?</a:t>
            </a:r>
            <a:endParaRPr lang="it-IT" altLang="it-IT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9" grpId="0" animBg="1"/>
      <p:bldP spid="50" grpId="0"/>
      <p:bldP spid="2" grpId="0" animBg="1"/>
      <p:bldP spid="3" grpId="0" animBg="1"/>
      <p:bldP spid="54" grpId="0" animBg="1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425573"/>
              </p:ext>
            </p:extLst>
          </p:nvPr>
        </p:nvGraphicFramePr>
        <p:xfrm>
          <a:off x="3753303" y="2132856"/>
          <a:ext cx="6763658" cy="4418614"/>
        </p:xfrm>
        <a:graphic>
          <a:graphicData uri="http://schemas.openxmlformats.org/drawingml/2006/table">
            <a:tbl>
              <a:tblPr/>
              <a:tblGrid>
                <a:gridCol w="3381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54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2800" kern="1200" spc="-100" noProof="0" dirty="0">
                          <a:solidFill>
                            <a:srgbClr val="00B050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 di Supporto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-ciclo dei nutrienti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-produzione di cibo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impollinazione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Habitat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Cicli idrologici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kern="1200" spc="-100" noProof="0" dirty="0">
                          <a:solidFill>
                            <a:srgbClr val="00B050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 di Regolazione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Regolazione dei gas atmosferici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regolazione del clima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Regolazione del disturbo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-regolazione del ciclo delle acque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Trattamento dei rifiuti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Ciclo dei nutrienti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Ritenzione di suolo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77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kern="1200" spc="-100" noProof="0" dirty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</a:t>
                      </a:r>
                      <a:r>
                        <a:rPr kumimoji="0" lang="it-IT" sz="2800" kern="1200" spc="-100" baseline="0" noProof="0" dirty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 di Fornitura</a:t>
                      </a:r>
                      <a:endParaRPr kumimoji="0" lang="it-IT" sz="2800" kern="1200" spc="-100" noProof="0" dirty="0">
                        <a:solidFill>
                          <a:schemeClr val="tx2">
                            <a:satMod val="200000"/>
                          </a:schemeClr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-acqua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-cibo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-materie prime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-risorse genetiche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 Principi farmaceutici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0" charset="0"/>
                        <a:ea typeface="ＭＳ Ｐゴシック" pitchFamily="2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kern="1200" spc="-100" noProof="0" dirty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</a:t>
                      </a:r>
                      <a:r>
                        <a:rPr kumimoji="0" lang="it-IT" sz="2800" kern="1200" spc="-100" baseline="0" noProof="0" dirty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 Culturali</a:t>
                      </a:r>
                      <a:endParaRPr kumimoji="0" lang="it-IT" sz="2800" kern="1200" spc="-100" noProof="0" dirty="0">
                        <a:solidFill>
                          <a:schemeClr val="tx2">
                            <a:satMod val="200000"/>
                          </a:schemeClr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-servizi ricreativi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-servizi estetici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-servizi spirituali, storici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59" name="Picture 6" descr="Lost_Valley_Cre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128" y="5587093"/>
            <a:ext cx="96552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7035" y="3639526"/>
            <a:ext cx="1108216" cy="619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2" name="Picture 6" descr="afric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3284" y="5080838"/>
            <a:ext cx="935718" cy="61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4"/>
          <p:cNvPicPr>
            <a:picLocks noChangeAspect="1" noChangeArrowheads="1"/>
          </p:cNvPicPr>
          <p:nvPr/>
        </p:nvPicPr>
        <p:blipFill>
          <a:blip r:embed="rId6"/>
          <a:srcRect t="20073"/>
          <a:stretch>
            <a:fillRect/>
          </a:stretch>
        </p:blipFill>
        <p:spPr bwMode="auto">
          <a:xfrm>
            <a:off x="7280137" y="5768703"/>
            <a:ext cx="1008063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6199308" y="439254"/>
            <a:ext cx="4439440" cy="1532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defRPr/>
            </a:pPr>
            <a:r>
              <a:rPr lang="en-US" sz="3600" b="1" spc="-100" dirty="0">
                <a:solidFill>
                  <a:srgbClr val="009900"/>
                </a:solidFill>
                <a:ea typeface="+mj-ea"/>
                <a:cs typeface="Times New Roman" pitchFamily="18" charset="0"/>
              </a:rPr>
              <a:t>I SERVIZI ECOSISTEMICI </a:t>
            </a:r>
          </a:p>
          <a:p>
            <a:pPr algn="r">
              <a:defRPr/>
            </a:pPr>
            <a:r>
              <a:rPr lang="en-US" sz="2000" b="1" spc="-100" dirty="0">
                <a:solidFill>
                  <a:srgbClr val="009900"/>
                </a:solidFill>
                <a:ea typeface="+mj-ea"/>
                <a:cs typeface="Times New Roman" pitchFamily="18" charset="0"/>
              </a:rPr>
              <a:t>(MEA , 2005; de </a:t>
            </a:r>
            <a:r>
              <a:rPr lang="en-US" sz="2000" b="1" spc="-100" dirty="0" err="1">
                <a:solidFill>
                  <a:srgbClr val="009900"/>
                </a:solidFill>
                <a:ea typeface="+mj-ea"/>
                <a:cs typeface="Times New Roman" pitchFamily="18" charset="0"/>
              </a:rPr>
              <a:t>Groot</a:t>
            </a:r>
            <a:r>
              <a:rPr lang="en-US" sz="2000" b="1" spc="-100" dirty="0">
                <a:solidFill>
                  <a:srgbClr val="009900"/>
                </a:solidFill>
                <a:ea typeface="+mj-ea"/>
                <a:cs typeface="Times New Roman" pitchFamily="18" charset="0"/>
              </a:rPr>
              <a:t> et al., 2002)</a:t>
            </a:r>
          </a:p>
          <a:p>
            <a:pPr algn="r">
              <a:defRPr/>
            </a:pPr>
            <a:endParaRPr lang="it-IT" sz="1400" b="1" spc="-100" dirty="0">
              <a:solidFill>
                <a:srgbClr val="00990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616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8036" y="3555884"/>
            <a:ext cx="1137272" cy="7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302" y="2651177"/>
            <a:ext cx="1022006" cy="7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9028"/>
            <a:ext cx="920613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ric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5151" y="5060468"/>
            <a:ext cx="1097480" cy="46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/>
          <a:srcRect l="33984" t="25311" r="32617" b="7187"/>
          <a:stretch>
            <a:fillRect/>
          </a:stretch>
        </p:blipFill>
        <p:spPr bwMode="auto">
          <a:xfrm>
            <a:off x="1812698" y="2151663"/>
            <a:ext cx="1620837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7" descr="Nature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77772" y="4421788"/>
            <a:ext cx="1547812" cy="193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812696" y="443819"/>
            <a:ext cx="44719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u="sng" dirty="0">
                <a:solidFill>
                  <a:srgbClr val="009374"/>
                </a:solidFill>
              </a:rPr>
              <a:t>Beni</a:t>
            </a:r>
            <a:r>
              <a:rPr lang="it-IT" altLang="it-IT" sz="1100" b="1" dirty="0">
                <a:solidFill>
                  <a:srgbClr val="009374"/>
                </a:solidFill>
              </a:rPr>
              <a:t> come risorse alimentari, acqua, aria, suolo, materie prime, risorse genetiche ecc., </a:t>
            </a:r>
            <a:r>
              <a:rPr lang="it-IT" altLang="it-IT" sz="1100" b="1" u="sng" dirty="0">
                <a:solidFill>
                  <a:srgbClr val="009374"/>
                </a:solidFill>
              </a:rPr>
              <a:t>le loro relazioni funzionali </a:t>
            </a:r>
            <a:r>
              <a:rPr lang="it-IT" altLang="it-IT" sz="1100" b="1" dirty="0">
                <a:solidFill>
                  <a:srgbClr val="009374"/>
                </a:solidFill>
              </a:rPr>
              <a:t>(fissazione di CO2, regolazione dei gas in atmosfera, depurazione, conservazione suolo ecc.) che, combinati con i manufatti ed i servizi del capitale umano, permettono all’uomo di raggiungere e mantenere una condizione di benessere (Costanza et al., 1997). </a:t>
            </a:r>
          </a:p>
        </p:txBody>
      </p:sp>
    </p:spTree>
    <p:extLst>
      <p:ext uri="{BB962C8B-B14F-4D97-AF65-F5344CB8AC3E}">
        <p14:creationId xmlns:p14="http://schemas.microsoft.com/office/powerpoint/2010/main" val="343099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38">
            <a:extLst>
              <a:ext uri="{FF2B5EF4-FFF2-40B4-BE49-F238E27FC236}">
                <a16:creationId xmlns:a16="http://schemas.microsoft.com/office/drawing/2014/main" id="{D611AAF0-E765-4E74-82FE-F55BEECF7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1045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450"/>
              </a:spcBef>
              <a:buClr>
                <a:srgbClr val="EBEBEB"/>
              </a:buClr>
              <a:buSzPct val="73000"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Trebuchet MS" panose="020B0603020202020204" pitchFamily="34" charset="0"/>
                <a:ea typeface="Microsoft YaHei" panose="020B0503020204020204" pitchFamily="34" charset="-122"/>
              </a:rPr>
              <a:t>Obiettivi di Sviluppo Sostenibile e Servizi ecosistemici </a:t>
            </a:r>
          </a:p>
          <a:p>
            <a:pPr algn="ctr">
              <a:spcBef>
                <a:spcPts val="450"/>
              </a:spcBef>
              <a:buClr>
                <a:srgbClr val="EBEBEB"/>
              </a:buClr>
              <a:buSzPct val="73000"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Trebuchet MS" panose="020B0603020202020204" pitchFamily="34" charset="0"/>
                <a:ea typeface="Microsoft YaHei" panose="020B0503020204020204" pitchFamily="34" charset="-122"/>
              </a:rPr>
              <a:t>nella visione gerarchicamente ordinata 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162D53-F01E-437D-838C-8CD33515C439}"/>
              </a:ext>
            </a:extLst>
          </p:cNvPr>
          <p:cNvSpPr txBox="1"/>
          <p:nvPr/>
        </p:nvSpPr>
        <p:spPr>
          <a:xfrm>
            <a:off x="2524131" y="5994795"/>
            <a:ext cx="688752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b="1" i="1" dirty="0">
                <a:solidFill>
                  <a:srgbClr val="FF0000"/>
                </a:solidFill>
              </a:rPr>
              <a:t>I SE </a:t>
            </a:r>
            <a:r>
              <a:rPr lang="it-IT" sz="1400" b="1" i="1" u="sng" dirty="0">
                <a:solidFill>
                  <a:srgbClr val="FF0000"/>
                </a:solidFill>
              </a:rPr>
              <a:t>non sono oggetti interscambiabili e  facilmente mitigabili</a:t>
            </a:r>
          </a:p>
          <a:p>
            <a:pPr algn="ctr">
              <a:spcAft>
                <a:spcPts val="600"/>
              </a:spcAft>
            </a:pPr>
            <a:r>
              <a:rPr lang="it-IT" sz="1400" b="1" i="1" u="sng" dirty="0">
                <a:solidFill>
                  <a:srgbClr val="FF0000"/>
                </a:solidFill>
              </a:rPr>
              <a:t>Gli ecosistemi devono avere spazio per funzionare</a:t>
            </a:r>
          </a:p>
          <a:p>
            <a:pPr algn="ctr">
              <a:spcAft>
                <a:spcPts val="600"/>
              </a:spcAft>
            </a:pPr>
            <a:r>
              <a:rPr lang="it-IT" sz="1400" b="1" i="1" u="sng" dirty="0">
                <a:solidFill>
                  <a:srgbClr val="FF0000"/>
                </a:solidFill>
              </a:rPr>
              <a:t>Il CN fa parte dello Stock  aggregato di risorse ma una gran parte non è interscambiabile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AC4931D-0240-47DB-8DE3-1B18FC5DC451}"/>
              </a:ext>
            </a:extLst>
          </p:cNvPr>
          <p:cNvGrpSpPr/>
          <p:nvPr/>
        </p:nvGrpSpPr>
        <p:grpSpPr>
          <a:xfrm>
            <a:off x="1505123" y="1679770"/>
            <a:ext cx="5051336" cy="4265248"/>
            <a:chOff x="-18877" y="1679770"/>
            <a:chExt cx="5051336" cy="426524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7A87167F-23C9-42F5-AB3F-896C9DA92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983"/>
            <a:stretch/>
          </p:blipFill>
          <p:spPr>
            <a:xfrm>
              <a:off x="-18877" y="1679770"/>
              <a:ext cx="5051336" cy="3917804"/>
            </a:xfrm>
            <a:prstGeom prst="rect">
              <a:avLst/>
            </a:prstGeom>
          </p:spPr>
        </p:pic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3458E2F-FACC-4DCE-9078-D5B7A5922639}"/>
                </a:ext>
              </a:extLst>
            </p:cNvPr>
            <p:cNvGrpSpPr/>
            <p:nvPr/>
          </p:nvGrpSpPr>
          <p:grpSpPr>
            <a:xfrm>
              <a:off x="264418" y="5352414"/>
              <a:ext cx="3125515" cy="592604"/>
              <a:chOff x="264418" y="5352414"/>
              <a:chExt cx="3125515" cy="592604"/>
            </a:xfrm>
          </p:grpSpPr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AFB641D-F203-4411-B7D3-C5F3FE07D945}"/>
                  </a:ext>
                </a:extLst>
              </p:cNvPr>
              <p:cNvSpPr txBox="1"/>
              <p:nvPr/>
            </p:nvSpPr>
            <p:spPr>
              <a:xfrm>
                <a:off x="2185757" y="5683408"/>
                <a:ext cx="12041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b="1" i="1" dirty="0" err="1"/>
                  <a:t>Folke</a:t>
                </a:r>
                <a:r>
                  <a:rPr lang="it-IT" sz="1100" b="1" i="1" dirty="0"/>
                  <a:t> et al. 2016</a:t>
                </a:r>
              </a:p>
            </p:txBody>
          </p:sp>
          <p:pic>
            <p:nvPicPr>
              <p:cNvPr id="4105" name="Immagine 5">
                <a:extLst>
                  <a:ext uri="{FF2B5EF4-FFF2-40B4-BE49-F238E27FC236}">
                    <a16:creationId xmlns:a16="http://schemas.microsoft.com/office/drawing/2014/main" id="{8206668E-5CCB-4FA0-B05A-9D68C7063F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18" y="5352414"/>
                <a:ext cx="415529" cy="330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80B82857-7EDE-45B9-B818-E7A697247225}"/>
              </a:ext>
            </a:extLst>
          </p:cNvPr>
          <p:cNvGrpSpPr/>
          <p:nvPr/>
        </p:nvGrpSpPr>
        <p:grpSpPr>
          <a:xfrm>
            <a:off x="6096001" y="2079445"/>
            <a:ext cx="4539581" cy="3734768"/>
            <a:chOff x="4651437" y="1199484"/>
            <a:chExt cx="4539581" cy="3734768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EF06837F-953E-459F-A36A-BBF91A5978EE}"/>
                </a:ext>
              </a:extLst>
            </p:cNvPr>
            <p:cNvSpPr/>
            <p:nvPr/>
          </p:nvSpPr>
          <p:spPr>
            <a:xfrm>
              <a:off x="6517310" y="4672642"/>
              <a:ext cx="147508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 i="1" dirty="0"/>
                <a:t>Santolini et al. Inedito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EE253E8F-8DB6-408A-9FC7-C1B57592611F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56"/>
            <a:stretch/>
          </p:blipFill>
          <p:spPr bwMode="auto">
            <a:xfrm>
              <a:off x="4651437" y="1199484"/>
              <a:ext cx="4539581" cy="35541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9F4DEF43-3C53-4741-BD39-FD85FAF68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453" y="765050"/>
            <a:ext cx="1766013" cy="22676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c7096daef1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301" y="971551"/>
            <a:ext cx="8580933" cy="49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c7096daef1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3653" y="5673310"/>
            <a:ext cx="491248" cy="32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6B1F4F-24AF-4690-93E3-F6286B99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8" y="12829"/>
            <a:ext cx="9144000" cy="27699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defTabSz="33694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350" dirty="0">
              <a:solidFill>
                <a:srgbClr val="009900"/>
              </a:solidFill>
              <a:latin typeface="Century Gothic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8221" t="15953" r="24631" b="11678"/>
          <a:stretch/>
        </p:blipFill>
        <p:spPr>
          <a:xfrm>
            <a:off x="1646735" y="1194030"/>
            <a:ext cx="8892003" cy="565114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524000" y="-15709"/>
            <a:ext cx="9143999" cy="10179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it-IT" sz="2005" b="1" i="1" dirty="0">
                <a:solidFill>
                  <a:srgbClr val="008000"/>
                </a:solidFill>
              </a:rPr>
              <a:t>QUANDO UNA FUNZIONE DIVENTA SERVIZIO</a:t>
            </a:r>
          </a:p>
          <a:p>
            <a:pPr lvl="0" algn="ctr"/>
            <a:r>
              <a:rPr lang="it-IT" sz="2005" b="1" i="1" dirty="0">
                <a:solidFill>
                  <a:srgbClr val="008000"/>
                </a:solidFill>
              </a:rPr>
              <a:t>UEF – Unità Ecologico Funzionale </a:t>
            </a:r>
          </a:p>
          <a:p>
            <a:pPr lvl="0" algn="ctr"/>
            <a:r>
              <a:rPr lang="it-IT" sz="2005" b="1" i="1" dirty="0">
                <a:solidFill>
                  <a:srgbClr val="008000"/>
                </a:solidFill>
              </a:rPr>
              <a:t>IL SISTEMA DI SCALE ED IL MAPPAGGIO</a:t>
            </a:r>
            <a:endParaRPr lang="it-IT" sz="2005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46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t="16231" r="22275" b="4665"/>
          <a:stretch>
            <a:fillRect/>
          </a:stretch>
        </p:blipFill>
        <p:spPr bwMode="auto">
          <a:xfrm>
            <a:off x="1524001" y="620614"/>
            <a:ext cx="6458396" cy="623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8282" y="-22324"/>
            <a:ext cx="1169789" cy="155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22" y="2757041"/>
            <a:ext cx="1547069" cy="10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09892" y="-8532"/>
            <a:ext cx="4858181" cy="703478"/>
          </a:xfrm>
          <a:prstGeom prst="rect">
            <a:avLst/>
          </a:prstGeom>
          <a:solidFill>
            <a:schemeClr val="bg1"/>
          </a:solidFill>
        </p:spPr>
        <p:txBody>
          <a:bodyPr lIns="91435" tIns="45718" rIns="91435" bIns="45718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9pPr>
            <a:extLst/>
          </a:lstStyle>
          <a:p>
            <a:pPr algn="ctr">
              <a:defRPr/>
            </a:pPr>
            <a:r>
              <a:rPr lang="en-US" sz="2000" u="sng" kern="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le </a:t>
            </a:r>
            <a:r>
              <a:rPr lang="en-US" sz="2000" u="sng" kern="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funzioni</a:t>
            </a:r>
            <a:r>
              <a:rPr lang="en-US" sz="2000" u="sng" kern="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 di un BOSCO</a:t>
            </a:r>
            <a:b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</a:b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…in 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pratica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 a </a:t>
            </a:r>
            <a:r>
              <a:rPr lang="en-US" sz="2000" kern="0" dirty="0" err="1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cosa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 serve?</a:t>
            </a:r>
            <a:endParaRPr lang="it-IT" sz="2000" kern="0" dirty="0">
              <a:solidFill>
                <a:schemeClr val="accent6">
                  <a:lumMod val="75000"/>
                </a:schemeClr>
              </a:solidFill>
              <a:latin typeface="Berlin Sans FB Demi" pitchFamily="34" charset="0"/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18381" r="29688" b="4376"/>
          <a:stretch>
            <a:fillRect/>
          </a:stretch>
        </p:blipFill>
        <p:spPr bwMode="auto">
          <a:xfrm>
            <a:off x="8307214" y="1842865"/>
            <a:ext cx="2370832" cy="29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15" y="4582047"/>
            <a:ext cx="2376413" cy="158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26" y="3837534"/>
            <a:ext cx="2519288" cy="167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97" y="17859"/>
            <a:ext cx="2661047" cy="176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037" y="5829971"/>
            <a:ext cx="1389682" cy="104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524001" y="6581002"/>
            <a:ext cx="2568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Santolini, 2010, </a:t>
            </a:r>
            <a:r>
              <a:rPr lang="it-IT" sz="1200" dirty="0" err="1"/>
              <a:t>Ecoscienza</a:t>
            </a:r>
            <a:r>
              <a:rPr lang="it-IT" sz="1200" dirty="0"/>
              <a:t>, 3/2010</a:t>
            </a:r>
          </a:p>
        </p:txBody>
      </p:sp>
    </p:spTree>
    <p:extLst>
      <p:ext uri="{BB962C8B-B14F-4D97-AF65-F5344CB8AC3E}">
        <p14:creationId xmlns:p14="http://schemas.microsoft.com/office/powerpoint/2010/main" val="256568022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448" y="476672"/>
            <a:ext cx="76200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1527176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QUALE VALORE?</a:t>
            </a:r>
          </a:p>
        </p:txBody>
      </p:sp>
      <p:sp>
        <p:nvSpPr>
          <p:cNvPr id="5" name="Rettangolo 4"/>
          <p:cNvSpPr/>
          <p:nvPr/>
        </p:nvSpPr>
        <p:spPr>
          <a:xfrm>
            <a:off x="3748764" y="2060848"/>
            <a:ext cx="2664296" cy="38381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/>
          <p:cNvSpPr/>
          <p:nvPr/>
        </p:nvSpPr>
        <p:spPr>
          <a:xfrm rot="16200000">
            <a:off x="2879926" y="5599574"/>
            <a:ext cx="396044" cy="1023448"/>
          </a:xfrm>
          <a:prstGeom prst="rightArrow">
            <a:avLst>
              <a:gd name="adj1" fmla="val 50000"/>
              <a:gd name="adj2" fmla="val 53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616027" y="6372036"/>
            <a:ext cx="983283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COSA E’ </a:t>
            </a:r>
            <a:endParaRPr lang="it-IT" b="1" dirty="0"/>
          </a:p>
        </p:txBody>
      </p:sp>
      <p:sp>
        <p:nvSpPr>
          <p:cNvPr id="8" name="Freccia a destra 7"/>
          <p:cNvSpPr/>
          <p:nvPr/>
        </p:nvSpPr>
        <p:spPr>
          <a:xfrm rot="16200000">
            <a:off x="4882890" y="5671582"/>
            <a:ext cx="396044" cy="1023448"/>
          </a:xfrm>
          <a:prstGeom prst="rightArrow">
            <a:avLst>
              <a:gd name="adj1" fmla="val 50000"/>
              <a:gd name="adj2" fmla="val 536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618991" y="6444044"/>
            <a:ext cx="983283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COSA FA </a:t>
            </a:r>
            <a:endParaRPr lang="it-IT" b="1" dirty="0"/>
          </a:p>
        </p:txBody>
      </p:sp>
      <p:sp>
        <p:nvSpPr>
          <p:cNvPr id="10" name="Freccia a destra 9"/>
          <p:cNvSpPr/>
          <p:nvPr/>
        </p:nvSpPr>
        <p:spPr>
          <a:xfrm rot="16200000">
            <a:off x="7561830" y="5627307"/>
            <a:ext cx="396044" cy="1023448"/>
          </a:xfrm>
          <a:prstGeom prst="rightArrow">
            <a:avLst>
              <a:gd name="adj1" fmla="val 50000"/>
              <a:gd name="adj2" fmla="val 5366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744072" y="6399769"/>
            <a:ext cx="2182446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it-IT" b="1" dirty="0">
                <a:solidFill>
                  <a:prstClr val="black"/>
                </a:solidFill>
              </a:rPr>
              <a:t>COSA RAPPRESENTA </a:t>
            </a:r>
            <a:endParaRPr lang="it-IT" b="1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3791744" y="1988840"/>
            <a:ext cx="5328592" cy="3996443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 rot="19577234">
            <a:off x="3523642" y="3539540"/>
            <a:ext cx="597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 PUBBLICO E/O COLLETTIVO</a:t>
            </a:r>
          </a:p>
        </p:txBody>
      </p:sp>
    </p:spTree>
    <p:extLst>
      <p:ext uri="{BB962C8B-B14F-4D97-AF65-F5344CB8AC3E}">
        <p14:creationId xmlns:p14="http://schemas.microsoft.com/office/powerpoint/2010/main" val="38842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C06EB23-B25D-48BA-BB6E-61E3AE88C47E}"/>
              </a:ext>
            </a:extLst>
          </p:cNvPr>
          <p:cNvSpPr txBox="1"/>
          <p:nvPr/>
        </p:nvSpPr>
        <p:spPr>
          <a:xfrm>
            <a:off x="2279576" y="6608385"/>
            <a:ext cx="9878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Mod.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Folke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C., Biggs, R.,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Norström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V,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Reyers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 &amp;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Rockström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Social-ecological resilience and biosphere-based sustainability science.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Ecol. Soc. 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D5E32A-5869-4786-B708-B7068DEF2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9" y="727219"/>
            <a:ext cx="7793234" cy="42932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EC187E-92E1-45DF-87A1-234E1AE2558B}"/>
              </a:ext>
            </a:extLst>
          </p:cNvPr>
          <p:cNvSpPr txBox="1"/>
          <p:nvPr/>
        </p:nvSpPr>
        <p:spPr>
          <a:xfrm>
            <a:off x="2286000" y="6165304"/>
            <a:ext cx="9872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Soto-Navarro et al. 2020. Building a Multidimensional Biodiversity Index – A scorecard for biodiversity health. Project report. UN Environment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World Conservation Monitoring Centre (UNEP-WCMC), Cambridge, UK and Luc Hoffmann Institute (LHI), Gland, Switzerland.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CDDD36-9361-48D5-A16B-6A307D40C68D}"/>
              </a:ext>
            </a:extLst>
          </p:cNvPr>
          <p:cNvSpPr txBox="1"/>
          <p:nvPr/>
        </p:nvSpPr>
        <p:spPr>
          <a:xfrm>
            <a:off x="2269121" y="5149641"/>
            <a:ext cx="7966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Sosteniamo che un quadro </a:t>
            </a:r>
            <a:r>
              <a:rPr lang="it-IT" sz="1200" b="1" dirty="0"/>
              <a:t>MBI</a:t>
            </a:r>
            <a:r>
              <a:rPr lang="it-IT" sz="1200" dirty="0"/>
              <a:t> </a:t>
            </a:r>
            <a:r>
              <a:rPr lang="it-IT" sz="1200" u="sng" dirty="0"/>
              <a:t>MULTIDIMENSIONAL BIODIVERSITY INDEX </a:t>
            </a:r>
            <a:r>
              <a:rPr lang="it-IT" sz="1200" dirty="0"/>
              <a:t>accoppiato che consideri esplicitamente la biodiversità e le persone come parte di un sistema sano </a:t>
            </a:r>
          </a:p>
          <a:p>
            <a:r>
              <a:rPr lang="it-IT" sz="1200" dirty="0"/>
              <a:t>(sostenuto da due sottoindici; un indice di </a:t>
            </a:r>
            <a:r>
              <a:rPr lang="it-IT" sz="1200" b="1" dirty="0"/>
              <a:t>biodiversità (BI) </a:t>
            </a:r>
            <a:r>
              <a:rPr lang="it-IT" sz="1200" dirty="0"/>
              <a:t>e un indice di </a:t>
            </a:r>
            <a:r>
              <a:rPr lang="it-IT" sz="1200" b="1" dirty="0"/>
              <a:t>biodiversità per le persone (BCPI)</a:t>
            </a:r>
            <a:r>
              <a:rPr lang="it-IT" sz="1200" dirty="0"/>
              <a:t>) può contribuire a integrare la biodiversità in tutte le valutazioni, decisioni politiche e azioni che incidono sullo sviluppo umano e sul benessere. </a:t>
            </a:r>
            <a:endParaRPr lang="en-US" sz="1200" dirty="0"/>
          </a:p>
        </p:txBody>
      </p:sp>
      <p:sp>
        <p:nvSpPr>
          <p:cNvPr id="10" name="CasellaDiTesto 38">
            <a:extLst>
              <a:ext uri="{FF2B5EF4-FFF2-40B4-BE49-F238E27FC236}">
                <a16:creationId xmlns:a16="http://schemas.microsoft.com/office/drawing/2014/main" id="{C7C20A54-7676-46CF-B3AA-E86C2D1B7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710451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450"/>
              </a:spcBef>
              <a:buClr>
                <a:srgbClr val="EBEBEB"/>
              </a:buClr>
              <a:buSzPct val="73000"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Trebuchet MS" panose="020B0603020202020204" pitchFamily="34" charset="0"/>
                <a:ea typeface="Microsoft YaHei" panose="020B0503020204020204" pitchFamily="34" charset="-122"/>
              </a:rPr>
              <a:t>Obiettivi di Sviluppo Sostenibile e Servizi ecosistemici </a:t>
            </a:r>
          </a:p>
          <a:p>
            <a:pPr algn="ctr">
              <a:spcBef>
                <a:spcPts val="450"/>
              </a:spcBef>
              <a:buClr>
                <a:srgbClr val="EBEBEB"/>
              </a:buClr>
              <a:buSzPct val="73000"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Trebuchet MS" panose="020B0603020202020204" pitchFamily="34" charset="0"/>
                <a:ea typeface="Microsoft YaHei" panose="020B0503020204020204" pitchFamily="34" charset="-122"/>
              </a:rPr>
              <a:t>nella visione gerarchicamente ordinata 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7DA4C25-EDE3-4C15-B85E-C4055D7F2DE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7849219" y="1152953"/>
            <a:ext cx="4342782" cy="3554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112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3FE2986-EBF0-4593-92B7-D28D7D560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02" t="72951" b="8836"/>
          <a:stretch/>
        </p:blipFill>
        <p:spPr>
          <a:xfrm>
            <a:off x="1524000" y="-1"/>
            <a:ext cx="9184819" cy="6852777"/>
          </a:xfrm>
          <a:prstGeom prst="rect">
            <a:avLst/>
          </a:prstGeom>
        </p:spPr>
      </p:pic>
      <p:pic>
        <p:nvPicPr>
          <p:cNvPr id="2052" name="Picture 4" descr="Risultati immagini per segno degli dei fulmini tromba d'aria">
            <a:extLst>
              <a:ext uri="{FF2B5EF4-FFF2-40B4-BE49-F238E27FC236}">
                <a16:creationId xmlns:a16="http://schemas.microsoft.com/office/drawing/2014/main" id="{86AA23DB-B464-4350-B404-B825A186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50" y="73646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i immagini per segno degli dei fulmini tromba d'aria">
            <a:extLst>
              <a:ext uri="{FF2B5EF4-FFF2-40B4-BE49-F238E27FC236}">
                <a16:creationId xmlns:a16="http://schemas.microsoft.com/office/drawing/2014/main" id="{D42063FA-874A-42DF-9FB2-165D50315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93"/>
          <a:stretch/>
        </p:blipFill>
        <p:spPr bwMode="auto">
          <a:xfrm>
            <a:off x="7664218" y="4683187"/>
            <a:ext cx="3003783" cy="217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86BD23-40EC-4158-A5E3-403D755DB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24" y="4353028"/>
            <a:ext cx="4358681" cy="24313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FCCA31-88E4-4E3A-BBE7-5E838C557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41" y="1861794"/>
            <a:ext cx="4358681" cy="24472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A2DCCD-7E69-4441-B0B4-2F8296B20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51" y="59891"/>
            <a:ext cx="4409603" cy="27488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B00FB70-27E6-4FB2-BDE8-EE07F37FA9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33" y="3635109"/>
            <a:ext cx="3332883" cy="222192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BD25020-8F81-4BF0-86CF-FDF9527DEF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31" y="1027787"/>
            <a:ext cx="6503969" cy="42222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64CF65-FD55-4139-885D-73FEDF95B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8952" y="209930"/>
            <a:ext cx="4066308" cy="2901552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821E27B-29FA-461A-AC6D-56CB48E44917}"/>
              </a:ext>
            </a:extLst>
          </p:cNvPr>
          <p:cNvGrpSpPr/>
          <p:nvPr/>
        </p:nvGrpSpPr>
        <p:grpSpPr>
          <a:xfrm>
            <a:off x="4020611" y="3303706"/>
            <a:ext cx="4522799" cy="2901553"/>
            <a:chOff x="2496610" y="3303705"/>
            <a:chExt cx="4522799" cy="2901553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81F4E5FE-3D78-4F1C-B771-A2030E2A8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"/>
            <a:stretch/>
          </p:blipFill>
          <p:spPr>
            <a:xfrm>
              <a:off x="2496610" y="3303705"/>
              <a:ext cx="4522799" cy="2901553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79B09DAE-956F-41CA-8EEF-B6B32E5CF193}"/>
                </a:ext>
              </a:extLst>
            </p:cNvPr>
            <p:cNvSpPr txBox="1"/>
            <p:nvPr/>
          </p:nvSpPr>
          <p:spPr>
            <a:xfrm>
              <a:off x="2822728" y="5479305"/>
              <a:ext cx="4142576" cy="70788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FFF00">
                  <a:alpha val="4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rgbClr val="FF0000"/>
                  </a:solidFill>
                </a:rPr>
                <a:t>Il segno degli dei?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A348F05-C1EC-4E3C-9DBF-FBBD2746A66B}"/>
              </a:ext>
            </a:extLst>
          </p:cNvPr>
          <p:cNvGrpSpPr/>
          <p:nvPr/>
        </p:nvGrpSpPr>
        <p:grpSpPr>
          <a:xfrm>
            <a:off x="3208711" y="3155737"/>
            <a:ext cx="6503969" cy="3714949"/>
            <a:chOff x="0" y="859971"/>
            <a:chExt cx="9144000" cy="514850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201B5F4-84E6-4067-A95D-C06C0F972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9971"/>
              <a:ext cx="9144000" cy="5138057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EE783B7-7D6B-470E-B7F7-C0302B8AB6D9}"/>
                </a:ext>
              </a:extLst>
            </p:cNvPr>
            <p:cNvSpPr txBox="1"/>
            <p:nvPr/>
          </p:nvSpPr>
          <p:spPr>
            <a:xfrm>
              <a:off x="2039160" y="5027428"/>
              <a:ext cx="5438735" cy="98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</a:rPr>
                <a:t>…dove le generazioni future si </a:t>
              </a:r>
              <a:r>
                <a:rPr lang="it-IT" sz="2000" dirty="0" err="1">
                  <a:solidFill>
                    <a:schemeClr val="bg1"/>
                  </a:solidFill>
                </a:rPr>
                <a:t>inc</a:t>
              </a:r>
              <a:r>
                <a:rPr lang="it-IT" sz="2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5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527176" y="0"/>
            <a:ext cx="914082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>
              <a:defRPr/>
            </a:pPr>
            <a:endParaRPr lang="it-IT" altLang="it-IT" sz="18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79625" y="-46038"/>
            <a:ext cx="4148700" cy="4625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2406" b="1" dirty="0">
                <a:solidFill>
                  <a:srgbClr val="008000"/>
                </a:solidFill>
              </a:rPr>
              <a:t>QUALI SERVIZI ECOSISTEMICI?</a:t>
            </a:r>
          </a:p>
        </p:txBody>
      </p:sp>
      <p:pic>
        <p:nvPicPr>
          <p:cNvPr id="2458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19485" r="34097" b="25391"/>
          <a:stretch>
            <a:fillRect/>
          </a:stretch>
        </p:blipFill>
        <p:spPr bwMode="auto">
          <a:xfrm>
            <a:off x="1536701" y="461964"/>
            <a:ext cx="540067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063750" y="5061746"/>
            <a:ext cx="8353425" cy="1846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Potenziali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trade-offs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 i SE di fornitura e di regolazione.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Tx/>
              <a:buAutoNum type="alphaUcParenR"/>
              <a:defRPr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Indirizzare un ecosistema verso un aumento dei SE di approvvigionamento produce una rapida perdita di servizi di regolazione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Tx/>
              <a:buAutoNum type="alphaUcParenR"/>
              <a:defRPr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 servizi di regolazione diminuiscono linearmente con l'aumento dei servizi di fornitura</a:t>
            </a:r>
          </a:p>
          <a:p>
            <a:pPr marL="342900" indent="-342900" algn="just">
              <a:buFontTx/>
              <a:buAutoNum type="alphaUcParenR"/>
              <a:defRPr/>
            </a:pP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 servizi di fornitura possono aumentare fino a livelli piuttosto elevati prima di diminuire con regolarità.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Elmqvist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(2010)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8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96888"/>
            <a:ext cx="33845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CasellaDiTesto 3"/>
          <p:cNvSpPr txBox="1">
            <a:spLocks noChangeArrowheads="1"/>
          </p:cNvSpPr>
          <p:nvPr/>
        </p:nvSpPr>
        <p:spPr bwMode="auto">
          <a:xfrm>
            <a:off x="7443788" y="1271588"/>
            <a:ext cx="876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000" b="1" dirty="0">
                <a:solidFill>
                  <a:srgbClr val="FF0000"/>
                </a:solidFill>
                <a:latin typeface="+mn-lt"/>
              </a:rPr>
              <a:t>Regolazione</a:t>
            </a:r>
          </a:p>
        </p:txBody>
      </p:sp>
      <p:sp>
        <p:nvSpPr>
          <p:cNvPr id="24584" name="CasellaDiTesto 10"/>
          <p:cNvSpPr txBox="1">
            <a:spLocks noChangeArrowheads="1"/>
          </p:cNvSpPr>
          <p:nvPr/>
        </p:nvSpPr>
        <p:spPr bwMode="auto">
          <a:xfrm>
            <a:off x="7581901" y="2776538"/>
            <a:ext cx="962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1">
                <a:solidFill>
                  <a:srgbClr val="FF0000"/>
                </a:solidFill>
                <a:latin typeface="Arial" panose="020B0604020202020204" pitchFamily="34" charset="0"/>
              </a:rPr>
              <a:t>Fornitura</a:t>
            </a:r>
          </a:p>
        </p:txBody>
      </p:sp>
      <p:sp>
        <p:nvSpPr>
          <p:cNvPr id="9" name="Freccia a destra 8"/>
          <p:cNvSpPr/>
          <p:nvPr/>
        </p:nvSpPr>
        <p:spPr>
          <a:xfrm rot="16200000">
            <a:off x="8294688" y="2322513"/>
            <a:ext cx="228600" cy="18415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7440614" y="3168651"/>
            <a:ext cx="1392237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174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F2EBC6-0B75-437D-A1FA-B9F1811D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581" y="545911"/>
            <a:ext cx="6929326" cy="5379171"/>
          </a:xfrm>
          <a:prstGeom prst="rect">
            <a:avLst/>
          </a:prstGeom>
        </p:spPr>
      </p:pic>
      <p:sp>
        <p:nvSpPr>
          <p:cNvPr id="3" name="CasellaDiTesto 38">
            <a:extLst>
              <a:ext uri="{FF2B5EF4-FFF2-40B4-BE49-F238E27FC236}">
                <a16:creationId xmlns:a16="http://schemas.microsoft.com/office/drawing/2014/main" id="{DB22E09B-D513-426F-990E-BEE2DE4D7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346249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450"/>
              </a:spcBef>
              <a:buClr>
                <a:srgbClr val="EBEBEB"/>
              </a:buClr>
              <a:buSzPct val="73000"/>
              <a:buNone/>
            </a:pPr>
            <a:r>
              <a:rPr lang="it-IT" altLang="it-IT" sz="1650" b="1" dirty="0">
                <a:solidFill>
                  <a:srgbClr val="008000"/>
                </a:solidFill>
                <a:latin typeface="Trebuchet MS" panose="020B0603020202020204" pitchFamily="34" charset="0"/>
                <a:ea typeface="Microsoft YaHei" panose="020B0503020204020204" pitchFamily="34" charset="-122"/>
              </a:rPr>
              <a:t>SERVIZI ECOSISTEMICI diretti e indiretti (Fornitura e Regolazione)</a:t>
            </a:r>
            <a:endParaRPr lang="it-IT" altLang="it-IT" sz="1800" b="1" dirty="0">
              <a:solidFill>
                <a:srgbClr val="008000"/>
              </a:solidFill>
              <a:latin typeface="Trebuchet MS" panose="020B0603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1D0BBF-808F-4CD6-B3EA-436862D894D7}"/>
              </a:ext>
            </a:extLst>
          </p:cNvPr>
          <p:cNvSpPr/>
          <p:nvPr/>
        </p:nvSpPr>
        <p:spPr>
          <a:xfrm>
            <a:off x="3489278" y="6044963"/>
            <a:ext cx="5663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900" dirty="0">
                <a:solidFill>
                  <a:srgbClr val="002060"/>
                </a:solidFill>
              </a:rPr>
              <a:t>Valutazioni per quattro regioni (Toscana, Emilia Romagna, Marche e Umbria) </a:t>
            </a:r>
          </a:p>
          <a:p>
            <a:pPr algn="ctr"/>
            <a:r>
              <a:rPr lang="it-IT" sz="900" dirty="0">
                <a:solidFill>
                  <a:srgbClr val="002060"/>
                </a:solidFill>
              </a:rPr>
              <a:t>Il valore è normalizzato (0-1) nelle classi di copertura per l’anno 2017</a:t>
            </a:r>
          </a:p>
          <a:p>
            <a:pPr algn="ctr"/>
            <a:r>
              <a:rPr lang="it-IT" sz="900" dirty="0">
                <a:solidFill>
                  <a:srgbClr val="002060"/>
                </a:solidFill>
              </a:rPr>
              <a:t>(III rapporto Capitale Naturale, 2019)</a:t>
            </a:r>
          </a:p>
        </p:txBody>
      </p:sp>
    </p:spTree>
    <p:extLst>
      <p:ext uri="{BB962C8B-B14F-4D97-AF65-F5344CB8AC3E}">
        <p14:creationId xmlns:p14="http://schemas.microsoft.com/office/powerpoint/2010/main" val="2532243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524001" y="1"/>
            <a:ext cx="9144000" cy="27699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defTabSz="33694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350" dirty="0">
              <a:solidFill>
                <a:srgbClr val="009900"/>
              </a:solidFill>
              <a:latin typeface="Century Gothic"/>
            </a:endParaRPr>
          </a:p>
        </p:txBody>
      </p:sp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1787754" y="578592"/>
            <a:ext cx="312658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350" b="1" dirty="0">
                <a:solidFill>
                  <a:prstClr val="black"/>
                </a:solidFill>
                <a:ea typeface="Microsoft YaHei" panose="020B0503020204020204" pitchFamily="34" charset="-122"/>
              </a:rPr>
              <a:t>Servizi ecosistemici 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350" b="1" dirty="0">
                <a:solidFill>
                  <a:prstClr val="black"/>
                </a:solidFill>
                <a:ea typeface="Microsoft YaHei" panose="020B0503020204020204" pitchFamily="34" charset="-122"/>
              </a:rPr>
              <a:t>di Regolazione 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altLang="it-IT" sz="1350" i="1" dirty="0">
                <a:solidFill>
                  <a:prstClr val="black"/>
                </a:solidFill>
                <a:ea typeface="Microsoft YaHei" panose="020B0503020204020204" pitchFamily="34" charset="-122"/>
              </a:rPr>
              <a:t>Ciclo dell’acqua (qualità e quantità)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altLang="it-IT" sz="1350" i="1" dirty="0">
                <a:solidFill>
                  <a:prstClr val="black"/>
                </a:solidFill>
                <a:ea typeface="Microsoft YaHei" panose="020B0503020204020204" pitchFamily="34" charset="-122"/>
              </a:rPr>
              <a:t>Dissesto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altLang="it-IT" sz="1350" i="1" dirty="0">
                <a:solidFill>
                  <a:prstClr val="black"/>
                </a:solidFill>
                <a:ea typeface="Microsoft YaHei" panose="020B0503020204020204" pitchFamily="34" charset="-122"/>
              </a:rPr>
              <a:t>Qualità dell’aria</a:t>
            </a:r>
          </a:p>
        </p:txBody>
      </p:sp>
      <p:pic>
        <p:nvPicPr>
          <p:cNvPr id="4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41" y="1970266"/>
            <a:ext cx="1905000" cy="128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724" r="3212"/>
          <a:stretch>
            <a:fillRect/>
          </a:stretch>
        </p:blipFill>
        <p:spPr bwMode="auto">
          <a:xfrm>
            <a:off x="1841060" y="3077318"/>
            <a:ext cx="107989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05" y="1688227"/>
            <a:ext cx="1756172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8095922" y="520658"/>
            <a:ext cx="1903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350" b="1" dirty="0">
                <a:solidFill>
                  <a:prstClr val="black"/>
                </a:solidFill>
                <a:ea typeface="Microsoft YaHei" panose="020B0503020204020204" pitchFamily="34" charset="-122"/>
              </a:rPr>
              <a:t>Servizi </a:t>
            </a:r>
            <a:r>
              <a:rPr lang="it-IT" altLang="it-IT" sz="1350" b="1" dirty="0" err="1">
                <a:solidFill>
                  <a:prstClr val="black"/>
                </a:solidFill>
                <a:ea typeface="Microsoft YaHei" panose="020B0503020204020204" pitchFamily="34" charset="-122"/>
              </a:rPr>
              <a:t>ecosistemici</a:t>
            </a:r>
            <a:r>
              <a:rPr lang="it-IT" altLang="it-IT" sz="1350" b="1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350" b="1" dirty="0">
                <a:solidFill>
                  <a:prstClr val="black"/>
                </a:solidFill>
                <a:ea typeface="Microsoft YaHei" panose="020B0503020204020204" pitchFamily="34" charset="-122"/>
              </a:rPr>
              <a:t>di Approvvigionamento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altLang="it-IT" sz="1350" i="1" dirty="0">
                <a:solidFill>
                  <a:prstClr val="black"/>
                </a:solidFill>
                <a:ea typeface="Microsoft YaHei" panose="020B0503020204020204" pitchFamily="34" charset="-122"/>
              </a:rPr>
              <a:t> Produzione forestale</a:t>
            </a:r>
          </a:p>
          <a:p>
            <a:pPr defTabSz="33694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altLang="it-IT" sz="1350" i="1" dirty="0">
                <a:solidFill>
                  <a:prstClr val="black"/>
                </a:solidFill>
                <a:ea typeface="Microsoft YaHei" panose="020B0503020204020204" pitchFamily="34" charset="-122"/>
              </a:rPr>
              <a:t>Foraggio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30" y="2556192"/>
            <a:ext cx="1658541" cy="11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2489579" y="1"/>
            <a:ext cx="73049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36947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500" b="1" i="1" dirty="0">
                <a:solidFill>
                  <a:srgbClr val="339933"/>
                </a:solidFill>
                <a:latin typeface="Berlin Sans FB Demi" panose="020E0802020502020306" pitchFamily="34" charset="0"/>
                <a:ea typeface="Microsoft YaHei" panose="020B0503020204020204" pitchFamily="34" charset="-122"/>
              </a:rPr>
              <a:t>LA  PIANIFICAZIONE E GESTIONE INTEGRATA DEI SE – le soglie d’uso della risorsa</a:t>
            </a:r>
          </a:p>
        </p:txBody>
      </p:sp>
      <p:sp>
        <p:nvSpPr>
          <p:cNvPr id="12" name="Freccia in giù 11"/>
          <p:cNvSpPr>
            <a:spLocks noChangeArrowheads="1"/>
          </p:cNvSpPr>
          <p:nvPr/>
        </p:nvSpPr>
        <p:spPr bwMode="auto">
          <a:xfrm>
            <a:off x="2984225" y="3909889"/>
            <a:ext cx="216694" cy="378619"/>
          </a:xfrm>
          <a:prstGeom prst="downArrow">
            <a:avLst>
              <a:gd name="adj1" fmla="val 50000"/>
              <a:gd name="adj2" fmla="val 4991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1350">
              <a:solidFill>
                <a:prstClr val="white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Text Box 39">
            <a:extLst>
              <a:ext uri="{FF2B5EF4-FFF2-40B4-BE49-F238E27FC236}">
                <a16:creationId xmlns:a16="http://schemas.microsoft.com/office/drawing/2014/main" id="{47A90C57-75C2-474F-AC27-577E7731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857" y="4454146"/>
            <a:ext cx="1844172" cy="94384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Piano di Tutela delle Acque</a:t>
            </a:r>
          </a:p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Definizione degli ERC</a:t>
            </a:r>
          </a:p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Dissesto idrogeologico</a:t>
            </a:r>
          </a:p>
        </p:txBody>
      </p:sp>
      <p:sp>
        <p:nvSpPr>
          <p:cNvPr id="14" name="Text Box 40">
            <a:extLst>
              <a:ext uri="{FF2B5EF4-FFF2-40B4-BE49-F238E27FC236}">
                <a16:creationId xmlns:a16="http://schemas.microsoft.com/office/drawing/2014/main" id="{C0E0540E-6AF0-4490-81CA-15E1C32A1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106" y="5593705"/>
            <a:ext cx="2131219" cy="253916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Piano della Qualità dell’Aria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47A90C57-75C2-474F-AC27-577E7731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0035" y="4515463"/>
            <a:ext cx="1203426" cy="253916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Piano Forestale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47A90C57-75C2-474F-AC27-577E7731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743" y="4938484"/>
            <a:ext cx="1976753" cy="67967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92D05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PIANO DI SVILUPPO RURALE (PSR) INTEGRATO</a:t>
            </a:r>
          </a:p>
          <a:p>
            <a:pPr defTabSz="336947" fontAlgn="base">
              <a:spcBef>
                <a:spcPts val="750"/>
              </a:spcBef>
              <a:spcAft>
                <a:spcPct val="0"/>
              </a:spcAft>
              <a:defRPr/>
            </a:pPr>
            <a:r>
              <a:rPr lang="it-IT" altLang="it-IT" sz="1050" b="0" dirty="0">
                <a:solidFill>
                  <a:srgbClr val="000000"/>
                </a:solidFill>
                <a:latin typeface="Century Gothic"/>
              </a:rPr>
              <a:t>Accordi agro ambientali</a:t>
            </a:r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4432146" y="5770894"/>
            <a:ext cx="3574537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 defTabSz="3369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Capacità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di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collaborazione</a:t>
            </a:r>
            <a:endParaRPr lang="en-US" altLang="it-IT" sz="1350" b="1" dirty="0">
              <a:solidFill>
                <a:prstClr val="black"/>
              </a:solidFill>
              <a:latin typeface="+mn-lt"/>
              <a:ea typeface="Microsoft YaHei" panose="020B0503020204020204" pitchFamily="34" charset="-122"/>
            </a:endParaRPr>
          </a:p>
          <a:p>
            <a:pPr marL="214313" indent="-214313" defTabSz="3369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Nuovi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ruoli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 (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comuni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,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unione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comuni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ecc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.)</a:t>
            </a:r>
          </a:p>
          <a:p>
            <a:pPr marL="214313" indent="-214313" defTabSz="3369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Nuovi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Modelli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di Governance</a:t>
            </a:r>
          </a:p>
          <a:p>
            <a:pPr marL="214313" indent="-214313" defTabSz="3369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Modelli</a:t>
            </a: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 di Economia utile e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circolare</a:t>
            </a:r>
            <a:endParaRPr lang="en-US" altLang="it-IT" sz="1350" b="1" dirty="0">
              <a:solidFill>
                <a:prstClr val="black"/>
              </a:solidFill>
              <a:latin typeface="+mn-lt"/>
              <a:ea typeface="Microsoft YaHei" panose="020B0503020204020204" pitchFamily="34" charset="-122"/>
            </a:endParaRPr>
          </a:p>
          <a:p>
            <a:pPr marL="214313" indent="-214313" defTabSz="3369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1350" b="1" dirty="0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Nuova </a:t>
            </a:r>
            <a:r>
              <a:rPr lang="en-US" altLang="it-IT" sz="1350" b="1" dirty="0" err="1">
                <a:solidFill>
                  <a:prstClr val="black"/>
                </a:solidFill>
                <a:latin typeface="+mn-lt"/>
                <a:ea typeface="Microsoft YaHei" panose="020B0503020204020204" pitchFamily="34" charset="-122"/>
              </a:rPr>
              <a:t>fiscalità</a:t>
            </a:r>
            <a:endParaRPr lang="it-IT" altLang="it-IT" sz="1350" dirty="0">
              <a:solidFill>
                <a:prstClr val="black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18" name="Freccia in giù 17"/>
          <p:cNvSpPr>
            <a:spLocks noChangeArrowheads="1"/>
          </p:cNvSpPr>
          <p:nvPr/>
        </p:nvSpPr>
        <p:spPr bwMode="auto">
          <a:xfrm>
            <a:off x="9565966" y="3955257"/>
            <a:ext cx="215504" cy="377429"/>
          </a:xfrm>
          <a:prstGeom prst="downArrow">
            <a:avLst>
              <a:gd name="adj1" fmla="val 50000"/>
              <a:gd name="adj2" fmla="val 5003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3694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1350">
              <a:solidFill>
                <a:prstClr val="white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82BA36E-514F-46C7-98E9-2F15A5D69CD9}"/>
              </a:ext>
            </a:extLst>
          </p:cNvPr>
          <p:cNvGrpSpPr/>
          <p:nvPr/>
        </p:nvGrpSpPr>
        <p:grpSpPr>
          <a:xfrm>
            <a:off x="4478742" y="1645408"/>
            <a:ext cx="3242371" cy="2205389"/>
            <a:chOff x="3756006" y="1396970"/>
            <a:chExt cx="4525006" cy="3275251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34F2EB6-8058-4B64-A193-6841B867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6006" y="1396970"/>
              <a:ext cx="4525006" cy="3134162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B8C3A92-53B8-4CBC-A4B7-50A1B2D17C28}"/>
                </a:ext>
              </a:extLst>
            </p:cNvPr>
            <p:cNvSpPr txBox="1"/>
            <p:nvPr/>
          </p:nvSpPr>
          <p:spPr>
            <a:xfrm>
              <a:off x="5293895" y="4260846"/>
              <a:ext cx="1633371" cy="4113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 di fornitura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DDB60C-A915-437D-8C61-A99BF5A10CE9}"/>
              </a:ext>
            </a:extLst>
          </p:cNvPr>
          <p:cNvSpPr txBox="1"/>
          <p:nvPr/>
        </p:nvSpPr>
        <p:spPr>
          <a:xfrm>
            <a:off x="5365846" y="877718"/>
            <a:ext cx="14227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Punti di equilibrio d’uso della risorsa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E3987550-B90F-4816-AA6A-D884D173F16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077235" y="1593299"/>
            <a:ext cx="0" cy="331033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019F7C9-EBE9-40A6-A5FA-840D5B15D3F6}"/>
              </a:ext>
            </a:extLst>
          </p:cNvPr>
          <p:cNvGrpSpPr/>
          <p:nvPr/>
        </p:nvGrpSpPr>
        <p:grpSpPr>
          <a:xfrm>
            <a:off x="5214258" y="5150768"/>
            <a:ext cx="2002971" cy="566062"/>
            <a:chOff x="3690257" y="5396432"/>
            <a:chExt cx="2002971" cy="566062"/>
          </a:xfrm>
        </p:grpSpPr>
        <p:sp>
          <p:nvSpPr>
            <p:cNvPr id="22" name="Freccia tridirezionale 21">
              <a:extLst>
                <a:ext uri="{FF2B5EF4-FFF2-40B4-BE49-F238E27FC236}">
                  <a16:creationId xmlns:a16="http://schemas.microsoft.com/office/drawing/2014/main" id="{8632DD94-3EF3-4280-B157-0FECAB2EE028}"/>
                </a:ext>
              </a:extLst>
            </p:cNvPr>
            <p:cNvSpPr/>
            <p:nvPr/>
          </p:nvSpPr>
          <p:spPr>
            <a:xfrm rot="10800000">
              <a:off x="3690257" y="5396436"/>
              <a:ext cx="2002971" cy="566058"/>
            </a:xfrm>
            <a:prstGeom prst="leftRigh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834E375-5029-4691-9BA4-05B463B097F9}"/>
                </a:ext>
              </a:extLst>
            </p:cNvPr>
            <p:cNvSpPr txBox="1"/>
            <p:nvPr/>
          </p:nvSpPr>
          <p:spPr>
            <a:xfrm>
              <a:off x="3998146" y="5396432"/>
              <a:ext cx="1410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i="1" dirty="0">
                  <a:solidFill>
                    <a:schemeClr val="bg1"/>
                  </a:solidFill>
                </a:rPr>
                <a:t>Integrazioni fra Piani</a:t>
              </a:r>
            </a:p>
          </p:txBody>
        </p:sp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5B986EE0-091D-4588-B872-5648F4C0A8CD}"/>
              </a:ext>
            </a:extLst>
          </p:cNvPr>
          <p:cNvSpPr/>
          <p:nvPr/>
        </p:nvSpPr>
        <p:spPr>
          <a:xfrm>
            <a:off x="4479407" y="3820870"/>
            <a:ext cx="354092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900" b="1" dirty="0" err="1">
                <a:solidFill>
                  <a:srgbClr val="000000"/>
                </a:solidFill>
              </a:rPr>
              <a:t>Potenziali</a:t>
            </a:r>
            <a:r>
              <a:rPr lang="en-US" sz="900" b="1" dirty="0">
                <a:solidFill>
                  <a:srgbClr val="000000"/>
                </a:solidFill>
              </a:rPr>
              <a:t> trade-offs </a:t>
            </a:r>
            <a:r>
              <a:rPr lang="it-IT" sz="900" b="1" dirty="0"/>
              <a:t>tra i SE di fornitura e di regolazione.</a:t>
            </a:r>
            <a:endParaRPr lang="en-US" sz="900" b="1" dirty="0">
              <a:solidFill>
                <a:srgbClr val="000000"/>
              </a:solidFill>
            </a:endParaRPr>
          </a:p>
          <a:p>
            <a:pPr marL="108000" indent="-108000" algn="just">
              <a:buFontTx/>
              <a:buAutoNum type="alphaUcParenR"/>
              <a:defRPr/>
            </a:pPr>
            <a:r>
              <a:rPr lang="it-IT" sz="900" dirty="0"/>
              <a:t> Indirizzare un ecosistema verso un aumento dei SE di approvvigionamento produce una rapida perdita di servizi di regolazione</a:t>
            </a:r>
            <a:endParaRPr lang="en-US" sz="900" dirty="0">
              <a:solidFill>
                <a:srgbClr val="000000"/>
              </a:solidFill>
            </a:endParaRPr>
          </a:p>
          <a:p>
            <a:pPr marL="108000" indent="-108000" algn="just">
              <a:buFontTx/>
              <a:buAutoNum type="alphaUcParenR"/>
              <a:defRPr/>
            </a:pPr>
            <a:r>
              <a:rPr lang="it-IT" sz="900" dirty="0"/>
              <a:t> I servizi di regolazione diminuiscono linearmente con l'aumento dei servizi di fornitura</a:t>
            </a:r>
          </a:p>
          <a:p>
            <a:pPr marL="108000" indent="-108000" algn="just">
              <a:buFontTx/>
              <a:buAutoNum type="alphaUcParenR"/>
              <a:defRPr/>
            </a:pPr>
            <a:r>
              <a:rPr lang="it-IT" sz="900" dirty="0"/>
              <a:t>I servizi di fornitura possono aumentare fino a livelli piuttosto elevati prima di diminuire con regolarità.</a:t>
            </a:r>
            <a:endParaRPr lang="en-US" sz="900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en-US" sz="900" dirty="0">
                <a:solidFill>
                  <a:srgbClr val="000000"/>
                </a:solidFill>
              </a:rPr>
              <a:t>: </a:t>
            </a:r>
            <a:r>
              <a:rPr lang="en-US" sz="900" dirty="0" err="1">
                <a:solidFill>
                  <a:srgbClr val="000000"/>
                </a:solidFill>
              </a:rPr>
              <a:t>Elmqvist</a:t>
            </a:r>
            <a:r>
              <a:rPr lang="en-US" sz="900" dirty="0">
                <a:solidFill>
                  <a:srgbClr val="000000"/>
                </a:solidFill>
              </a:rPr>
              <a:t> et al. (2010)</a:t>
            </a:r>
            <a:endParaRPr lang="it-IT" sz="900" dirty="0"/>
          </a:p>
        </p:txBody>
      </p:sp>
      <p:sp>
        <p:nvSpPr>
          <p:cNvPr id="28" name="CasellaDiTesto 35">
            <a:extLst>
              <a:ext uri="{FF2B5EF4-FFF2-40B4-BE49-F238E27FC236}">
                <a16:creationId xmlns:a16="http://schemas.microsoft.com/office/drawing/2014/main" id="{2F4F17D4-0D37-487D-89C7-0332E151B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383" y="6627168"/>
            <a:ext cx="13665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 dirty="0">
                <a:solidFill>
                  <a:srgbClr val="002060"/>
                </a:solidFill>
                <a:latin typeface="Berlin Sans FB Demi" panose="020E0802020502020306" pitchFamily="34" charset="0"/>
              </a:rPr>
              <a:t>Riccardo Santolini</a:t>
            </a:r>
          </a:p>
        </p:txBody>
      </p:sp>
      <p:pic>
        <p:nvPicPr>
          <p:cNvPr id="29" name="Immagine 47">
            <a:extLst>
              <a:ext uri="{FF2B5EF4-FFF2-40B4-BE49-F238E27FC236}">
                <a16:creationId xmlns:a16="http://schemas.microsoft.com/office/drawing/2014/main" id="{FEFF607A-4EFB-4BE4-BD7B-306EEEF22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56" y="6587728"/>
            <a:ext cx="542925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D5D3A923-5814-498D-8862-71CBC6C44509}"/>
              </a:ext>
            </a:extLst>
          </p:cNvPr>
          <p:cNvSpPr/>
          <p:nvPr/>
        </p:nvSpPr>
        <p:spPr>
          <a:xfrm>
            <a:off x="7831810" y="5858360"/>
            <a:ext cx="371959" cy="867905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8012AF0-4BC6-48E2-A5BA-A44ECA2CA472}"/>
              </a:ext>
            </a:extLst>
          </p:cNvPr>
          <p:cNvSpPr txBox="1"/>
          <p:nvPr/>
        </p:nvSpPr>
        <p:spPr>
          <a:xfrm>
            <a:off x="8281260" y="6107622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COMPETENZE</a:t>
            </a:r>
          </a:p>
        </p:txBody>
      </p:sp>
    </p:spTree>
    <p:extLst>
      <p:ext uri="{BB962C8B-B14F-4D97-AF65-F5344CB8AC3E}">
        <p14:creationId xmlns:p14="http://schemas.microsoft.com/office/powerpoint/2010/main" val="330344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16" grpId="0" animBg="1"/>
      <p:bldP spid="17" grpId="0"/>
      <p:bldP spid="18" grpId="0" animBg="1"/>
      <p:bldP spid="8" grpId="0"/>
      <p:bldP spid="27" grpId="0"/>
      <p:bldP spid="19" grpId="0" animBg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rminatore 64">
            <a:extLst>
              <a:ext uri="{FF2B5EF4-FFF2-40B4-BE49-F238E27FC236}">
                <a16:creationId xmlns:a16="http://schemas.microsoft.com/office/drawing/2014/main" id="{345E17AA-494C-4F15-8EA8-2BBAF8ADDEE6}"/>
              </a:ext>
            </a:extLst>
          </p:cNvPr>
          <p:cNvSpPr/>
          <p:nvPr/>
        </p:nvSpPr>
        <p:spPr>
          <a:xfrm>
            <a:off x="7985954" y="5290146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/>
              <a:t>Da RER - progetto </a:t>
            </a:r>
            <a:r>
              <a:rPr lang="it-IT" sz="1350" dirty="0">
                <a:latin typeface="Calibri" panose="020F0502020204030204" pitchFamily="34" charset="0"/>
                <a:ea typeface="Calibri" panose="020F0502020204030204" pitchFamily="34" charset="0"/>
              </a:rPr>
              <a:t>SOS4LIFE </a:t>
            </a:r>
            <a:r>
              <a:rPr lang="it-IT" sz="1200" dirty="0"/>
              <a:t>Servizio Geologico Sismico e dei Suoli</a:t>
            </a:r>
          </a:p>
        </p:txBody>
      </p:sp>
      <p:sp>
        <p:nvSpPr>
          <p:cNvPr id="62" name="Terminatore 61">
            <a:extLst>
              <a:ext uri="{FF2B5EF4-FFF2-40B4-BE49-F238E27FC236}">
                <a16:creationId xmlns:a16="http://schemas.microsoft.com/office/drawing/2014/main" id="{469CA553-244B-42F5-AB14-BA173E55BCF4}"/>
              </a:ext>
            </a:extLst>
          </p:cNvPr>
          <p:cNvSpPr/>
          <p:nvPr/>
        </p:nvSpPr>
        <p:spPr>
          <a:xfrm>
            <a:off x="7985954" y="2584481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200" dirty="0"/>
              <a:t>Da Carta Forestale (RER, 2014)</a:t>
            </a:r>
          </a:p>
        </p:txBody>
      </p:sp>
      <p:sp>
        <p:nvSpPr>
          <p:cNvPr id="61" name="Terminatore 60">
            <a:extLst>
              <a:ext uri="{FF2B5EF4-FFF2-40B4-BE49-F238E27FC236}">
                <a16:creationId xmlns:a16="http://schemas.microsoft.com/office/drawing/2014/main" id="{A361E988-696C-4F98-B581-BFBE62DE46B1}"/>
              </a:ext>
            </a:extLst>
          </p:cNvPr>
          <p:cNvSpPr/>
          <p:nvPr/>
        </p:nvSpPr>
        <p:spPr>
          <a:xfrm>
            <a:off x="6699218" y="1380736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200" dirty="0"/>
              <a:t>Elaborazione da DEM</a:t>
            </a:r>
          </a:p>
        </p:txBody>
      </p:sp>
      <p:pic>
        <p:nvPicPr>
          <p:cNvPr id="7" name="Elemento grafico 6" descr="Albero caducifoglio contorno">
            <a:extLst>
              <a:ext uri="{FF2B5EF4-FFF2-40B4-BE49-F238E27FC236}">
                <a16:creationId xmlns:a16="http://schemas.microsoft.com/office/drawing/2014/main" id="{9F053DE0-DC2F-41A9-8193-9D8B63AE4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5663" y="1019166"/>
            <a:ext cx="1539695" cy="1539695"/>
          </a:xfrm>
          <a:prstGeom prst="rect">
            <a:avLst/>
          </a:prstGeom>
        </p:spPr>
      </p:pic>
      <p:sp>
        <p:nvSpPr>
          <p:cNvPr id="25" name="Terminatore 24">
            <a:extLst>
              <a:ext uri="{FF2B5EF4-FFF2-40B4-BE49-F238E27FC236}">
                <a16:creationId xmlns:a16="http://schemas.microsoft.com/office/drawing/2014/main" id="{8179FE6E-14A2-40C5-9502-1274FD7ABDE5}"/>
              </a:ext>
            </a:extLst>
          </p:cNvPr>
          <p:cNvSpPr/>
          <p:nvPr/>
        </p:nvSpPr>
        <p:spPr>
          <a:xfrm>
            <a:off x="6184868" y="893444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350" dirty="0"/>
              <a:t>Pendenza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3F87975F-BA21-4E3C-A1AB-82A1AA86A6A2}"/>
              </a:ext>
            </a:extLst>
          </p:cNvPr>
          <p:cNvCxnSpPr>
            <a:cxnSpLocks/>
          </p:cNvCxnSpPr>
          <p:nvPr/>
        </p:nvCxnSpPr>
        <p:spPr>
          <a:xfrm flipV="1">
            <a:off x="3509822" y="3437007"/>
            <a:ext cx="1551695" cy="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F1E5D8E-D962-4256-9FE1-9B304AF5D7E7}"/>
              </a:ext>
            </a:extLst>
          </p:cNvPr>
          <p:cNvCxnSpPr>
            <a:cxnSpLocks/>
          </p:cNvCxnSpPr>
          <p:nvPr/>
        </p:nvCxnSpPr>
        <p:spPr>
          <a:xfrm flipV="1">
            <a:off x="5053532" y="2540059"/>
            <a:ext cx="460653" cy="903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46E4A47-4E90-46AC-B1C4-6A4982E52944}"/>
              </a:ext>
            </a:extLst>
          </p:cNvPr>
          <p:cNvCxnSpPr>
            <a:cxnSpLocks/>
          </p:cNvCxnSpPr>
          <p:nvPr/>
        </p:nvCxnSpPr>
        <p:spPr>
          <a:xfrm>
            <a:off x="5514184" y="2540058"/>
            <a:ext cx="20435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8BD3CB48-A4E3-4B70-AD3E-034263DB17ED}"/>
              </a:ext>
            </a:extLst>
          </p:cNvPr>
          <p:cNvSpPr/>
          <p:nvPr/>
        </p:nvSpPr>
        <p:spPr>
          <a:xfrm>
            <a:off x="1884528" y="2885576"/>
            <a:ext cx="1377148" cy="13771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4ACA30F-C6AA-4E5A-B60D-67226FA20E2C}"/>
              </a:ext>
            </a:extLst>
          </p:cNvPr>
          <p:cNvGrpSpPr/>
          <p:nvPr/>
        </p:nvGrpSpPr>
        <p:grpSpPr>
          <a:xfrm>
            <a:off x="1994994" y="3000835"/>
            <a:ext cx="1147911" cy="1147911"/>
            <a:chOff x="3298725" y="2527348"/>
            <a:chExt cx="1530548" cy="1530548"/>
          </a:xfrm>
          <a:solidFill>
            <a:schemeClr val="accent1">
              <a:lumMod val="50000"/>
            </a:schemeClr>
          </a:solidFill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C5AC0028-230E-4D88-A7A4-E61722957DB2}"/>
                </a:ext>
              </a:extLst>
            </p:cNvPr>
            <p:cNvSpPr/>
            <p:nvPr/>
          </p:nvSpPr>
          <p:spPr>
            <a:xfrm>
              <a:off x="3298725" y="2527348"/>
              <a:ext cx="1530548" cy="153054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e 4">
              <a:extLst>
                <a:ext uri="{FF2B5EF4-FFF2-40B4-BE49-F238E27FC236}">
                  <a16:creationId xmlns:a16="http://schemas.microsoft.com/office/drawing/2014/main" id="{56FE41ED-FFB4-45A9-AE05-3C46AC4CBFEE}"/>
                </a:ext>
              </a:extLst>
            </p:cNvPr>
            <p:cNvSpPr txBox="1"/>
            <p:nvPr/>
          </p:nvSpPr>
          <p:spPr>
            <a:xfrm>
              <a:off x="3522869" y="2751492"/>
              <a:ext cx="1082260" cy="1082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50" b="1" dirty="0"/>
                <a:t>Regolazione del regime idrogeologico</a:t>
              </a:r>
            </a:p>
          </p:txBody>
        </p:sp>
      </p:grpSp>
      <p:sp>
        <p:nvSpPr>
          <p:cNvPr id="21" name="Ovale 20">
            <a:extLst>
              <a:ext uri="{FF2B5EF4-FFF2-40B4-BE49-F238E27FC236}">
                <a16:creationId xmlns:a16="http://schemas.microsoft.com/office/drawing/2014/main" id="{7B29295C-323B-414A-ADE3-E7CD3047AFAC}"/>
              </a:ext>
            </a:extLst>
          </p:cNvPr>
          <p:cNvSpPr/>
          <p:nvPr/>
        </p:nvSpPr>
        <p:spPr>
          <a:xfrm>
            <a:off x="1806949" y="2828576"/>
            <a:ext cx="1518612" cy="1500269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" name="Connettore 37">
            <a:extLst>
              <a:ext uri="{FF2B5EF4-FFF2-40B4-BE49-F238E27FC236}">
                <a16:creationId xmlns:a16="http://schemas.microsoft.com/office/drawing/2014/main" id="{02E512E5-C99C-48BB-B3F2-5BB36FBDDB19}"/>
              </a:ext>
            </a:extLst>
          </p:cNvPr>
          <p:cNvSpPr/>
          <p:nvPr/>
        </p:nvSpPr>
        <p:spPr>
          <a:xfrm>
            <a:off x="3385358" y="3389917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37D7DD1-E7BA-4CA9-B46C-FC06DE630625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3181802" y="2891353"/>
            <a:ext cx="1558890" cy="5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96AE1D1-214B-4E96-99A2-8131FD6F587D}"/>
              </a:ext>
            </a:extLst>
          </p:cNvPr>
          <p:cNvCxnSpPr>
            <a:cxnSpLocks/>
          </p:cNvCxnSpPr>
          <p:nvPr/>
        </p:nvCxnSpPr>
        <p:spPr>
          <a:xfrm flipV="1">
            <a:off x="4733927" y="1244307"/>
            <a:ext cx="842528" cy="1653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5FB0635C-C378-4730-BC8E-2220B816ED03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5576456" y="1231448"/>
            <a:ext cx="608413" cy="12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nettore 47">
            <a:extLst>
              <a:ext uri="{FF2B5EF4-FFF2-40B4-BE49-F238E27FC236}">
                <a16:creationId xmlns:a16="http://schemas.microsoft.com/office/drawing/2014/main" id="{CF88DAAC-37CF-4751-A8CE-ECB9B5143464}"/>
              </a:ext>
            </a:extLst>
          </p:cNvPr>
          <p:cNvSpPr/>
          <p:nvPr/>
        </p:nvSpPr>
        <p:spPr>
          <a:xfrm>
            <a:off x="3068417" y="2849518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442068DE-B791-48DC-8F89-4CBB2C4BBC5B}"/>
              </a:ext>
            </a:extLst>
          </p:cNvPr>
          <p:cNvCxnSpPr>
            <a:cxnSpLocks/>
          </p:cNvCxnSpPr>
          <p:nvPr/>
        </p:nvCxnSpPr>
        <p:spPr>
          <a:xfrm>
            <a:off x="3199241" y="4197680"/>
            <a:ext cx="1625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57AE66A2-C396-49D0-A158-D5A4E45B4416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5776479" y="5042222"/>
            <a:ext cx="17390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77A2FBAE-8E7B-4970-847E-BD86A5D47852}"/>
              </a:ext>
            </a:extLst>
          </p:cNvPr>
          <p:cNvCxnSpPr>
            <a:cxnSpLocks/>
          </p:cNvCxnSpPr>
          <p:nvPr/>
        </p:nvCxnSpPr>
        <p:spPr>
          <a:xfrm>
            <a:off x="4817698" y="4196371"/>
            <a:ext cx="958780" cy="841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onnettore 58">
            <a:extLst>
              <a:ext uri="{FF2B5EF4-FFF2-40B4-BE49-F238E27FC236}">
                <a16:creationId xmlns:a16="http://schemas.microsoft.com/office/drawing/2014/main" id="{C94A4D90-3728-49C9-BFD7-B4EC03C8ABD2}"/>
              </a:ext>
            </a:extLst>
          </p:cNvPr>
          <p:cNvSpPr/>
          <p:nvPr/>
        </p:nvSpPr>
        <p:spPr>
          <a:xfrm>
            <a:off x="3109425" y="4149266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3" name="Terminatore 62">
            <a:extLst>
              <a:ext uri="{FF2B5EF4-FFF2-40B4-BE49-F238E27FC236}">
                <a16:creationId xmlns:a16="http://schemas.microsoft.com/office/drawing/2014/main" id="{4E8E3ADC-C3A3-4C81-A020-2B826089F282}"/>
              </a:ext>
            </a:extLst>
          </p:cNvPr>
          <p:cNvSpPr/>
          <p:nvPr/>
        </p:nvSpPr>
        <p:spPr>
          <a:xfrm>
            <a:off x="7533285" y="2159020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Copertura % arboreo-arbustiva</a:t>
            </a:r>
          </a:p>
        </p:txBody>
      </p:sp>
      <p:sp>
        <p:nvSpPr>
          <p:cNvPr id="64" name="Terminatore 63">
            <a:extLst>
              <a:ext uri="{FF2B5EF4-FFF2-40B4-BE49-F238E27FC236}">
                <a16:creationId xmlns:a16="http://schemas.microsoft.com/office/drawing/2014/main" id="{FD94D082-DFB1-4FC6-87ED-E0D35720C3EC}"/>
              </a:ext>
            </a:extLst>
          </p:cNvPr>
          <p:cNvSpPr/>
          <p:nvPr/>
        </p:nvSpPr>
        <p:spPr>
          <a:xfrm>
            <a:off x="7515555" y="4704218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Infiltrazione profonda di acqua (pianura)</a:t>
            </a:r>
          </a:p>
        </p:txBody>
      </p:sp>
      <p:sp>
        <p:nvSpPr>
          <p:cNvPr id="79" name="Connettore 78">
            <a:extLst>
              <a:ext uri="{FF2B5EF4-FFF2-40B4-BE49-F238E27FC236}">
                <a16:creationId xmlns:a16="http://schemas.microsoft.com/office/drawing/2014/main" id="{FECD8117-96F5-4C38-A91C-EB7AA3D030F7}"/>
              </a:ext>
            </a:extLst>
          </p:cNvPr>
          <p:cNvSpPr/>
          <p:nvPr/>
        </p:nvSpPr>
        <p:spPr>
          <a:xfrm rot="10800000" flipV="1">
            <a:off x="2299474" y="5154625"/>
            <a:ext cx="469526" cy="49319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rgbClr val="203864"/>
                </a:solidFill>
              </a:rPr>
              <a:t>R</a:t>
            </a:r>
          </a:p>
        </p:txBody>
      </p:sp>
      <p:sp>
        <p:nvSpPr>
          <p:cNvPr id="31" name="Terminatore 30">
            <a:extLst>
              <a:ext uri="{FF2B5EF4-FFF2-40B4-BE49-F238E27FC236}">
                <a16:creationId xmlns:a16="http://schemas.microsoft.com/office/drawing/2014/main" id="{44F0BECE-5AE9-490F-B3A1-CA9E11BAADD5}"/>
              </a:ext>
            </a:extLst>
          </p:cNvPr>
          <p:cNvSpPr/>
          <p:nvPr/>
        </p:nvSpPr>
        <p:spPr>
          <a:xfrm>
            <a:off x="6207455" y="3976810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200" dirty="0"/>
              <a:t>Da Carta Forestale (RER, 2014)</a:t>
            </a:r>
          </a:p>
        </p:txBody>
      </p:sp>
      <p:sp>
        <p:nvSpPr>
          <p:cNvPr id="33" name="Terminatore 32">
            <a:extLst>
              <a:ext uri="{FF2B5EF4-FFF2-40B4-BE49-F238E27FC236}">
                <a16:creationId xmlns:a16="http://schemas.microsoft.com/office/drawing/2014/main" id="{1F568AEC-F1C9-4074-BCD5-4C87FF6DB930}"/>
              </a:ext>
            </a:extLst>
          </p:cNvPr>
          <p:cNvSpPr/>
          <p:nvPr/>
        </p:nvSpPr>
        <p:spPr>
          <a:xfrm>
            <a:off x="5856691" y="3471138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Coefficiente colturale KC</a:t>
            </a:r>
          </a:p>
        </p:txBody>
      </p:sp>
      <p:sp>
        <p:nvSpPr>
          <p:cNvPr id="35" name="Terminatore 34">
            <a:extLst>
              <a:ext uri="{FF2B5EF4-FFF2-40B4-BE49-F238E27FC236}">
                <a16:creationId xmlns:a16="http://schemas.microsoft.com/office/drawing/2014/main" id="{A68D7168-BF5C-4C1C-83A0-6C41E5D06232}"/>
              </a:ext>
            </a:extLst>
          </p:cNvPr>
          <p:cNvSpPr/>
          <p:nvPr/>
        </p:nvSpPr>
        <p:spPr>
          <a:xfrm>
            <a:off x="3283220" y="5218964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/>
              <a:t>Da RER -  Servizio Geologico Sismico e dei Suoli</a:t>
            </a:r>
          </a:p>
        </p:txBody>
      </p:sp>
      <p:sp>
        <p:nvSpPr>
          <p:cNvPr id="36" name="Terminatore 35">
            <a:extLst>
              <a:ext uri="{FF2B5EF4-FFF2-40B4-BE49-F238E27FC236}">
                <a16:creationId xmlns:a16="http://schemas.microsoft.com/office/drawing/2014/main" id="{925DF6A0-A44F-438A-941E-4F24BD8A062C}"/>
              </a:ext>
            </a:extLst>
          </p:cNvPr>
          <p:cNvSpPr/>
          <p:nvPr/>
        </p:nvSpPr>
        <p:spPr>
          <a:xfrm>
            <a:off x="2812822" y="4699710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Cartografia degli acquiferi in ammasso roccioso </a:t>
            </a:r>
          </a:p>
          <a:p>
            <a:pPr algn="ctr"/>
            <a:r>
              <a:rPr lang="it-IT" sz="1350" dirty="0"/>
              <a:t>(collina-montagna)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D43B78BE-216B-4274-9A4F-49E05CC03935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3472078" y="3805050"/>
            <a:ext cx="2384612" cy="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nettore 46">
            <a:extLst>
              <a:ext uri="{FF2B5EF4-FFF2-40B4-BE49-F238E27FC236}">
                <a16:creationId xmlns:a16="http://schemas.microsoft.com/office/drawing/2014/main" id="{44B8F331-2C97-4CF5-A81E-5A449BF2082C}"/>
              </a:ext>
            </a:extLst>
          </p:cNvPr>
          <p:cNvSpPr/>
          <p:nvPr/>
        </p:nvSpPr>
        <p:spPr>
          <a:xfrm>
            <a:off x="3347616" y="3757554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BA07988-8E9B-4807-8D76-7A19EF126DD4}"/>
              </a:ext>
            </a:extLst>
          </p:cNvPr>
          <p:cNvCxnSpPr>
            <a:endCxn id="36" idx="3"/>
          </p:cNvCxnSpPr>
          <p:nvPr/>
        </p:nvCxnSpPr>
        <p:spPr>
          <a:xfrm flipH="1" flipV="1">
            <a:off x="5386292" y="5037715"/>
            <a:ext cx="390186" cy="4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775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rminatore 64">
            <a:extLst>
              <a:ext uri="{FF2B5EF4-FFF2-40B4-BE49-F238E27FC236}">
                <a16:creationId xmlns:a16="http://schemas.microsoft.com/office/drawing/2014/main" id="{345E17AA-494C-4F15-8EA8-2BBAF8ADDEE6}"/>
              </a:ext>
            </a:extLst>
          </p:cNvPr>
          <p:cNvSpPr/>
          <p:nvPr/>
        </p:nvSpPr>
        <p:spPr>
          <a:xfrm>
            <a:off x="7264349" y="5309811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/>
              <a:t>Da RER - progetto </a:t>
            </a:r>
            <a:r>
              <a:rPr lang="it-IT" sz="1350" dirty="0">
                <a:latin typeface="Calibri" panose="020F0502020204030204" pitchFamily="34" charset="0"/>
                <a:ea typeface="Calibri" panose="020F0502020204030204" pitchFamily="34" charset="0"/>
              </a:rPr>
              <a:t>SOS4LIFE </a:t>
            </a:r>
            <a:r>
              <a:rPr lang="it-IT" sz="1200" dirty="0"/>
              <a:t>Servizio Geologico Sismico e dei Suoli</a:t>
            </a:r>
          </a:p>
        </p:txBody>
      </p:sp>
      <p:sp>
        <p:nvSpPr>
          <p:cNvPr id="62" name="Terminatore 61">
            <a:extLst>
              <a:ext uri="{FF2B5EF4-FFF2-40B4-BE49-F238E27FC236}">
                <a16:creationId xmlns:a16="http://schemas.microsoft.com/office/drawing/2014/main" id="{469CA553-244B-42F5-AB14-BA173E55BCF4}"/>
              </a:ext>
            </a:extLst>
          </p:cNvPr>
          <p:cNvSpPr/>
          <p:nvPr/>
        </p:nvSpPr>
        <p:spPr>
          <a:xfrm>
            <a:off x="8060657" y="3930110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200" dirty="0"/>
              <a:t>Da Carta Forestale (RER, 2014)</a:t>
            </a:r>
          </a:p>
        </p:txBody>
      </p:sp>
      <p:sp>
        <p:nvSpPr>
          <p:cNvPr id="61" name="Terminatore 60">
            <a:extLst>
              <a:ext uri="{FF2B5EF4-FFF2-40B4-BE49-F238E27FC236}">
                <a16:creationId xmlns:a16="http://schemas.microsoft.com/office/drawing/2014/main" id="{A361E988-696C-4F98-B581-BFBE62DE46B1}"/>
              </a:ext>
            </a:extLst>
          </p:cNvPr>
          <p:cNvSpPr/>
          <p:nvPr/>
        </p:nvSpPr>
        <p:spPr>
          <a:xfrm>
            <a:off x="8000677" y="1529852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/>
              <a:t>Da DBTR Regionale e/o cartografia provinciale (eventuale integrazione con </a:t>
            </a:r>
            <a:r>
              <a:rPr lang="it-IT" sz="1200" dirty="0" err="1"/>
              <a:t>OpenStreetMap</a:t>
            </a:r>
            <a:r>
              <a:rPr lang="it-IT" sz="1200" dirty="0"/>
              <a:t>) </a:t>
            </a:r>
          </a:p>
        </p:txBody>
      </p:sp>
      <p:sp>
        <p:nvSpPr>
          <p:cNvPr id="25" name="Terminatore 24">
            <a:extLst>
              <a:ext uri="{FF2B5EF4-FFF2-40B4-BE49-F238E27FC236}">
                <a16:creationId xmlns:a16="http://schemas.microsoft.com/office/drawing/2014/main" id="{8179FE6E-14A2-40C5-9502-1274FD7ABDE5}"/>
              </a:ext>
            </a:extLst>
          </p:cNvPr>
          <p:cNvSpPr/>
          <p:nvPr/>
        </p:nvSpPr>
        <p:spPr>
          <a:xfrm>
            <a:off x="7486327" y="895599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350" dirty="0"/>
              <a:t>Strade (azzerante)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BD3CB48-A4E3-4B70-AD3E-034263DB17ED}"/>
              </a:ext>
            </a:extLst>
          </p:cNvPr>
          <p:cNvSpPr/>
          <p:nvPr/>
        </p:nvSpPr>
        <p:spPr>
          <a:xfrm>
            <a:off x="1884528" y="2885576"/>
            <a:ext cx="1377148" cy="13771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4ACA30F-C6AA-4E5A-B60D-67226FA20E2C}"/>
              </a:ext>
            </a:extLst>
          </p:cNvPr>
          <p:cNvGrpSpPr/>
          <p:nvPr/>
        </p:nvGrpSpPr>
        <p:grpSpPr>
          <a:xfrm>
            <a:off x="1994994" y="3000835"/>
            <a:ext cx="1147911" cy="1147911"/>
            <a:chOff x="3298725" y="2527348"/>
            <a:chExt cx="1530548" cy="1530548"/>
          </a:xfrm>
          <a:solidFill>
            <a:schemeClr val="accent1">
              <a:lumMod val="50000"/>
            </a:schemeClr>
          </a:solidFill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C5AC0028-230E-4D88-A7A4-E61722957DB2}"/>
                </a:ext>
              </a:extLst>
            </p:cNvPr>
            <p:cNvSpPr/>
            <p:nvPr/>
          </p:nvSpPr>
          <p:spPr>
            <a:xfrm>
              <a:off x="3298725" y="2527348"/>
              <a:ext cx="1530548" cy="153054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e 4">
              <a:extLst>
                <a:ext uri="{FF2B5EF4-FFF2-40B4-BE49-F238E27FC236}">
                  <a16:creationId xmlns:a16="http://schemas.microsoft.com/office/drawing/2014/main" id="{56FE41ED-FFB4-45A9-AE05-3C46AC4CBFEE}"/>
                </a:ext>
              </a:extLst>
            </p:cNvPr>
            <p:cNvSpPr txBox="1"/>
            <p:nvPr/>
          </p:nvSpPr>
          <p:spPr>
            <a:xfrm>
              <a:off x="3522869" y="2751492"/>
              <a:ext cx="1082260" cy="1082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050" b="1" dirty="0"/>
                <a:t>Purificazione dell’acqua</a:t>
              </a:r>
            </a:p>
          </p:txBody>
        </p:sp>
      </p:grpSp>
      <p:sp>
        <p:nvSpPr>
          <p:cNvPr id="21" name="Ovale 20">
            <a:extLst>
              <a:ext uri="{FF2B5EF4-FFF2-40B4-BE49-F238E27FC236}">
                <a16:creationId xmlns:a16="http://schemas.microsoft.com/office/drawing/2014/main" id="{7B29295C-323B-414A-ADE3-E7CD3047AFAC}"/>
              </a:ext>
            </a:extLst>
          </p:cNvPr>
          <p:cNvSpPr/>
          <p:nvPr/>
        </p:nvSpPr>
        <p:spPr>
          <a:xfrm>
            <a:off x="1806949" y="2828576"/>
            <a:ext cx="1518612" cy="1500269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3F87975F-BA21-4E3C-A1AB-82A1AA86A6A2}"/>
              </a:ext>
            </a:extLst>
          </p:cNvPr>
          <p:cNvCxnSpPr>
            <a:cxnSpLocks/>
          </p:cNvCxnSpPr>
          <p:nvPr/>
        </p:nvCxnSpPr>
        <p:spPr>
          <a:xfrm flipV="1">
            <a:off x="3509822" y="3421933"/>
            <a:ext cx="1551695" cy="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F1E5D8E-D962-4256-9FE1-9B304AF5D7E7}"/>
              </a:ext>
            </a:extLst>
          </p:cNvPr>
          <p:cNvCxnSpPr>
            <a:cxnSpLocks/>
          </p:cNvCxnSpPr>
          <p:nvPr/>
        </p:nvCxnSpPr>
        <p:spPr>
          <a:xfrm flipV="1">
            <a:off x="5053532" y="2661631"/>
            <a:ext cx="560777" cy="767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46E4A47-4E90-46AC-B1C4-6A4982E52944}"/>
              </a:ext>
            </a:extLst>
          </p:cNvPr>
          <p:cNvCxnSpPr>
            <a:cxnSpLocks/>
          </p:cNvCxnSpPr>
          <p:nvPr/>
        </p:nvCxnSpPr>
        <p:spPr>
          <a:xfrm>
            <a:off x="5614308" y="2661630"/>
            <a:ext cx="5380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nettore 37">
            <a:extLst>
              <a:ext uri="{FF2B5EF4-FFF2-40B4-BE49-F238E27FC236}">
                <a16:creationId xmlns:a16="http://schemas.microsoft.com/office/drawing/2014/main" id="{02E512E5-C99C-48BB-B3F2-5BB36FBDDB19}"/>
              </a:ext>
            </a:extLst>
          </p:cNvPr>
          <p:cNvSpPr/>
          <p:nvPr/>
        </p:nvSpPr>
        <p:spPr>
          <a:xfrm>
            <a:off x="3385358" y="3381756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37D7DD1-E7BA-4CA9-B46C-FC06DE630625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3181802" y="2891353"/>
            <a:ext cx="1558890" cy="5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96AE1D1-214B-4E96-99A2-8131FD6F587D}"/>
              </a:ext>
            </a:extLst>
          </p:cNvPr>
          <p:cNvCxnSpPr>
            <a:cxnSpLocks/>
          </p:cNvCxnSpPr>
          <p:nvPr/>
        </p:nvCxnSpPr>
        <p:spPr>
          <a:xfrm flipV="1">
            <a:off x="4733928" y="1233604"/>
            <a:ext cx="1179800" cy="1664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5FB0635C-C378-4730-BC8E-2220B816ED03}"/>
              </a:ext>
            </a:extLst>
          </p:cNvPr>
          <p:cNvCxnSpPr>
            <a:cxnSpLocks/>
          </p:cNvCxnSpPr>
          <p:nvPr/>
        </p:nvCxnSpPr>
        <p:spPr>
          <a:xfrm>
            <a:off x="5919356" y="1233603"/>
            <a:ext cx="1566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nettore 47">
            <a:extLst>
              <a:ext uri="{FF2B5EF4-FFF2-40B4-BE49-F238E27FC236}">
                <a16:creationId xmlns:a16="http://schemas.microsoft.com/office/drawing/2014/main" id="{CF88DAAC-37CF-4751-A8CE-ECB9B5143464}"/>
              </a:ext>
            </a:extLst>
          </p:cNvPr>
          <p:cNvSpPr/>
          <p:nvPr/>
        </p:nvSpPr>
        <p:spPr>
          <a:xfrm>
            <a:off x="3068417" y="2849518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442068DE-B791-48DC-8F89-4CBB2C4BBC5B}"/>
              </a:ext>
            </a:extLst>
          </p:cNvPr>
          <p:cNvCxnSpPr>
            <a:cxnSpLocks/>
          </p:cNvCxnSpPr>
          <p:nvPr/>
        </p:nvCxnSpPr>
        <p:spPr>
          <a:xfrm>
            <a:off x="3199241" y="4197680"/>
            <a:ext cx="1625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57AE66A2-C396-49D0-A158-D5A4E45B4416}"/>
              </a:ext>
            </a:extLst>
          </p:cNvPr>
          <p:cNvCxnSpPr>
            <a:cxnSpLocks/>
            <a:endCxn id="64" idx="1"/>
          </p:cNvCxnSpPr>
          <p:nvPr/>
        </p:nvCxnSpPr>
        <p:spPr>
          <a:xfrm>
            <a:off x="5614308" y="5069748"/>
            <a:ext cx="7892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77A2FBAE-8E7B-4970-847E-BD86A5D47852}"/>
              </a:ext>
            </a:extLst>
          </p:cNvPr>
          <p:cNvCxnSpPr>
            <a:cxnSpLocks/>
          </p:cNvCxnSpPr>
          <p:nvPr/>
        </p:nvCxnSpPr>
        <p:spPr>
          <a:xfrm>
            <a:off x="4817698" y="4196370"/>
            <a:ext cx="796062" cy="873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onnettore 58">
            <a:extLst>
              <a:ext uri="{FF2B5EF4-FFF2-40B4-BE49-F238E27FC236}">
                <a16:creationId xmlns:a16="http://schemas.microsoft.com/office/drawing/2014/main" id="{C94A4D90-3728-49C9-BFD7-B4EC03C8ABD2}"/>
              </a:ext>
            </a:extLst>
          </p:cNvPr>
          <p:cNvSpPr/>
          <p:nvPr/>
        </p:nvSpPr>
        <p:spPr>
          <a:xfrm>
            <a:off x="3109425" y="4149266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3" name="Terminatore 62">
            <a:extLst>
              <a:ext uri="{FF2B5EF4-FFF2-40B4-BE49-F238E27FC236}">
                <a16:creationId xmlns:a16="http://schemas.microsoft.com/office/drawing/2014/main" id="{4E8E3ADC-C3A3-4C81-A020-2B826089F282}"/>
              </a:ext>
            </a:extLst>
          </p:cNvPr>
          <p:cNvSpPr/>
          <p:nvPr/>
        </p:nvSpPr>
        <p:spPr>
          <a:xfrm>
            <a:off x="7709892" y="3424437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Copertura % arboreo-arbustiva</a:t>
            </a:r>
          </a:p>
        </p:txBody>
      </p:sp>
      <p:sp>
        <p:nvSpPr>
          <p:cNvPr id="64" name="Terminatore 63">
            <a:extLst>
              <a:ext uri="{FF2B5EF4-FFF2-40B4-BE49-F238E27FC236}">
                <a16:creationId xmlns:a16="http://schemas.microsoft.com/office/drawing/2014/main" id="{FD94D082-DFB1-4FC6-87ED-E0D35720C3EC}"/>
              </a:ext>
            </a:extLst>
          </p:cNvPr>
          <p:cNvSpPr/>
          <p:nvPr/>
        </p:nvSpPr>
        <p:spPr>
          <a:xfrm>
            <a:off x="6403605" y="4731744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Capacità depurativa (BUF) (pianura)</a:t>
            </a:r>
          </a:p>
        </p:txBody>
      </p:sp>
      <p:sp>
        <p:nvSpPr>
          <p:cNvPr id="79" name="Connettore 78">
            <a:extLst>
              <a:ext uri="{FF2B5EF4-FFF2-40B4-BE49-F238E27FC236}">
                <a16:creationId xmlns:a16="http://schemas.microsoft.com/office/drawing/2014/main" id="{FECD8117-96F5-4C38-A91C-EB7AA3D030F7}"/>
              </a:ext>
            </a:extLst>
          </p:cNvPr>
          <p:cNvSpPr/>
          <p:nvPr/>
        </p:nvSpPr>
        <p:spPr>
          <a:xfrm rot="10800000" flipV="1">
            <a:off x="2299474" y="5154625"/>
            <a:ext cx="469526" cy="49319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rgbClr val="203864"/>
                </a:solidFill>
              </a:rPr>
              <a:t>R</a:t>
            </a:r>
          </a:p>
        </p:txBody>
      </p:sp>
      <p:pic>
        <p:nvPicPr>
          <p:cNvPr id="3" name="Elemento grafico 2" descr="Pesce pagliaccio contorno">
            <a:extLst>
              <a:ext uri="{FF2B5EF4-FFF2-40B4-BE49-F238E27FC236}">
                <a16:creationId xmlns:a16="http://schemas.microsoft.com/office/drawing/2014/main" id="{38185EDB-A495-4D87-8367-23C086CEC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3664" y="1534751"/>
            <a:ext cx="1034753" cy="1034753"/>
          </a:xfrm>
          <a:prstGeom prst="rect">
            <a:avLst/>
          </a:prstGeom>
        </p:spPr>
      </p:pic>
      <p:sp>
        <p:nvSpPr>
          <p:cNvPr id="33" name="Terminatore 32">
            <a:extLst>
              <a:ext uri="{FF2B5EF4-FFF2-40B4-BE49-F238E27FC236}">
                <a16:creationId xmlns:a16="http://schemas.microsoft.com/office/drawing/2014/main" id="{BE715CA0-7895-4123-9276-FC07228EAA4C}"/>
              </a:ext>
            </a:extLst>
          </p:cNvPr>
          <p:cNvSpPr/>
          <p:nvPr/>
        </p:nvSpPr>
        <p:spPr>
          <a:xfrm>
            <a:off x="6642762" y="2707785"/>
            <a:ext cx="2573471" cy="676011"/>
          </a:xfrm>
          <a:prstGeom prst="flowChartTerminator">
            <a:avLst/>
          </a:prstGeom>
          <a:solidFill>
            <a:srgbClr val="A9D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200" dirty="0"/>
              <a:t>Elaborazione da DEM</a:t>
            </a:r>
          </a:p>
        </p:txBody>
      </p:sp>
      <p:sp>
        <p:nvSpPr>
          <p:cNvPr id="34" name="Terminatore 33">
            <a:extLst>
              <a:ext uri="{FF2B5EF4-FFF2-40B4-BE49-F238E27FC236}">
                <a16:creationId xmlns:a16="http://schemas.microsoft.com/office/drawing/2014/main" id="{5CA9843F-08A1-4BBC-A5F1-8E8DE5936F47}"/>
              </a:ext>
            </a:extLst>
          </p:cNvPr>
          <p:cNvSpPr/>
          <p:nvPr/>
        </p:nvSpPr>
        <p:spPr>
          <a:xfrm>
            <a:off x="6152327" y="2275889"/>
            <a:ext cx="2573471" cy="676011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sz="1350" dirty="0"/>
              <a:t>Pendenza</a:t>
            </a: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EC40A165-32D4-40D5-AC53-52932C03227F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3490760" y="3762442"/>
            <a:ext cx="4219133" cy="5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nettore 48">
            <a:extLst>
              <a:ext uri="{FF2B5EF4-FFF2-40B4-BE49-F238E27FC236}">
                <a16:creationId xmlns:a16="http://schemas.microsoft.com/office/drawing/2014/main" id="{8F78D47F-6D9B-4EAB-9793-338B475F1BC0}"/>
              </a:ext>
            </a:extLst>
          </p:cNvPr>
          <p:cNvSpPr/>
          <p:nvPr/>
        </p:nvSpPr>
        <p:spPr>
          <a:xfrm>
            <a:off x="3351467" y="3713290"/>
            <a:ext cx="113387" cy="94208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966518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>
            <a:extLst>
              <a:ext uri="{FF2B5EF4-FFF2-40B4-BE49-F238E27FC236}">
                <a16:creationId xmlns:a16="http://schemas.microsoft.com/office/drawing/2014/main" id="{83DE1370-E38E-4408-83C6-64C8ED93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34" y="1990246"/>
            <a:ext cx="2838730" cy="35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D6224AB-62E9-491F-BEDC-BB390F04A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28" r="68951" b="48613"/>
          <a:stretch/>
        </p:blipFill>
        <p:spPr>
          <a:xfrm>
            <a:off x="1662759" y="1829555"/>
            <a:ext cx="2427854" cy="7315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8C1ED2-5C05-4CB7-9E88-6901005D9D69}"/>
              </a:ext>
            </a:extLst>
          </p:cNvPr>
          <p:cNvSpPr txBox="1"/>
          <p:nvPr/>
        </p:nvSpPr>
        <p:spPr>
          <a:xfrm>
            <a:off x="1690673" y="793767"/>
            <a:ext cx="229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SERVIZI ECOSISTEMICI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F48EBD-7B22-4585-ACE4-75FA51036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02" t="49292" r="38074" b="41187"/>
          <a:stretch/>
        </p:blipFill>
        <p:spPr>
          <a:xfrm>
            <a:off x="4150614" y="1990245"/>
            <a:ext cx="1448499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FFEB93-08FF-4212-9DA2-1F5BBA978F0A}"/>
              </a:ext>
            </a:extLst>
          </p:cNvPr>
          <p:cNvSpPr txBox="1"/>
          <p:nvPr/>
        </p:nvSpPr>
        <p:spPr>
          <a:xfrm>
            <a:off x="4142946" y="810456"/>
            <a:ext cx="126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8000"/>
                </a:solidFill>
              </a:rPr>
              <a:t>FUNZIONE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13CB23E-2D0E-4C99-980B-5777EE800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02" t="24884" r="38074" b="65135"/>
          <a:stretch/>
        </p:blipFill>
        <p:spPr>
          <a:xfrm>
            <a:off x="4166814" y="3527024"/>
            <a:ext cx="1448499" cy="38715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6354C35-513E-496D-AA3C-F21A561D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9" t="45752" r="3565" b="38430"/>
          <a:stretch/>
        </p:blipFill>
        <p:spPr>
          <a:xfrm>
            <a:off x="5793839" y="1851907"/>
            <a:ext cx="1669228" cy="61353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FF4A8DC-5BA4-493C-90EF-49E4E44D1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9" t="15527" r="3565" b="55483"/>
          <a:stretch/>
        </p:blipFill>
        <p:spPr>
          <a:xfrm>
            <a:off x="5767713" y="3097747"/>
            <a:ext cx="1669229" cy="11244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A27EDFC-50A2-44AC-A7FB-D372B49DE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97" r="68951" b="67044"/>
          <a:stretch/>
        </p:blipFill>
        <p:spPr>
          <a:xfrm>
            <a:off x="1662759" y="3354840"/>
            <a:ext cx="2427854" cy="7315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B43ED1-8F0D-4607-BEBF-A773028FE00E}"/>
              </a:ext>
            </a:extLst>
          </p:cNvPr>
          <p:cNvSpPr txBox="1"/>
          <p:nvPr/>
        </p:nvSpPr>
        <p:spPr>
          <a:xfrm>
            <a:off x="5844629" y="834424"/>
            <a:ext cx="184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8000"/>
                </a:solidFill>
              </a:rPr>
              <a:t>AREA TEMATICA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773A74C-9458-49E4-B051-06B87D571E9D}"/>
              </a:ext>
            </a:extLst>
          </p:cNvPr>
          <p:cNvSpPr txBox="1"/>
          <p:nvPr/>
        </p:nvSpPr>
        <p:spPr>
          <a:xfrm>
            <a:off x="8417027" y="810456"/>
            <a:ext cx="126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8000"/>
                </a:solidFill>
              </a:rPr>
              <a:t>SCALA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8" name="CasellaDiTesto 38">
            <a:extLst>
              <a:ext uri="{FF2B5EF4-FFF2-40B4-BE49-F238E27FC236}">
                <a16:creationId xmlns:a16="http://schemas.microsoft.com/office/drawing/2014/main" id="{EF77D141-A0E9-40C6-8395-F1C71FE5E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450"/>
              </a:spcBef>
              <a:buClr>
                <a:srgbClr val="EBEBEB"/>
              </a:buClr>
              <a:buSzPct val="73000"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Trebuchet MS" panose="020B0603020202020204" pitchFamily="34" charset="0"/>
                <a:ea typeface="Microsoft YaHei" panose="020B0503020204020204" pitchFamily="34" charset="-122"/>
              </a:rPr>
              <a:t>I SERVIZI ECOSISTEMICI E LE SCALE DI RIFERIMENTO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4FF1513-5487-4F64-97D7-14E3901DC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9" t="61275" r="3565" b="4797"/>
          <a:stretch/>
        </p:blipFill>
        <p:spPr>
          <a:xfrm>
            <a:off x="5767713" y="5021530"/>
            <a:ext cx="1669228" cy="131604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BB9B77C-5E50-495B-A6B9-F6D5B9ECA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68" r="68951"/>
          <a:stretch/>
        </p:blipFill>
        <p:spPr>
          <a:xfrm>
            <a:off x="1678959" y="4737113"/>
            <a:ext cx="2427854" cy="188251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1DF1C3E-CF07-45B9-8C79-5B3ACEC0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02" t="66812" r="38074" b="11504"/>
          <a:stretch/>
        </p:blipFill>
        <p:spPr>
          <a:xfrm>
            <a:off x="4166816" y="5257826"/>
            <a:ext cx="1448499" cy="84108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F522C99-F28C-4945-A6B3-B225A2C71E9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7436942" y="3097748"/>
            <a:ext cx="1370175" cy="2581805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863FD91D-28A0-4B8D-9F5A-30A461899020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463068" y="2158676"/>
            <a:ext cx="1344049" cy="1755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210E1BE2-81F7-4D6D-925E-88DC6D014B8F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463068" y="2158677"/>
            <a:ext cx="1344049" cy="3099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3E59A569-A224-4C3E-8E07-575ABB6B21E5}"/>
              </a:ext>
            </a:extLst>
          </p:cNvPr>
          <p:cNvCxnSpPr>
            <a:stCxn id="14" idx="3"/>
          </p:cNvCxnSpPr>
          <p:nvPr/>
        </p:nvCxnSpPr>
        <p:spPr>
          <a:xfrm>
            <a:off x="7436941" y="3659994"/>
            <a:ext cx="1225796" cy="2541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C2B358E4-B0CC-4F9B-B700-0DCB07F869E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436941" y="3198006"/>
            <a:ext cx="1251922" cy="461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3978BB3A-C281-4B39-B049-525F4B80C4B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436942" y="3659995"/>
            <a:ext cx="1370175" cy="1597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2B392CB4-FFD3-4027-AD55-23E247ECAE3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7436942" y="3948020"/>
            <a:ext cx="1370175" cy="1731533"/>
          </a:xfrm>
          <a:prstGeom prst="straightConnector1">
            <a:avLst/>
          </a:prstGeom>
          <a:ln w="38100">
            <a:solidFill>
              <a:srgbClr val="008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ccia in su 49">
            <a:extLst>
              <a:ext uri="{FF2B5EF4-FFF2-40B4-BE49-F238E27FC236}">
                <a16:creationId xmlns:a16="http://schemas.microsoft.com/office/drawing/2014/main" id="{9613EEC9-228A-42B3-BF6D-86148C44F7B9}"/>
              </a:ext>
            </a:extLst>
          </p:cNvPr>
          <p:cNvSpPr/>
          <p:nvPr/>
        </p:nvSpPr>
        <p:spPr>
          <a:xfrm>
            <a:off x="9897036" y="1990246"/>
            <a:ext cx="770965" cy="4347329"/>
          </a:xfrm>
          <a:prstGeom prst="upArrow">
            <a:avLst/>
          </a:prstGeom>
          <a:solidFill>
            <a:srgbClr val="00B0F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>
                <a:solidFill>
                  <a:srgbClr val="002060"/>
                </a:solidFill>
              </a:rPr>
              <a:t>PROPEDEUT</a:t>
            </a:r>
          </a:p>
          <a:p>
            <a:pPr algn="ctr"/>
            <a:r>
              <a:rPr lang="it-IT" b="1" i="1" dirty="0">
                <a:solidFill>
                  <a:srgbClr val="002060"/>
                </a:solidFill>
              </a:rPr>
              <a:t>I</a:t>
            </a:r>
          </a:p>
          <a:p>
            <a:pPr algn="ctr"/>
            <a:r>
              <a:rPr lang="it-IT" b="1" i="1" dirty="0">
                <a:solidFill>
                  <a:srgbClr val="002060"/>
                </a:solidFill>
              </a:rPr>
              <a:t>C</a:t>
            </a:r>
          </a:p>
          <a:p>
            <a:pPr algn="ctr"/>
            <a:r>
              <a:rPr lang="it-IT" b="1" i="1" dirty="0">
                <a:solidFill>
                  <a:srgbClr val="002060"/>
                </a:solidFill>
              </a:rPr>
              <a:t>I</a:t>
            </a:r>
          </a:p>
          <a:p>
            <a:pPr algn="ctr"/>
            <a:r>
              <a:rPr lang="it-IT" b="1" i="1" dirty="0">
                <a:solidFill>
                  <a:srgbClr val="002060"/>
                </a:solidFill>
              </a:rPr>
              <a:t>TA’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59077AD5-A750-4F9C-A576-57B226B36A15}"/>
              </a:ext>
            </a:extLst>
          </p:cNvPr>
          <p:cNvGrpSpPr/>
          <p:nvPr/>
        </p:nvGrpSpPr>
        <p:grpSpPr>
          <a:xfrm>
            <a:off x="5275869" y="1387642"/>
            <a:ext cx="2023290" cy="4447775"/>
            <a:chOff x="3751869" y="1387641"/>
            <a:chExt cx="2023290" cy="444777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2314A57F-FA0C-44BB-92C3-C88BA3FD9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37" t="31293" r="5751"/>
            <a:stretch/>
          </p:blipFill>
          <p:spPr>
            <a:xfrm>
              <a:off x="3751869" y="1387641"/>
              <a:ext cx="2023290" cy="4447775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C8412D2-3282-44DA-BA41-6F2B56014B77}"/>
                </a:ext>
              </a:extLst>
            </p:cNvPr>
            <p:cNvSpPr/>
            <p:nvPr/>
          </p:nvSpPr>
          <p:spPr>
            <a:xfrm>
              <a:off x="3793379" y="2856322"/>
              <a:ext cx="1941921" cy="2187018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7887E44A-D98E-469A-BC7B-E494CE48F2F6}"/>
              </a:ext>
            </a:extLst>
          </p:cNvPr>
          <p:cNvSpPr/>
          <p:nvPr/>
        </p:nvSpPr>
        <p:spPr>
          <a:xfrm>
            <a:off x="8654717" y="103369"/>
            <a:ext cx="1818118" cy="34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Fig. 2. </a:t>
            </a:r>
            <a:r>
              <a:rPr lang="en-US" sz="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Fissazione</a:t>
            </a: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 di CO2 - CO2 sequestration by forests and bogs </a:t>
            </a:r>
            <a:endParaRPr lang="en-US" sz="800" b="1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A0BF879-9E79-481F-98E7-340EF78B7E53}"/>
              </a:ext>
            </a:extLst>
          </p:cNvPr>
          <p:cNvSpPr/>
          <p:nvPr/>
        </p:nvSpPr>
        <p:spPr>
          <a:xfrm>
            <a:off x="5630779" y="3490591"/>
            <a:ext cx="1491916" cy="19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5AB24C0-0027-4F80-90D7-81C8B3BB22F5}"/>
              </a:ext>
            </a:extLst>
          </p:cNvPr>
          <p:cNvSpPr/>
          <p:nvPr/>
        </p:nvSpPr>
        <p:spPr>
          <a:xfrm>
            <a:off x="5630779" y="3681713"/>
            <a:ext cx="1491916" cy="19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BC73DF5-F196-4AEB-BAF5-D117B05C23DF}"/>
              </a:ext>
            </a:extLst>
          </p:cNvPr>
          <p:cNvSpPr/>
          <p:nvPr/>
        </p:nvSpPr>
        <p:spPr>
          <a:xfrm>
            <a:off x="5589697" y="2661240"/>
            <a:ext cx="1491916" cy="19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38">
            <a:extLst>
              <a:ext uri="{FF2B5EF4-FFF2-40B4-BE49-F238E27FC236}">
                <a16:creationId xmlns:a16="http://schemas.microsoft.com/office/drawing/2014/main" id="{D38F6625-FFA9-47A2-9FDB-E16ADCCFA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9144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LA VALUTAZIONE QUALITATIVA DEI SERVIZI ECOSISTEMICI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F30BCF-C967-475D-9006-6D3FB4E4CC9B}"/>
              </a:ext>
            </a:extLst>
          </p:cNvPr>
          <p:cNvSpPr txBox="1"/>
          <p:nvPr/>
        </p:nvSpPr>
        <p:spPr>
          <a:xfrm>
            <a:off x="2294021" y="2083653"/>
            <a:ext cx="240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CARTA AMBIENTALE</a:t>
            </a:r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23D560-5FFD-40C5-8AD0-ADEB08EFF279}"/>
              </a:ext>
            </a:extLst>
          </p:cNvPr>
          <p:cNvSpPr txBox="1"/>
          <p:nvPr/>
        </p:nvSpPr>
        <p:spPr>
          <a:xfrm>
            <a:off x="5158826" y="972208"/>
            <a:ext cx="25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SERVIZI ECOSISTEMICI</a:t>
            </a:r>
            <a:endParaRPr lang="en-US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63211AD-048B-430B-9210-4B598A0B2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66" y="2436944"/>
            <a:ext cx="3525289" cy="24906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5136252-F831-4D3C-A016-65C2FB16A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23" y="4970161"/>
            <a:ext cx="2186991" cy="1797707"/>
          </a:xfrm>
          <a:prstGeom prst="rect">
            <a:avLst/>
          </a:prstGeom>
        </p:spPr>
      </p:pic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C66C4084-294F-4F51-97C6-A6E016656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55" y="449179"/>
            <a:ext cx="3063140" cy="2165684"/>
          </a:xfrm>
          <a:prstGeom prst="rect">
            <a:avLst/>
          </a:prstGeom>
        </p:spPr>
      </p:pic>
      <p:pic>
        <p:nvPicPr>
          <p:cNvPr id="21" name="Immagine 20" descr="Immagine che contiene mappa&#10;&#10;Descrizione generata automaticamente">
            <a:extLst>
              <a:ext uri="{FF2B5EF4-FFF2-40B4-BE49-F238E27FC236}">
                <a16:creationId xmlns:a16="http://schemas.microsoft.com/office/drawing/2014/main" id="{A2A9E49B-9C40-469C-A68E-B17142576C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57" y="2663372"/>
            <a:ext cx="3063139" cy="2165684"/>
          </a:xfrm>
          <a:prstGeom prst="rect">
            <a:avLst/>
          </a:prstGeom>
        </p:spPr>
      </p:pic>
      <p:pic>
        <p:nvPicPr>
          <p:cNvPr id="22" name="Immagine 21" descr="Immagine che contiene mappa&#10;&#10;Descrizione generata automaticamente">
            <a:extLst>
              <a:ext uri="{FF2B5EF4-FFF2-40B4-BE49-F238E27FC236}">
                <a16:creationId xmlns:a16="http://schemas.microsoft.com/office/drawing/2014/main" id="{496CD944-3DAA-47AB-A9DF-9670C0677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15" y="4877565"/>
            <a:ext cx="3019580" cy="19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5">
            <a:extLst>
              <a:ext uri="{FF2B5EF4-FFF2-40B4-BE49-F238E27FC236}">
                <a16:creationId xmlns:a16="http://schemas.microsoft.com/office/drawing/2014/main" id="{86333A10-07D6-4D34-9BCA-162B3B4D3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48" y="6431583"/>
            <a:ext cx="602066" cy="40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1">
            <a:extLst>
              <a:ext uri="{FF2B5EF4-FFF2-40B4-BE49-F238E27FC236}">
                <a16:creationId xmlns:a16="http://schemas.microsoft.com/office/drawing/2014/main" id="{3ABF1E6A-BC3F-4E7E-8B5A-FD6AC432C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462957"/>
            <a:ext cx="47593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8">
            <a:extLst>
              <a:ext uri="{FF2B5EF4-FFF2-40B4-BE49-F238E27FC236}">
                <a16:creationId xmlns:a16="http://schemas.microsoft.com/office/drawing/2014/main" id="{7292B633-5C0B-458E-AF74-A3021BF13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000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Font typeface="Arial" panose="020B0604020202020204" pitchFamily="34" charset="0"/>
              <a:buNone/>
              <a:defRPr/>
            </a:pPr>
            <a:r>
              <a:rPr lang="it-IT" altLang="it-IT" sz="2000" b="1" kern="0" dirty="0">
                <a:solidFill>
                  <a:srgbClr val="008000"/>
                </a:solidFill>
              </a:rPr>
              <a:t>RITENZIONE IDRICA DELLA VEGETAZIONE-Protezione dai dissesti</a:t>
            </a:r>
          </a:p>
        </p:txBody>
      </p:sp>
      <p:pic>
        <p:nvPicPr>
          <p:cNvPr id="23558" name="Immagine 6">
            <a:extLst>
              <a:ext uri="{FF2B5EF4-FFF2-40B4-BE49-F238E27FC236}">
                <a16:creationId xmlns:a16="http://schemas.microsoft.com/office/drawing/2014/main" id="{CF3703C8-6592-4E14-8F84-72D8D02CE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24" y="570281"/>
            <a:ext cx="39687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CasellaDiTesto 1">
            <a:extLst>
              <a:ext uri="{FF2B5EF4-FFF2-40B4-BE49-F238E27FC236}">
                <a16:creationId xmlns:a16="http://schemas.microsoft.com/office/drawing/2014/main" id="{DAA8FAAA-BD75-4953-B70D-83B3EA640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836613"/>
            <a:ext cx="25923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chemeClr val="bg1"/>
                </a:solidFill>
                <a:latin typeface="Arial" panose="020B0604020202020204" pitchFamily="34" charset="0"/>
              </a:rPr>
              <a:t>FIUME MARECCHIA</a:t>
            </a:r>
          </a:p>
        </p:txBody>
      </p:sp>
      <p:sp>
        <p:nvSpPr>
          <p:cNvPr id="23562" name="CasellaDiTesto 13">
            <a:extLst>
              <a:ext uri="{FF2B5EF4-FFF2-40B4-BE49-F238E27FC236}">
                <a16:creationId xmlns:a16="http://schemas.microsoft.com/office/drawing/2014/main" id="{794BD2E5-3DA0-4DF5-86B3-E8BA345D8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1" y="6280151"/>
            <a:ext cx="1711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chemeClr val="bg1"/>
                </a:solidFill>
                <a:latin typeface="Arial" panose="020B0604020202020204" pitchFamily="34" charset="0"/>
              </a:rPr>
              <a:t>FIUME MARECCHIA</a:t>
            </a: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3BFD175E-E9FC-4301-8F21-112DC1192A2D}"/>
              </a:ext>
            </a:extLst>
          </p:cNvPr>
          <p:cNvGraphicFramePr>
            <a:graphicFrameLocks noGrp="1"/>
          </p:cNvGraphicFramePr>
          <p:nvPr/>
        </p:nvGraphicFramePr>
        <p:xfrm>
          <a:off x="1796064" y="4243030"/>
          <a:ext cx="4470400" cy="961392"/>
        </p:xfrm>
        <a:graphic>
          <a:graphicData uri="http://schemas.openxmlformats.org/drawingml/2006/table">
            <a:tbl>
              <a:tblPr firstRow="1" firstCol="1" bandRow="1"/>
              <a:tblGrid>
                <a:gridCol w="168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88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Domanda di SE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Bacino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n. di interventi Difesa Idraulica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Spesa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Lamone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 (2000-2017)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€ 7.296.715  (€429.219/y)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Bidente/Ronco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 (2000-2015)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€ 3.188.298 (€212.533/y)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Marecchia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 (2000-2017)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€ 6.222.142 (€366.008/y)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FDCD490B-857D-4A4A-B111-17F33586C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610" y="5454642"/>
            <a:ext cx="40259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tipologie più significative che incidono positivamente sulla capacità del sistema di fornire protezione dal dissesto idrogeologico sono: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peso dei contatti tra </a:t>
            </a:r>
            <a:r>
              <a:rPr lang="it-IT" altLang="it-IT" sz="12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patches</a:t>
            </a:r>
            <a:r>
              <a:rPr lang="it-IT" altLang="it-IT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aree a vegetazione in evoluzione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boschi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it-IT" altLang="it-IT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colture di tipo permanente</a:t>
            </a:r>
            <a:endParaRPr lang="it-IT" altLang="it-IT" sz="1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C899904-D2C5-4922-A1E8-83CDA1A3F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308" y="5390388"/>
            <a:ext cx="464023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L’analisi statistica di regressione lineare multipla </a:t>
            </a:r>
            <a:r>
              <a:rPr lang="it-IT" altLang="it-IT" sz="1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it-IT" altLang="it-IT" sz="11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lang="it-IT" altLang="it-IT" sz="1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1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stepwise</a:t>
            </a:r>
            <a:r>
              <a:rPr lang="it-IT" altLang="it-IT" sz="1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1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elimination</a:t>
            </a:r>
            <a:r>
              <a:rPr lang="it-IT" altLang="it-IT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applicata per tutti i SE ha mostrato per questo servizio dati molto significativi ovvero il modello predice con elevata accuratezza (R</a:t>
            </a:r>
            <a:r>
              <a:rPr lang="it-IT" altLang="it-IT" sz="11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=0,9382) i valori di protezione dal dissesto (m3/ha) in funzione delle caratteristiche delle variabili predittive (uso del suolo e pesi dei contatti tra le patches).</a:t>
            </a:r>
            <a:endParaRPr lang="it-IT" altLang="it-IT" sz="1100" dirty="0">
              <a:solidFill>
                <a:srgbClr val="002060"/>
              </a:solidFill>
            </a:endParaRP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44ECE49D-DB3F-418C-91DE-C1E13C93C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8"/>
          <a:stretch>
            <a:fillRect/>
          </a:stretch>
        </p:blipFill>
        <p:spPr bwMode="auto">
          <a:xfrm>
            <a:off x="9753601" y="6436426"/>
            <a:ext cx="817539" cy="42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B55EC097-F41C-41EA-A2A4-EE15545D8698}"/>
              </a:ext>
            </a:extLst>
          </p:cNvPr>
          <p:cNvGraphicFramePr>
            <a:graphicFrameLocks/>
          </p:cNvGraphicFramePr>
          <p:nvPr/>
        </p:nvGraphicFramePr>
        <p:xfrm>
          <a:off x="6409899" y="3507475"/>
          <a:ext cx="4258101" cy="224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4575635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3FF28460-AA56-4A3D-BCDC-BA103D7BE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49" y="93591"/>
            <a:ext cx="851550" cy="73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75E36F5D-7A5E-4C75-A9DE-EAF767E71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990" y="28618"/>
            <a:ext cx="1214350" cy="80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23.png">
            <a:extLst>
              <a:ext uri="{FF2B5EF4-FFF2-40B4-BE49-F238E27FC236}">
                <a16:creationId xmlns:a16="http://schemas.microsoft.com/office/drawing/2014/main" id="{4A04376C-FAEB-4473-A97D-9A2222DA2F16}"/>
              </a:ext>
            </a:extLst>
          </p:cNvPr>
          <p:cNvPicPr/>
          <p:nvPr/>
        </p:nvPicPr>
        <p:blipFill>
          <a:blip r:embed="rId4"/>
          <a:srcRect t="9445"/>
          <a:stretch>
            <a:fillRect/>
          </a:stretch>
        </p:blipFill>
        <p:spPr>
          <a:xfrm>
            <a:off x="3450543" y="4678621"/>
            <a:ext cx="2222511" cy="1554026"/>
          </a:xfrm>
          <a:prstGeom prst="rect">
            <a:avLst/>
          </a:prstGeom>
          <a:ln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6A4828-8AAF-4F15-8867-ED598F5B26E0}"/>
              </a:ext>
            </a:extLst>
          </p:cNvPr>
          <p:cNvSpPr txBox="1"/>
          <p:nvPr/>
        </p:nvSpPr>
        <p:spPr>
          <a:xfrm>
            <a:off x="769628" y="2393790"/>
            <a:ext cx="1975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ERC – VALUTAZIONE DEI COSTI AMBIENTALI</a:t>
            </a:r>
          </a:p>
          <a:p>
            <a:pPr algn="ctr"/>
            <a:r>
              <a:rPr lang="it-IT" sz="900" b="1" dirty="0">
                <a:solidFill>
                  <a:srgbClr val="0070C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Direttiva «Acque» 2000/60/CE (DQA)  </a:t>
            </a:r>
          </a:p>
          <a:p>
            <a:pPr algn="ctr"/>
            <a:r>
              <a:rPr lang="it-IT" sz="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24 febbraio 2015, n. 39 </a:t>
            </a:r>
            <a:endParaRPr lang="en-US" sz="15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059C66-717D-4AAB-B5F1-158DDE963262}"/>
              </a:ext>
            </a:extLst>
          </p:cNvPr>
          <p:cNvSpPr txBox="1"/>
          <p:nvPr/>
        </p:nvSpPr>
        <p:spPr>
          <a:xfrm>
            <a:off x="8081212" y="3429000"/>
            <a:ext cx="2389931" cy="2308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Manutenzione dei sistemi agroambientali</a:t>
            </a:r>
            <a:endParaRPr lang="en-US" sz="9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7874885-699F-4F48-9FAD-61B2982B85E4}"/>
              </a:ext>
            </a:extLst>
          </p:cNvPr>
          <p:cNvCxnSpPr>
            <a:cxnSpLocks/>
            <a:stCxn id="36" idx="3"/>
            <a:endCxn id="30" idx="1"/>
          </p:cNvCxnSpPr>
          <p:nvPr/>
        </p:nvCxnSpPr>
        <p:spPr>
          <a:xfrm flipV="1">
            <a:off x="4973154" y="1952397"/>
            <a:ext cx="1919562" cy="1603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99B0A9-B436-4656-AC35-847C1AFE9D7F}"/>
              </a:ext>
            </a:extLst>
          </p:cNvPr>
          <p:cNvSpPr txBox="1"/>
          <p:nvPr/>
        </p:nvSpPr>
        <p:spPr>
          <a:xfrm>
            <a:off x="6223961" y="5441409"/>
            <a:ext cx="2610719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Incremento della capacità portante degli ecosistemi</a:t>
            </a:r>
            <a:endParaRPr lang="en-US" sz="9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D312329-A6ED-4549-8B78-7AFE9F63AE47}"/>
              </a:ext>
            </a:extLst>
          </p:cNvPr>
          <p:cNvCxnSpPr>
            <a:cxnSpLocks/>
            <a:stCxn id="36" idx="3"/>
            <a:endCxn id="32" idx="1"/>
          </p:cNvCxnSpPr>
          <p:nvPr/>
        </p:nvCxnSpPr>
        <p:spPr>
          <a:xfrm>
            <a:off x="4973154" y="3555959"/>
            <a:ext cx="1765150" cy="15706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5EB1A05-4E67-4091-B17A-8C172722E805}"/>
              </a:ext>
            </a:extLst>
          </p:cNvPr>
          <p:cNvGrpSpPr/>
          <p:nvPr/>
        </p:nvGrpSpPr>
        <p:grpSpPr>
          <a:xfrm>
            <a:off x="3449676" y="2709033"/>
            <a:ext cx="1523478" cy="1670766"/>
            <a:chOff x="3154734" y="2179587"/>
            <a:chExt cx="2031304" cy="2227688"/>
          </a:xfrm>
        </p:grpSpPr>
        <p:sp>
          <p:nvSpPr>
            <p:cNvPr id="35" name="Freccia a destra 34">
              <a:extLst>
                <a:ext uri="{FF2B5EF4-FFF2-40B4-BE49-F238E27FC236}">
                  <a16:creationId xmlns:a16="http://schemas.microsoft.com/office/drawing/2014/main" id="{8108E06A-FE59-435F-BA12-3D62C2415EDA}"/>
                </a:ext>
              </a:extLst>
            </p:cNvPr>
            <p:cNvSpPr/>
            <p:nvPr/>
          </p:nvSpPr>
          <p:spPr>
            <a:xfrm>
              <a:off x="3178420" y="2179587"/>
              <a:ext cx="1869373" cy="2227688"/>
            </a:xfrm>
            <a:prstGeom prst="rightArrow">
              <a:avLst>
                <a:gd name="adj1" fmla="val 74697"/>
                <a:gd name="adj2" fmla="val 50956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EE99276-9342-44AA-91A5-75BB7CB9256C}"/>
                </a:ext>
              </a:extLst>
            </p:cNvPr>
            <p:cNvSpPr/>
            <p:nvPr/>
          </p:nvSpPr>
          <p:spPr>
            <a:xfrm>
              <a:off x="3154734" y="2477824"/>
              <a:ext cx="2031304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FORESTAZIONE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LAMINAZIONE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STOCCAGGIO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ACQUE REFLUE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CREAZIONE E RIQUALIFICAZIONE ECOSISTEMI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MANUTENZIONE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MONITORAGGIO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750" b="1" dirty="0">
                  <a:cs typeface="Calibri" panose="020F0502020204030204" pitchFamily="34" charset="0"/>
                </a:rPr>
                <a:t>….</a:t>
              </a:r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A1C5454-C45B-4538-BF25-C4C9EBF402D5}"/>
              </a:ext>
            </a:extLst>
          </p:cNvPr>
          <p:cNvSpPr txBox="1"/>
          <p:nvPr/>
        </p:nvSpPr>
        <p:spPr>
          <a:xfrm>
            <a:off x="3241672" y="1488632"/>
            <a:ext cx="205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/>
              <a:t>Natural </a:t>
            </a:r>
            <a:r>
              <a:rPr lang="it-IT" sz="1200" b="1" i="1" dirty="0" err="1"/>
              <a:t>based</a:t>
            </a:r>
            <a:r>
              <a:rPr lang="it-IT" sz="1200" b="1" i="1" dirty="0"/>
              <a:t> </a:t>
            </a:r>
            <a:r>
              <a:rPr lang="it-IT" sz="1200" b="1" i="1" dirty="0" err="1"/>
              <a:t>solution</a:t>
            </a:r>
            <a:r>
              <a:rPr lang="it-IT" sz="1200" b="1" i="1" dirty="0"/>
              <a:t> e IN</a:t>
            </a:r>
          </a:p>
          <a:p>
            <a:pPr algn="ctr"/>
            <a:r>
              <a:rPr lang="it-IT" sz="1200" b="1" dirty="0"/>
              <a:t>per il mantenimento delle funzioni del Capitale Naturale</a:t>
            </a:r>
            <a:endParaRPr lang="en-US" sz="1200" b="1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A9950513-2DD9-45C2-A72A-283E4B05B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66" y="3222082"/>
            <a:ext cx="1785702" cy="1627651"/>
          </a:xfrm>
          <a:prstGeom prst="rect">
            <a:avLst/>
          </a:prstGeom>
        </p:spPr>
      </p:pic>
      <p:pic>
        <p:nvPicPr>
          <p:cNvPr id="30" name="image11.png">
            <a:extLst>
              <a:ext uri="{FF2B5EF4-FFF2-40B4-BE49-F238E27FC236}">
                <a16:creationId xmlns:a16="http://schemas.microsoft.com/office/drawing/2014/main" id="{B55EA897-EDB7-4BBB-850B-E2FF30C99FC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892716" y="951737"/>
            <a:ext cx="4260563" cy="2001319"/>
          </a:xfrm>
          <a:prstGeom prst="rect">
            <a:avLst/>
          </a:prstGeom>
          <a:ln/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414D53AB-7C8F-466B-A6C9-567D9DCA964C}"/>
              </a:ext>
            </a:extLst>
          </p:cNvPr>
          <p:cNvGrpSpPr/>
          <p:nvPr/>
        </p:nvGrpSpPr>
        <p:grpSpPr>
          <a:xfrm>
            <a:off x="6738304" y="4239652"/>
            <a:ext cx="4811357" cy="1773814"/>
            <a:chOff x="0" y="0"/>
            <a:chExt cx="6120130" cy="1304925"/>
          </a:xfrm>
          <a:solidFill>
            <a:srgbClr val="FFFFFF"/>
          </a:solidFill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2E4760D4-9904-47DE-AA94-A4F3216C9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6120130" cy="130492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3" name="Casella di testo 40">
              <a:extLst>
                <a:ext uri="{FF2B5EF4-FFF2-40B4-BE49-F238E27FC236}">
                  <a16:creationId xmlns:a16="http://schemas.microsoft.com/office/drawing/2014/main" id="{337D0C8D-E0EB-4980-BC04-8C4562B9FD55}"/>
                </a:ext>
              </a:extLst>
            </p:cNvPr>
            <p:cNvSpPr txBox="1"/>
            <p:nvPr/>
          </p:nvSpPr>
          <p:spPr>
            <a:xfrm>
              <a:off x="19050" y="19049"/>
              <a:ext cx="533400" cy="95251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spcAft>
                  <a:spcPts val="450"/>
                </a:spcAft>
              </a:pPr>
              <a:r>
                <a:rPr lang="it-IT" sz="450" b="1">
                  <a:latin typeface="Calibri" panose="020F0502020204030204" pitchFamily="34" charset="0"/>
                  <a:ea typeface="Calibri" panose="020F0502020204030204" pitchFamily="34" charset="0"/>
                </a:rPr>
                <a:t>Tab. 25</a:t>
              </a:r>
              <a:endParaRPr lang="en-US" sz="75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E47414F-DA6F-4DDF-918A-4B7DECC6BF20}"/>
              </a:ext>
            </a:extLst>
          </p:cNvPr>
          <p:cNvGrpSpPr/>
          <p:nvPr/>
        </p:nvGrpSpPr>
        <p:grpSpPr>
          <a:xfrm>
            <a:off x="5384586" y="2917224"/>
            <a:ext cx="2411069" cy="1322428"/>
            <a:chOff x="3188390" y="4944228"/>
            <a:chExt cx="1684020" cy="937260"/>
          </a:xfrm>
          <a:solidFill>
            <a:srgbClr val="CCFF66"/>
          </a:solidFill>
        </p:grpSpPr>
        <p:sp>
          <p:nvSpPr>
            <p:cNvPr id="13" name="Esplosione: 14 punte 12">
              <a:extLst>
                <a:ext uri="{FF2B5EF4-FFF2-40B4-BE49-F238E27FC236}">
                  <a16:creationId xmlns:a16="http://schemas.microsoft.com/office/drawing/2014/main" id="{66B0F8DF-F3B3-430A-BEE8-4F788A06374E}"/>
                </a:ext>
              </a:extLst>
            </p:cNvPr>
            <p:cNvSpPr/>
            <p:nvPr/>
          </p:nvSpPr>
          <p:spPr>
            <a:xfrm>
              <a:off x="3188390" y="4944228"/>
              <a:ext cx="1684020" cy="93726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4AE4AED-A276-4795-A075-E2C88C182052}"/>
                </a:ext>
              </a:extLst>
            </p:cNvPr>
            <p:cNvSpPr txBox="1"/>
            <p:nvPr/>
          </p:nvSpPr>
          <p:spPr>
            <a:xfrm>
              <a:off x="3567983" y="5200226"/>
              <a:ext cx="956044" cy="45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b="1" dirty="0">
                  <a:solidFill>
                    <a:srgbClr val="FF0000"/>
                  </a:solidFill>
                </a:rPr>
                <a:t>Economie di bilancio</a:t>
              </a:r>
            </a:p>
            <a:p>
              <a:pPr algn="ctr"/>
              <a:r>
                <a:rPr lang="it-IT" sz="9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PIANI D’AZIONE SISTEMICI E </a:t>
              </a:r>
              <a:r>
                <a:rPr lang="it-IT" sz="900" b="1" u="sng" dirty="0">
                  <a:solidFill>
                    <a:srgbClr val="FF0000"/>
                  </a:solidFill>
                  <a:cs typeface="Calibri" panose="020F0502020204030204" pitchFamily="34" charset="0"/>
                </a:rPr>
                <a:t>NON EMERGENZIALI</a:t>
              </a:r>
              <a:endParaRPr lang="en-US" sz="900" b="1" u="sng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F0C9CC1B-4E19-4856-AF64-FC75699F04E3}"/>
              </a:ext>
            </a:extLst>
          </p:cNvPr>
          <p:cNvSpPr/>
          <p:nvPr/>
        </p:nvSpPr>
        <p:spPr>
          <a:xfrm>
            <a:off x="8867730" y="3636749"/>
            <a:ext cx="1672254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350" dirty="0">
                <a:latin typeface="Calibri" panose="020F0502020204030204" pitchFamily="34" charset="0"/>
                <a:ea typeface="Calibri" panose="020F0502020204030204" pitchFamily="34" charset="0"/>
              </a:rPr>
              <a:t>€ </a:t>
            </a:r>
            <a:r>
              <a:rPr lang="it-IT" sz="1350" b="1" dirty="0">
                <a:latin typeface="Calibri" panose="020F0502020204030204" pitchFamily="34" charset="0"/>
                <a:ea typeface="Calibri" panose="020F0502020204030204" pitchFamily="34" charset="0"/>
              </a:rPr>
              <a:t>1.105.663.552</a:t>
            </a:r>
          </a:p>
          <a:p>
            <a:pPr algn="ctr"/>
            <a:r>
              <a:rPr lang="it-IT" sz="900" dirty="0">
                <a:latin typeface="Calibri" panose="020F0502020204030204" pitchFamily="34" charset="0"/>
                <a:ea typeface="Calibri" panose="020F0502020204030204" pitchFamily="34" charset="0"/>
              </a:rPr>
              <a:t>pari allo 0,07% del PIL regionale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696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4374D0-4A10-4375-8CDB-FDDC6087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32" y="697781"/>
            <a:ext cx="4210638" cy="554432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5A9A09F-1EA4-4317-A1B8-DF514C6B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58" y="341748"/>
            <a:ext cx="4792374" cy="554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94B68DB-6628-4310-A2D5-DE305B0E3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7"/>
          <a:stretch/>
        </p:blipFill>
        <p:spPr>
          <a:xfrm>
            <a:off x="1660477" y="501037"/>
            <a:ext cx="4696726" cy="58042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71AD42-52DC-4A11-A7DD-27613ADD8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5"/>
          <a:stretch/>
        </p:blipFill>
        <p:spPr>
          <a:xfrm>
            <a:off x="1660478" y="395067"/>
            <a:ext cx="4696726" cy="596351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039DE0-B541-44D2-B9A9-48E2521B0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9224"/>
            <a:ext cx="9144000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>
              <a:defRPr/>
            </a:pPr>
            <a:endParaRPr lang="it-IT" altLang="it-IT" sz="18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5EE3D8-4A15-489A-A20F-DEBB17E9D2DB}"/>
              </a:ext>
            </a:extLst>
          </p:cNvPr>
          <p:cNvSpPr txBox="1"/>
          <p:nvPr/>
        </p:nvSpPr>
        <p:spPr>
          <a:xfrm>
            <a:off x="6887572" y="1"/>
            <a:ext cx="378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POTENZIALITA’ DELLE AREE MONTANE</a:t>
            </a:r>
          </a:p>
        </p:txBody>
      </p:sp>
    </p:spTree>
    <p:extLst>
      <p:ext uri="{BB962C8B-B14F-4D97-AF65-F5344CB8AC3E}">
        <p14:creationId xmlns:p14="http://schemas.microsoft.com/office/powerpoint/2010/main" val="178105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79E71D-00C3-84B1-6455-D8423207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76672"/>
            <a:ext cx="7854645" cy="35377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538404-0067-BC05-E973-BC031D07A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3591161"/>
            <a:ext cx="5735960" cy="25834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C08388-3242-10A7-6C29-52E647FF1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38" y="4149080"/>
            <a:ext cx="5735962" cy="25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69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AACC0E-4B03-48ED-9B8D-813DCD0B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6"/>
          <a:stretch/>
        </p:blipFill>
        <p:spPr>
          <a:xfrm>
            <a:off x="1638300" y="1384917"/>
            <a:ext cx="3296142" cy="4153480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0DA602E-F816-4D28-9C5A-67F18D385C0A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4934442" y="1058123"/>
            <a:ext cx="1707470" cy="2403535"/>
          </a:xfrm>
          <a:prstGeom prst="line">
            <a:avLst/>
          </a:prstGeom>
          <a:ln w="317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E03AE3-5230-41C0-ADD0-F4A3F22B5117}"/>
              </a:ext>
            </a:extLst>
          </p:cNvPr>
          <p:cNvSpPr txBox="1"/>
          <p:nvPr/>
        </p:nvSpPr>
        <p:spPr>
          <a:xfrm>
            <a:off x="6641912" y="873456"/>
            <a:ext cx="154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AGRICOLTURA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1C498BA-CA35-47C9-B929-138A1964132F}"/>
              </a:ext>
            </a:extLst>
          </p:cNvPr>
          <p:cNvCxnSpPr>
            <a:cxnSpLocks/>
            <a:stCxn id="3" idx="3"/>
            <a:endCxn id="12" idx="1"/>
          </p:cNvCxnSpPr>
          <p:nvPr/>
        </p:nvCxnSpPr>
        <p:spPr>
          <a:xfrm flipV="1">
            <a:off x="4934443" y="2068059"/>
            <a:ext cx="1652877" cy="1393598"/>
          </a:xfrm>
          <a:prstGeom prst="line">
            <a:avLst/>
          </a:prstGeom>
          <a:ln w="317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940FCF-0D7D-45F8-B5A6-7424C940A616}"/>
              </a:ext>
            </a:extLst>
          </p:cNvPr>
          <p:cNvSpPr txBox="1"/>
          <p:nvPr/>
        </p:nvSpPr>
        <p:spPr>
          <a:xfrm>
            <a:off x="6587320" y="1883393"/>
            <a:ext cx="154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SILVICULTURA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2FC8887-21E8-4FA8-9E81-B36FBD977455}"/>
              </a:ext>
            </a:extLst>
          </p:cNvPr>
          <p:cNvCxnSpPr>
            <a:cxnSpLocks/>
            <a:stCxn id="3" idx="3"/>
            <a:endCxn id="19" idx="1"/>
          </p:cNvCxnSpPr>
          <p:nvPr/>
        </p:nvCxnSpPr>
        <p:spPr>
          <a:xfrm flipV="1">
            <a:off x="4934442" y="3066623"/>
            <a:ext cx="1641504" cy="395034"/>
          </a:xfrm>
          <a:prstGeom prst="line">
            <a:avLst/>
          </a:prstGeom>
          <a:ln w="317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D5F98BB-6EB0-4FCA-8D11-5726F9C8758B}"/>
              </a:ext>
            </a:extLst>
          </p:cNvPr>
          <p:cNvSpPr txBox="1"/>
          <p:nvPr/>
        </p:nvSpPr>
        <p:spPr>
          <a:xfrm>
            <a:off x="6575946" y="2881957"/>
            <a:ext cx="105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ENERGIA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AFD7BE30-E735-469B-A151-D0BB31C60D34}"/>
              </a:ext>
            </a:extLst>
          </p:cNvPr>
          <p:cNvCxnSpPr>
            <a:cxnSpLocks/>
            <a:stCxn id="3" idx="3"/>
            <a:endCxn id="23" idx="1"/>
          </p:cNvCxnSpPr>
          <p:nvPr/>
        </p:nvCxnSpPr>
        <p:spPr>
          <a:xfrm>
            <a:off x="4934443" y="3461658"/>
            <a:ext cx="1684723" cy="1669227"/>
          </a:xfrm>
          <a:prstGeom prst="line">
            <a:avLst/>
          </a:prstGeom>
          <a:ln w="317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09A6C6A-7DAA-4577-96F6-0D040552C6D4}"/>
              </a:ext>
            </a:extLst>
          </p:cNvPr>
          <p:cNvSpPr txBox="1"/>
          <p:nvPr/>
        </p:nvSpPr>
        <p:spPr>
          <a:xfrm>
            <a:off x="6619166" y="4946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TURISMI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FED1018-5675-45E8-9057-1B6AC43814D8}"/>
              </a:ext>
            </a:extLst>
          </p:cNvPr>
          <p:cNvSpPr txBox="1"/>
          <p:nvPr/>
        </p:nvSpPr>
        <p:spPr>
          <a:xfrm>
            <a:off x="6648736" y="598454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…………………..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B314A7B-E271-46F2-8D2A-87743447FA90}"/>
              </a:ext>
            </a:extLst>
          </p:cNvPr>
          <p:cNvCxnSpPr>
            <a:cxnSpLocks/>
            <a:stCxn id="3" idx="3"/>
            <a:endCxn id="26" idx="1"/>
          </p:cNvCxnSpPr>
          <p:nvPr/>
        </p:nvCxnSpPr>
        <p:spPr>
          <a:xfrm>
            <a:off x="4934442" y="3461658"/>
            <a:ext cx="1714294" cy="2707553"/>
          </a:xfrm>
          <a:prstGeom prst="line">
            <a:avLst/>
          </a:prstGeom>
          <a:ln w="317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73057F8-27A8-4A20-AB41-8382D4663B68}"/>
              </a:ext>
            </a:extLst>
          </p:cNvPr>
          <p:cNvSpPr txBox="1"/>
          <p:nvPr/>
        </p:nvSpPr>
        <p:spPr>
          <a:xfrm>
            <a:off x="6509983" y="3846815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IMPRESE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B689C70-500E-4F2C-B542-EC3BF40246FF}"/>
              </a:ext>
            </a:extLst>
          </p:cNvPr>
          <p:cNvCxnSpPr>
            <a:cxnSpLocks/>
            <a:stCxn id="3" idx="3"/>
            <a:endCxn id="30" idx="1"/>
          </p:cNvCxnSpPr>
          <p:nvPr/>
        </p:nvCxnSpPr>
        <p:spPr>
          <a:xfrm>
            <a:off x="4934443" y="3461657"/>
            <a:ext cx="1575541" cy="569824"/>
          </a:xfrm>
          <a:prstGeom prst="line">
            <a:avLst/>
          </a:prstGeom>
          <a:ln w="317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BE878B9-2D2A-4329-98BB-9EC3442124BB}"/>
              </a:ext>
            </a:extLst>
          </p:cNvPr>
          <p:cNvSpPr txBox="1"/>
          <p:nvPr/>
        </p:nvSpPr>
        <p:spPr>
          <a:xfrm>
            <a:off x="8811669" y="600507"/>
            <a:ext cx="14793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</a:rPr>
              <a:t>Multifunzionalità</a:t>
            </a:r>
          </a:p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</a:rPr>
              <a:t>Prodotti tipici</a:t>
            </a:r>
          </a:p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chemeClr val="accent4">
                    <a:lumMod val="50000"/>
                  </a:schemeClr>
                </a:solidFill>
              </a:rPr>
              <a:t>Altra agricoltura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E23C6ACF-9613-44CC-959D-DDB314F8B949}"/>
              </a:ext>
            </a:extLst>
          </p:cNvPr>
          <p:cNvCxnSpPr>
            <a:cxnSpLocks/>
            <a:stCxn id="6" idx="3"/>
            <a:endCxn id="40" idx="1"/>
          </p:cNvCxnSpPr>
          <p:nvPr/>
        </p:nvCxnSpPr>
        <p:spPr>
          <a:xfrm flipV="1">
            <a:off x="8184108" y="1046784"/>
            <a:ext cx="627560" cy="11339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3E646539-3A35-4E2C-897F-1BC7923BB70B}"/>
              </a:ext>
            </a:extLst>
          </p:cNvPr>
          <p:cNvSpPr txBox="1"/>
          <p:nvPr/>
        </p:nvSpPr>
        <p:spPr>
          <a:xfrm>
            <a:off x="8552600" y="1760563"/>
            <a:ext cx="22928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</a:rPr>
              <a:t>Filiera del legno</a:t>
            </a: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</a:rPr>
              <a:t>Sostenibilità degli usi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FC57C1A8-0E24-45A3-807A-88F19C2CE332}"/>
              </a:ext>
            </a:extLst>
          </p:cNvPr>
          <p:cNvCxnSpPr>
            <a:cxnSpLocks/>
            <a:stCxn id="12" idx="3"/>
            <a:endCxn id="47" idx="1"/>
          </p:cNvCxnSpPr>
          <p:nvPr/>
        </p:nvCxnSpPr>
        <p:spPr>
          <a:xfrm flipV="1">
            <a:off x="8128382" y="2060645"/>
            <a:ext cx="424218" cy="741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736988B-D6E3-4ED6-9CAB-89AA14F21AF1}"/>
              </a:ext>
            </a:extLst>
          </p:cNvPr>
          <p:cNvSpPr txBox="1"/>
          <p:nvPr/>
        </p:nvSpPr>
        <p:spPr>
          <a:xfrm>
            <a:off x="8634483" y="2470244"/>
            <a:ext cx="180150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002060"/>
                </a:solidFill>
              </a:rPr>
              <a:t>Biomasse</a:t>
            </a: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002060"/>
                </a:solidFill>
              </a:rPr>
              <a:t>Eolico</a:t>
            </a: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002060"/>
                </a:solidFill>
              </a:rPr>
              <a:t>Idroelettrico</a:t>
            </a:r>
          </a:p>
          <a:p>
            <a:pPr>
              <a:spcAft>
                <a:spcPts val="600"/>
              </a:spcAft>
            </a:pPr>
            <a:r>
              <a:rPr lang="it-IT" sz="1400" b="1" dirty="0">
                <a:solidFill>
                  <a:srgbClr val="002060"/>
                </a:solidFill>
              </a:rPr>
              <a:t>Ecc.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7A8D52BE-7268-4A35-BEF7-15A78D16D78D}"/>
              </a:ext>
            </a:extLst>
          </p:cNvPr>
          <p:cNvCxnSpPr>
            <a:cxnSpLocks/>
            <a:stCxn id="19" idx="3"/>
            <a:endCxn id="52" idx="1"/>
          </p:cNvCxnSpPr>
          <p:nvPr/>
        </p:nvCxnSpPr>
        <p:spPr>
          <a:xfrm flipV="1">
            <a:off x="7634184" y="3062715"/>
            <a:ext cx="1000298" cy="3909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8B5ABB2-28E5-4892-B7F2-5A279835D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1604"/>
            <a:ext cx="9144000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>
              <a:defRPr/>
            </a:pPr>
            <a:endParaRPr lang="it-IT" altLang="it-IT" sz="18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0BA29FAA-B0C4-4906-9EBA-084DD2ACE753}"/>
              </a:ext>
            </a:extLst>
          </p:cNvPr>
          <p:cNvSpPr txBox="1"/>
          <p:nvPr/>
        </p:nvSpPr>
        <p:spPr>
          <a:xfrm>
            <a:off x="6887572" y="1"/>
            <a:ext cx="378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POTENZIALITA’ DELLE AREE MONTANE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B4549D1-B647-417D-9221-E7AD45896584}"/>
              </a:ext>
            </a:extLst>
          </p:cNvPr>
          <p:cNvSpPr txBox="1"/>
          <p:nvPr/>
        </p:nvSpPr>
        <p:spPr>
          <a:xfrm>
            <a:off x="8293286" y="4121624"/>
            <a:ext cx="23747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estivo, invernale, stagionale o di fine settimana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montano, lacustre e di mare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culturale e artistico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religioso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turismo di massa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"mordi e fuggi"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enogastronomico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400" dirty="0">
                <a:solidFill>
                  <a:srgbClr val="FF0000"/>
                </a:solidFill>
              </a:rPr>
              <a:t> naturalistico </a:t>
            </a:r>
            <a:endParaRPr lang="it-IT" sz="1400" dirty="0">
              <a:solidFill>
                <a:srgbClr val="FF0000"/>
              </a:solidFill>
            </a:endParaRP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0A366BCD-98E6-4FFC-B7B5-C5DEBB294A02}"/>
              </a:ext>
            </a:extLst>
          </p:cNvPr>
          <p:cNvCxnSpPr>
            <a:cxnSpLocks/>
            <a:stCxn id="23" idx="3"/>
            <a:endCxn id="61" idx="1"/>
          </p:cNvCxnSpPr>
          <p:nvPr/>
        </p:nvCxnSpPr>
        <p:spPr>
          <a:xfrm>
            <a:off x="7630980" y="5130884"/>
            <a:ext cx="662306" cy="221846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36D1F106-75B8-4E84-AC61-F89361B2CA1D}"/>
              </a:ext>
            </a:extLst>
          </p:cNvPr>
          <p:cNvSpPr txBox="1"/>
          <p:nvPr/>
        </p:nvSpPr>
        <p:spPr>
          <a:xfrm>
            <a:off x="1524001" y="6211670"/>
            <a:ext cx="529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Quante di queste attività </a:t>
            </a:r>
            <a:r>
              <a:rPr lang="it-IT" b="1" u="sng" dirty="0"/>
              <a:t>dipendono</a:t>
            </a:r>
            <a:r>
              <a:rPr lang="it-IT" b="1" dirty="0"/>
              <a:t> in toto o in parte dall’ambiente Naturale? Dal Capitale Naturale?</a:t>
            </a:r>
          </a:p>
        </p:txBody>
      </p:sp>
    </p:spTree>
    <p:extLst>
      <p:ext uri="{BB962C8B-B14F-4D97-AF65-F5344CB8AC3E}">
        <p14:creationId xmlns:p14="http://schemas.microsoft.com/office/powerpoint/2010/main" val="73887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9" grpId="0"/>
      <p:bldP spid="23" grpId="0"/>
      <p:bldP spid="26" grpId="0"/>
      <p:bldP spid="30" grpId="0"/>
      <p:bldP spid="40" grpId="0"/>
      <p:bldP spid="47" grpId="0"/>
      <p:bldP spid="52" grpId="0"/>
      <p:bldP spid="61" grpId="0"/>
      <p:bldP spid="7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EC5FAE-D398-48CB-8BE1-CDDCA748B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1" y="1119811"/>
            <a:ext cx="7993765" cy="559153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F10E3D4-AAE5-4EB2-9FC4-F0E50C2F9555}"/>
              </a:ext>
            </a:extLst>
          </p:cNvPr>
          <p:cNvSpPr/>
          <p:nvPr/>
        </p:nvSpPr>
        <p:spPr>
          <a:xfrm>
            <a:off x="1524000" y="43034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cap="all" dirty="0">
                <a:solidFill>
                  <a:srgbClr val="002060"/>
                </a:solidFill>
              </a:rPr>
              <a:t>LN 221/2015 </a:t>
            </a:r>
            <a:r>
              <a:rPr lang="it-IT" dirty="0">
                <a:solidFill>
                  <a:srgbClr val="002060"/>
                </a:solidFill>
                <a:latin typeface="Calibri" panose="020F0502020204030204"/>
              </a:rPr>
              <a:t>Disposizioni in materia ambientale per promuovere misure di green economy e per il contenimento dell’uso eccessivo di risorse naturali”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" name="CasellaDiTesto 38">
            <a:extLst>
              <a:ext uri="{FF2B5EF4-FFF2-40B4-BE49-F238E27FC236}">
                <a16:creationId xmlns:a16="http://schemas.microsoft.com/office/drawing/2014/main" id="{C145D591-FFFC-4FDE-A126-30D3F130C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9144000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POLITICHE E STRATEGIE PER LA GOVERNANCE</a:t>
            </a:r>
          </a:p>
        </p:txBody>
      </p:sp>
    </p:spTree>
    <p:extLst>
      <p:ext uri="{BB962C8B-B14F-4D97-AF65-F5344CB8AC3E}">
        <p14:creationId xmlns:p14="http://schemas.microsoft.com/office/powerpoint/2010/main" val="3958835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8" t="21626" r="25483" b="8533"/>
          <a:stretch/>
        </p:blipFill>
        <p:spPr bwMode="auto">
          <a:xfrm>
            <a:off x="4156467" y="3439434"/>
            <a:ext cx="2755446" cy="290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711" y="3803884"/>
            <a:ext cx="3602290" cy="215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ccia a destra 3"/>
          <p:cNvSpPr/>
          <p:nvPr/>
        </p:nvSpPr>
        <p:spPr>
          <a:xfrm>
            <a:off x="3664035" y="4735480"/>
            <a:ext cx="558152" cy="512815"/>
          </a:xfrm>
          <a:prstGeom prst="rightArrow">
            <a:avLst/>
          </a:prstGeom>
          <a:solidFill>
            <a:srgbClr val="0099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38"/>
          <p:cNvSpPr txBox="1">
            <a:spLocks noChangeArrowheads="1"/>
          </p:cNvSpPr>
          <p:nvPr/>
        </p:nvSpPr>
        <p:spPr bwMode="auto">
          <a:xfrm>
            <a:off x="1527176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LA VALUTAZIONE DEL CAPITALE NATURALE E DEI SUOI SERVIZI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72194" y="451404"/>
            <a:ext cx="88190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b="1" dirty="0">
                <a:solidFill>
                  <a:srgbClr val="008000"/>
                </a:solidFill>
              </a:rPr>
              <a:t>NON SI PUÒ PRESCINDERE DALLA CONOSCENZA PER </a:t>
            </a:r>
            <a:r>
              <a:rPr lang="it-IT" b="1" i="1" u="sng" dirty="0">
                <a:solidFill>
                  <a:srgbClr val="008000"/>
                </a:solidFill>
              </a:rPr>
              <a:t>GESTIRE LA PIÙ GRANDE AZIENDA CHE POSSEDIAMO: LA NATURA</a:t>
            </a:r>
          </a:p>
          <a:p>
            <a:pPr algn="just">
              <a:spcAft>
                <a:spcPts val="600"/>
              </a:spcAft>
            </a:pPr>
            <a:r>
              <a:rPr lang="it-IT" sz="1600" u="sng" dirty="0"/>
              <a:t>Non si può gestire bene ciò che non si conosce</a:t>
            </a:r>
            <a:r>
              <a:rPr lang="it-IT" sz="1600" dirty="0"/>
              <a:t>: conoscere il capitale naturale di cui si dispone ed il suo effettivo valore, dunque, è alla base della nostra capacità di massimizzare il </a:t>
            </a:r>
            <a:r>
              <a:rPr lang="it-IT" sz="1600" b="1" u="sng" dirty="0"/>
              <a:t>benessere collettivo</a:t>
            </a:r>
            <a:r>
              <a:rPr lang="it-IT" sz="16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it-IT" sz="1600" dirty="0"/>
              <a:t>In economia poi, ciò che è privo di un qualsiasi valore monetario finisce per essere eccessivamente sfruttato o ignorato.</a:t>
            </a:r>
          </a:p>
        </p:txBody>
      </p:sp>
      <p:sp>
        <p:nvSpPr>
          <p:cNvPr id="5" name="Rettangolo 4"/>
          <p:cNvSpPr/>
          <p:nvPr/>
        </p:nvSpPr>
        <p:spPr>
          <a:xfrm>
            <a:off x="1710539" y="2236507"/>
            <a:ext cx="89958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CON QUALI OBIETTIVI OPERATIVI…</a:t>
            </a:r>
          </a:p>
          <a:p>
            <a:r>
              <a:rPr lang="it-IT" sz="1600" dirty="0"/>
              <a:t>Un modo per rendere i benefici ottenibili dal Capitale Naturale e dai Servizi Ecosistemici evidenti e comparabili, è provare a tradurli in valori monetari al fine di: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24836" t="7354"/>
          <a:stretch/>
        </p:blipFill>
        <p:spPr>
          <a:xfrm>
            <a:off x="7479148" y="3640253"/>
            <a:ext cx="3012082" cy="2703266"/>
          </a:xfrm>
          <a:prstGeom prst="rect">
            <a:avLst/>
          </a:prstGeom>
        </p:spPr>
      </p:pic>
      <p:sp>
        <p:nvSpPr>
          <p:cNvPr id="11" name="Freccia a destra 10"/>
          <p:cNvSpPr/>
          <p:nvPr/>
        </p:nvSpPr>
        <p:spPr>
          <a:xfrm>
            <a:off x="6911913" y="4735479"/>
            <a:ext cx="558152" cy="512815"/>
          </a:xfrm>
          <a:prstGeom prst="rightArrow">
            <a:avLst/>
          </a:prstGeom>
          <a:solidFill>
            <a:srgbClr val="0099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B6BBEAD-BDBA-46BD-9DC7-23310A7734F9}"/>
              </a:ext>
            </a:extLst>
          </p:cNvPr>
          <p:cNvSpPr/>
          <p:nvPr/>
        </p:nvSpPr>
        <p:spPr>
          <a:xfrm>
            <a:off x="7638197" y="3739488"/>
            <a:ext cx="2634018" cy="709683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978FD58F-7519-46A7-9310-168751262F60}"/>
              </a:ext>
            </a:extLst>
          </p:cNvPr>
          <p:cNvSpPr/>
          <p:nvPr/>
        </p:nvSpPr>
        <p:spPr>
          <a:xfrm>
            <a:off x="7626824" y="4560628"/>
            <a:ext cx="2634018" cy="709683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126CEB0-FFD0-4960-80FE-FF52FC498CDF}"/>
              </a:ext>
            </a:extLst>
          </p:cNvPr>
          <p:cNvSpPr/>
          <p:nvPr/>
        </p:nvSpPr>
        <p:spPr>
          <a:xfrm>
            <a:off x="7656395" y="5381768"/>
            <a:ext cx="2615820" cy="709683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084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1701540" y="436189"/>
            <a:ext cx="8870715" cy="6070834"/>
            <a:chOff x="151410" y="450355"/>
            <a:chExt cx="8848128" cy="605537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4" t="29548" r="26948" b="10765"/>
            <a:stretch/>
          </p:blipFill>
          <p:spPr bwMode="auto">
            <a:xfrm>
              <a:off x="614569" y="599066"/>
              <a:ext cx="8124696" cy="5906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4025321" y="2934866"/>
              <a:ext cx="1274164" cy="83099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3" b="1" i="1" dirty="0">
                  <a:solidFill>
                    <a:schemeClr val="bg1"/>
                  </a:solidFill>
                </a:rPr>
                <a:t>Strategia nazionale delle Green community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151410" y="1129016"/>
              <a:ext cx="2414879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it-IT" sz="1404" b="1" dirty="0">
                  <a:solidFill>
                    <a:srgbClr val="008000"/>
                  </a:solidFill>
                </a:rPr>
                <a:t>Strategia sulla Biodiversità</a:t>
              </a:r>
              <a:r>
                <a:rPr lang="it-IT" sz="1203" dirty="0"/>
                <a:t>: ripristinare e mantenere gli ecosistemi e i relativi servizi </a:t>
              </a:r>
              <a:r>
                <a:rPr lang="it-IT" sz="1203" i="1" dirty="0">
                  <a:solidFill>
                    <a:srgbClr val="000000"/>
                  </a:solidFill>
                </a:rPr>
                <a:t>ripristino di almeno il 15 % degli ecosistemi degradati </a:t>
              </a:r>
              <a:r>
                <a:rPr lang="it-IT" sz="1203" dirty="0"/>
                <a:t>(obiettivo 2) </a:t>
              </a:r>
            </a:p>
            <a:p>
              <a:pPr algn="r"/>
              <a:r>
                <a:rPr lang="it-IT" sz="1203" b="1" dirty="0">
                  <a:solidFill>
                    <a:srgbClr val="52BA4E"/>
                  </a:solidFill>
                </a:rPr>
                <a:t>Azione 5</a:t>
              </a:r>
              <a:r>
                <a:rPr lang="it-IT" sz="1203" b="1" dirty="0">
                  <a:solidFill>
                    <a:srgbClr val="26A921"/>
                  </a:solidFill>
                </a:rPr>
                <a:t>: migliorare la conoscenza degli ecosistemi e dei relativi servizi nell’UE</a:t>
              </a:r>
              <a:r>
                <a:rPr lang="it-IT" sz="1203" dirty="0">
                  <a:solidFill>
                    <a:srgbClr val="26A921"/>
                  </a:solidFill>
                </a:rPr>
                <a:t>. </a:t>
              </a:r>
              <a:endParaRPr lang="it-IT" sz="1203" dirty="0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5169882" y="450355"/>
              <a:ext cx="3209620" cy="982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spcAft>
                  <a:spcPts val="593"/>
                </a:spcAft>
              </a:pPr>
              <a:r>
                <a:rPr lang="it-IT" sz="1404" b="1" dirty="0">
                  <a:solidFill>
                    <a:srgbClr val="008000"/>
                  </a:solidFill>
                  <a:ea typeface="Calibri" charset="0"/>
                  <a:cs typeface="Calibri" charset="0"/>
                </a:rPr>
                <a:t>Direttiva «Acque» 2000/60/CE (DQA) </a:t>
              </a:r>
            </a:p>
            <a:p>
              <a:pPr>
                <a:lnSpc>
                  <a:spcPct val="114000"/>
                </a:lnSpc>
                <a:spcAft>
                  <a:spcPts val="593"/>
                </a:spcAft>
              </a:pPr>
              <a:r>
                <a:rPr lang="it-IT" sz="1404" b="1" dirty="0">
                  <a:solidFill>
                    <a:srgbClr val="008000"/>
                  </a:solidFill>
                  <a:ea typeface="Calibri" charset="0"/>
                  <a:cs typeface="Calibri" charset="0"/>
                </a:rPr>
                <a:t>Direttiva Alluvioni 2007/60/CE (FD)</a:t>
              </a:r>
              <a:endParaRPr lang="it-IT" sz="1404" dirty="0">
                <a:ea typeface="Calibri" charset="0"/>
                <a:cs typeface="Calibri" charset="0"/>
              </a:endParaRPr>
            </a:p>
            <a:p>
              <a:pPr>
                <a:lnSpc>
                  <a:spcPct val="114000"/>
                </a:lnSpc>
                <a:spcAft>
                  <a:spcPts val="593"/>
                </a:spcAft>
              </a:pPr>
              <a:r>
                <a:rPr lang="it-IT" sz="1404" b="1" dirty="0">
                  <a:solidFill>
                    <a:srgbClr val="008000"/>
                  </a:solidFill>
                </a:rPr>
                <a:t>Direttiva «Nitrati» 91/676/CEE</a:t>
              </a:r>
              <a:endParaRPr lang="it-IT" sz="1404" dirty="0">
                <a:ea typeface="Calibri" charset="0"/>
                <a:cs typeface="Calibri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566643" y="1746917"/>
              <a:ext cx="191778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4" b="1" dirty="0">
                  <a:solidFill>
                    <a:srgbClr val="008000"/>
                  </a:solidFill>
                </a:rPr>
                <a:t>Politiche sull’Energia e  Clima </a:t>
              </a:r>
              <a:r>
                <a:rPr lang="it-IT" sz="1404" dirty="0"/>
                <a:t>a supporto delle azioni di adattamento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399954" y="3256836"/>
              <a:ext cx="1917789" cy="13853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4" b="1" dirty="0">
                  <a:solidFill>
                    <a:srgbClr val="008000"/>
                  </a:solidFill>
                </a:rPr>
                <a:t>Strategie sulle Foreste</a:t>
              </a:r>
            </a:p>
            <a:p>
              <a:r>
                <a:rPr lang="it-IT" sz="1404" b="1" dirty="0">
                  <a:solidFill>
                    <a:srgbClr val="008000"/>
                  </a:solidFill>
                </a:rPr>
                <a:t>Testo unico forestale</a:t>
              </a:r>
            </a:p>
            <a:p>
              <a:r>
                <a:rPr lang="it-IT" sz="1404" dirty="0"/>
                <a:t>Focus sui SE soprattutto di regolazione, forniti dalle foreste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815797" y="5434337"/>
              <a:ext cx="2923468" cy="954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4" b="1" dirty="0">
                  <a:solidFill>
                    <a:srgbClr val="008000"/>
                  </a:solidFill>
                </a:rPr>
                <a:t>Politiche sul Mare. </a:t>
              </a:r>
              <a:r>
                <a:rPr lang="it-IT" sz="1404" dirty="0"/>
                <a:t>Aree Marine protette e miglioramento della pesca e lotta all’inquinamento della plastica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139252" y="4798285"/>
              <a:ext cx="2137385" cy="11697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4" b="1" dirty="0">
                  <a:solidFill>
                    <a:srgbClr val="008000"/>
                  </a:solidFill>
                </a:rPr>
                <a:t>Politiche regionali.</a:t>
              </a:r>
            </a:p>
            <a:p>
              <a:r>
                <a:rPr lang="it-IT" sz="1404" dirty="0"/>
                <a:t>Miglioramento del lavoro e green </a:t>
              </a:r>
              <a:r>
                <a:rPr lang="it-IT" sz="1404" dirty="0" err="1"/>
                <a:t>growth</a:t>
              </a:r>
              <a:r>
                <a:rPr lang="it-IT" sz="1404" dirty="0"/>
                <a:t> investendo sulle Green </a:t>
              </a:r>
              <a:r>
                <a:rPr lang="it-IT" sz="1404" dirty="0" err="1"/>
                <a:t>Infrastructure</a:t>
              </a:r>
              <a:endParaRPr lang="it-IT" sz="1404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895475" y="3358129"/>
              <a:ext cx="2104063" cy="18163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4" b="1" dirty="0">
                  <a:solidFill>
                    <a:srgbClr val="008000"/>
                  </a:solidFill>
                </a:rPr>
                <a:t>Politiche agricole</a:t>
              </a:r>
              <a:r>
                <a:rPr lang="it-IT" sz="1404" dirty="0"/>
                <a:t> supporto ad una agricoltura sostenibile attraverso un aumento delle pratiche compatibili:</a:t>
              </a:r>
            </a:p>
            <a:p>
              <a:r>
                <a:rPr lang="it-IT" sz="1404" dirty="0"/>
                <a:t>Definizione delle HNV, Biologico, </a:t>
              </a:r>
              <a:r>
                <a:rPr lang="it-IT" sz="1404" dirty="0" err="1"/>
                <a:t>ecodinamico</a:t>
              </a:r>
              <a:r>
                <a:rPr lang="it-IT" sz="1404" dirty="0"/>
                <a:t>… 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2732870" y="5851461"/>
            <a:ext cx="3540744" cy="771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103" b="1" dirty="0"/>
              <a:t>20% delle risorse di ciascuna regione va riservato alla progettazione di interventi integrati che non solo mitighino il rischio idrogeologico ma tutelino e recuperino ecosistemi e biodiversità</a:t>
            </a:r>
            <a:r>
              <a:rPr lang="it-IT" sz="1103" dirty="0"/>
              <a:t>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985721" y="537067"/>
            <a:ext cx="3296159" cy="370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5" b="1" dirty="0">
                <a:solidFill>
                  <a:srgbClr val="008000"/>
                </a:solidFill>
              </a:rPr>
              <a:t>Strategia di Sviluppo sostenibile</a:t>
            </a:r>
          </a:p>
        </p:txBody>
      </p:sp>
      <p:sp>
        <p:nvSpPr>
          <p:cNvPr id="16" name="CasellaDiTesto 38"/>
          <p:cNvSpPr txBox="1">
            <a:spLocks noChangeArrowheads="1"/>
          </p:cNvSpPr>
          <p:nvPr/>
        </p:nvSpPr>
        <p:spPr bwMode="auto">
          <a:xfrm>
            <a:off x="1558926" y="0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POLITICHE E STRATEGIE PER LA GOVERNANCE E IL GREEN NEW DEAL</a:t>
            </a:r>
          </a:p>
        </p:txBody>
      </p:sp>
      <p:sp>
        <p:nvSpPr>
          <p:cNvPr id="17" name="Freccia in su 16"/>
          <p:cNvSpPr/>
          <p:nvPr/>
        </p:nvSpPr>
        <p:spPr>
          <a:xfrm rot="6771971">
            <a:off x="1597884" y="1301899"/>
            <a:ext cx="484632" cy="55607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Freccia in su 17"/>
          <p:cNvSpPr/>
          <p:nvPr/>
        </p:nvSpPr>
        <p:spPr>
          <a:xfrm rot="4330318">
            <a:off x="2190086" y="4809182"/>
            <a:ext cx="484632" cy="55607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Freccia in su 18"/>
          <p:cNvSpPr/>
          <p:nvPr/>
        </p:nvSpPr>
        <p:spPr>
          <a:xfrm rot="13537994">
            <a:off x="9879954" y="2980122"/>
            <a:ext cx="484632" cy="55607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Freccia in su 19"/>
          <p:cNvSpPr/>
          <p:nvPr/>
        </p:nvSpPr>
        <p:spPr>
          <a:xfrm rot="6445036">
            <a:off x="6198046" y="387372"/>
            <a:ext cx="484632" cy="55607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Freccia in su 20"/>
          <p:cNvSpPr/>
          <p:nvPr/>
        </p:nvSpPr>
        <p:spPr>
          <a:xfrm rot="7437445">
            <a:off x="1743401" y="2817002"/>
            <a:ext cx="484632" cy="55607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590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E58902-2261-4373-BE89-887EAD0D2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8" r="5592"/>
          <a:stretch/>
        </p:blipFill>
        <p:spPr>
          <a:xfrm>
            <a:off x="0" y="0"/>
            <a:ext cx="6984777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5FBF17-1E46-49F0-926E-D345251E161B}"/>
              </a:ext>
            </a:extLst>
          </p:cNvPr>
          <p:cNvSpPr txBox="1"/>
          <p:nvPr/>
        </p:nvSpPr>
        <p:spPr>
          <a:xfrm>
            <a:off x="6984777" y="20016"/>
            <a:ext cx="5207223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Diagramma concettuale delle soluzioni basate sulla natura (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NbS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implicano la protezione, il ripristino o la gestione di ecosistemi naturali e seminaturali; </a:t>
            </a:r>
          </a:p>
          <a:p>
            <a:pPr algn="just">
              <a:spcAft>
                <a:spcPts val="600"/>
              </a:spcAft>
            </a:pP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 gestione sostenibile dei sistemi acquatici e dei terreni di lavoro come i terreni coltivati ​​o i boschi; o la creazione di nuovi ecosistemi all'interno e intorno alle città o in tutto il paesaggio più ampio. </a:t>
            </a:r>
          </a:p>
          <a:p>
            <a:pPr algn="just">
              <a:spcAft>
                <a:spcPts val="600"/>
              </a:spcAft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Sono azioni che sono sostenute dalla biodiversità e sono progettate e attuate con il pieno impegno e il consenso delle comunità locali.</a:t>
            </a:r>
          </a:p>
          <a:p>
            <a:pPr algn="just">
              <a:spcAft>
                <a:spcPts val="600"/>
              </a:spcAft>
            </a:pPr>
            <a:r>
              <a:rPr lang="it-IT" sz="1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 persone e la natura, insieme (cerchio giallo), 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coproducono una varietà di risultati (</a:t>
            </a:r>
            <a:r>
              <a:rPr lang="it-IT" sz="1200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servizi ecosistemici o contributi della natura alle persone, banda blu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) a vantaggio della società; </a:t>
            </a:r>
          </a:p>
          <a:p>
            <a:pPr algn="just">
              <a:spcAft>
                <a:spcPts val="600"/>
              </a:spcAft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questi benefici possono, a loro volta, </a:t>
            </a:r>
            <a:r>
              <a:rPr lang="it-IT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supportare la salute dell'ecosistema </a:t>
            </a:r>
            <a:r>
              <a:rPr lang="it-IT" sz="1200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(frecce blu). </a:t>
            </a:r>
          </a:p>
          <a:p>
            <a:pPr algn="just">
              <a:spcAft>
                <a:spcPts val="600"/>
              </a:spcAft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Sebbene l'obiettivo finale di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NbS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 sia sostenere lo sviluppo sostenibile, compresa la salute e il benessere umani, gli ecosistemi che forniscono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NbS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devono essere sani, funzionali e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biodiversi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se tali benefici devono essere forniti a lungo termine.</a:t>
            </a:r>
          </a:p>
          <a:p>
            <a:pPr algn="just">
              <a:spcAft>
                <a:spcPts val="600"/>
              </a:spcAft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Quindi, per qualificarsi come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NbS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, un'azione deve fornire in modo sostenibile uno o più vantaggi per le persone (come la riduzione del rischio di alluvione o lo stoccaggio di carbonio) senza causare alcuna perdita di biodiversità o integrità ecologica (o preferibilmente un guadagno) rispetto allo stato di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-intervento.</a:t>
            </a:r>
          </a:p>
          <a:p>
            <a:pPr algn="just">
              <a:spcAft>
                <a:spcPts val="600"/>
              </a:spcAft>
            </a:pP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Sebbene le azioni con un solo vantaggio sociale possano essere classificate come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NbS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un intervento in natura di solito ha molteplici effetti interconnessi sul clima e sul sistema socio-ecologico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Identificando tutti questi effetti, è possibile progettare interventi per costruire sinergie ed essere resilienti ai futuri cambiamenti climatici e socio-economici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54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natura, vista, montagna&#10;&#10;Descrizione generata automaticamente">
            <a:extLst>
              <a:ext uri="{FF2B5EF4-FFF2-40B4-BE49-F238E27FC236}">
                <a16:creationId xmlns:a16="http://schemas.microsoft.com/office/drawing/2014/main" id="{883831CD-2507-493B-B7A8-4FDDDE517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40548"/>
            <a:ext cx="9144000" cy="43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7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4DB83E9-FE28-4C27-88B1-063D5642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645" y="2848154"/>
            <a:ext cx="3582591" cy="3128963"/>
          </a:xfrm>
          <a:prstGeom prst="rect">
            <a:avLst/>
          </a:prstGeom>
          <a:ln w="31750"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094DE4DD-AF7E-421E-BE61-C7E3D92B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9" y="2854108"/>
            <a:ext cx="1879997" cy="164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id="{DF788745-5C8B-4C08-A3C3-047A1642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7" y="1650386"/>
            <a:ext cx="1701404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8">
            <a:extLst>
              <a:ext uri="{FF2B5EF4-FFF2-40B4-BE49-F238E27FC236}">
                <a16:creationId xmlns:a16="http://schemas.microsoft.com/office/drawing/2014/main" id="{46D452E0-8C0D-4489-96B5-A440D4C8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36" y="3137477"/>
            <a:ext cx="1376363" cy="107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BF52E953-4C2E-428B-939F-570825A4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42" y="1768257"/>
            <a:ext cx="1700213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1D845D0B-85CF-4E15-9831-9FE33768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454" y="1752779"/>
            <a:ext cx="1700213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4">
            <a:extLst>
              <a:ext uri="{FF2B5EF4-FFF2-40B4-BE49-F238E27FC236}">
                <a16:creationId xmlns:a16="http://schemas.microsoft.com/office/drawing/2014/main" id="{1FDA81AE-566B-4E3B-AA83-CEE40F52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36" y="4218565"/>
            <a:ext cx="1376363" cy="107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0793C2E5-F9E6-4971-BE14-5FCF1FEAD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644932"/>
            <a:ext cx="34266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050"/>
              <a:t>IV Rapporto sul capitale Naturale, Appendice</a:t>
            </a:r>
            <a:endParaRPr lang="en-US" altLang="en-US" sz="1050"/>
          </a:p>
        </p:txBody>
      </p:sp>
      <p:sp>
        <p:nvSpPr>
          <p:cNvPr id="16" name="Rettangolo 18">
            <a:extLst>
              <a:ext uri="{FF2B5EF4-FFF2-40B4-BE49-F238E27FC236}">
                <a16:creationId xmlns:a16="http://schemas.microsoft.com/office/drawing/2014/main" id="{7C584D81-A7A8-4482-8D7A-6FE314494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817574"/>
            <a:ext cx="55530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750">
                <a:hlinkClick r:id="rId9"/>
              </a:rPr>
              <a:t>https://www.minambiente.it/sites/default/files/archivio/allegati/sviluppo_sostenibile/IV_rapporto_stato_capitale_naturale_2019.pdf</a:t>
            </a:r>
            <a:endParaRPr lang="it-IT" altLang="en-US" sz="750"/>
          </a:p>
        </p:txBody>
      </p:sp>
      <p:pic>
        <p:nvPicPr>
          <p:cNvPr id="17" name="Immagine 20">
            <a:extLst>
              <a:ext uri="{FF2B5EF4-FFF2-40B4-BE49-F238E27FC236}">
                <a16:creationId xmlns:a16="http://schemas.microsoft.com/office/drawing/2014/main" id="{72A1D559-93E8-41D4-BFBD-2C5D61E5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42" y="5342513"/>
            <a:ext cx="806053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5E586D7-3D35-481D-9F3D-AE24268B35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209" y="1752780"/>
            <a:ext cx="3173882" cy="385793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06C1C5E-0AA9-4E1A-AC03-A04DB217A48F}"/>
              </a:ext>
            </a:extLst>
          </p:cNvPr>
          <p:cNvSpPr txBox="1"/>
          <p:nvPr/>
        </p:nvSpPr>
        <p:spPr>
          <a:xfrm>
            <a:off x="4776407" y="46334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NbS</a:t>
            </a:r>
            <a:r>
              <a:rPr lang="it-IT" b="1" dirty="0">
                <a:solidFill>
                  <a:srgbClr val="0070C0"/>
                </a:solidFill>
              </a:rPr>
              <a:t> e Ingegneria Naturalistica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5455FDF-B2F4-4211-8DE5-095D2CC65F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65" y="208853"/>
            <a:ext cx="525843" cy="3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4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BF9A3-5B05-4A51-AC6B-BE0235CC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2" t="11250" r="10590" b="5000"/>
          <a:stretch>
            <a:fillRect/>
          </a:stretch>
        </p:blipFill>
        <p:spPr bwMode="auto">
          <a:xfrm>
            <a:off x="3250970" y="1897657"/>
            <a:ext cx="5582257" cy="410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9B6FE3-9D25-4DE7-AF4D-F730014F8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65" y="208853"/>
            <a:ext cx="525843" cy="3379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BE8F87-0B49-4E1B-94AE-27F7132CF1B7}"/>
              </a:ext>
            </a:extLst>
          </p:cNvPr>
          <p:cNvSpPr txBox="1"/>
          <p:nvPr/>
        </p:nvSpPr>
        <p:spPr>
          <a:xfrm>
            <a:off x="3596049" y="1554676"/>
            <a:ext cx="510609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1350" b="1" dirty="0">
                <a:solidFill>
                  <a:srgbClr val="0070C0"/>
                </a:solidFill>
              </a:rPr>
              <a:t>Riqualificazione del sistema fluviale e creazione di habitat acquatici </a:t>
            </a:r>
          </a:p>
        </p:txBody>
      </p:sp>
    </p:spTree>
    <p:extLst>
      <p:ext uri="{BB962C8B-B14F-4D97-AF65-F5344CB8AC3E}">
        <p14:creationId xmlns:p14="http://schemas.microsoft.com/office/powerpoint/2010/main" val="1464150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4">
            <a:extLst>
              <a:ext uri="{FF2B5EF4-FFF2-40B4-BE49-F238E27FC236}">
                <a16:creationId xmlns:a16="http://schemas.microsoft.com/office/drawing/2014/main" id="{F6EDCFEF-9181-4145-A40E-6825F073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5027"/>
            <a:ext cx="9143998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800" b="1" i="1" dirty="0">
              <a:solidFill>
                <a:srgbClr val="0099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ober laghetto">
            <a:extLst>
              <a:ext uri="{FF2B5EF4-FFF2-40B4-BE49-F238E27FC236}">
                <a16:creationId xmlns:a16="http://schemas.microsoft.com/office/drawing/2014/main" id="{90670790-C5FC-412A-B4FF-C9A6C995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29" y="459783"/>
            <a:ext cx="365760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Ober lago2">
            <a:extLst>
              <a:ext uri="{FF2B5EF4-FFF2-40B4-BE49-F238E27FC236}">
                <a16:creationId xmlns:a16="http://schemas.microsoft.com/office/drawing/2014/main" id="{204E3D41-F12F-44C1-AC68-A75FDE31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17" y="3964578"/>
            <a:ext cx="36576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orretta2">
            <a:extLst>
              <a:ext uri="{FF2B5EF4-FFF2-40B4-BE49-F238E27FC236}">
                <a16:creationId xmlns:a16="http://schemas.microsoft.com/office/drawing/2014/main" id="{2A1CB7F9-2FD7-43B2-BA80-483E4F0A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71" y="404713"/>
            <a:ext cx="3230166" cy="485775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1AAA49F8-8B4F-4B22-9D7F-4B2E41EA0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5177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it-IT" altLang="it-IT" b="1" dirty="0">
                <a:solidFill>
                  <a:srgbClr val="008000"/>
                </a:solidFill>
                <a:latin typeface="+mn-lt"/>
              </a:rPr>
              <a:t>Integrazione tra aree per la gestione della risorsa acqua =&gt; verso un nuovo paesaggio</a:t>
            </a:r>
          </a:p>
        </p:txBody>
      </p:sp>
      <p:pic>
        <p:nvPicPr>
          <p:cNvPr id="3" name="Immagine 2" descr="Immagine che contiene recinto, acqua, molo, fiume&#10;&#10;Descrizione generata automaticamente">
            <a:extLst>
              <a:ext uri="{FF2B5EF4-FFF2-40B4-BE49-F238E27FC236}">
                <a16:creationId xmlns:a16="http://schemas.microsoft.com/office/drawing/2014/main" id="{6A03C0BE-D9A6-4306-B001-3C835A9C7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69" y="4357675"/>
            <a:ext cx="3534592" cy="2340987"/>
          </a:xfrm>
          <a:prstGeom prst="rect">
            <a:avLst/>
          </a:prstGeom>
        </p:spPr>
      </p:pic>
      <p:pic>
        <p:nvPicPr>
          <p:cNvPr id="5" name="Immagine 4" descr="Immagine che contiene erba, esterni, fiume, natura&#10;&#10;Descrizione generata automaticamente">
            <a:extLst>
              <a:ext uri="{FF2B5EF4-FFF2-40B4-BE49-F238E27FC236}">
                <a16:creationId xmlns:a16="http://schemas.microsoft.com/office/drawing/2014/main" id="{714563E0-4D8E-48F4-9F3F-73B7855F4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17" y="1745660"/>
            <a:ext cx="3048000" cy="229552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1835C21D-E216-41E8-81C1-3ACE7BE16C4C}"/>
              </a:ext>
            </a:extLst>
          </p:cNvPr>
          <p:cNvSpPr/>
          <p:nvPr/>
        </p:nvSpPr>
        <p:spPr>
          <a:xfrm>
            <a:off x="7150291" y="4637660"/>
            <a:ext cx="2732964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25" dirty="0"/>
              <a:t>Woods Ballard &amp; </a:t>
            </a:r>
            <a:r>
              <a:rPr lang="it-IT" sz="825" dirty="0" err="1"/>
              <a:t>Kellagher</a:t>
            </a:r>
            <a:r>
              <a:rPr lang="it-IT" sz="825" dirty="0"/>
              <a:t>, 2007 The SUDS Manual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8A8CB7C4-1319-4548-8401-4461F86EE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9955"/>
            <a:ext cx="9144000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9900"/>
                </a:solidFill>
                <a:latin typeface="Berlin Sans FB Demi" panose="020E0802020502020306" pitchFamily="34" charset="0"/>
              </a:rPr>
              <a:t>Plurifunzionalità degli spazi</a:t>
            </a:r>
            <a:endParaRPr lang="it-IT" altLang="it-IT" sz="1800" b="1" i="1" dirty="0">
              <a:solidFill>
                <a:srgbClr val="0099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198B54A-B0F6-4666-AA45-4EB4600AE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66" y="4658732"/>
            <a:ext cx="5045716" cy="216536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CD47B2B-7D2F-43BE-A3EA-0A596922EEF8}"/>
              </a:ext>
            </a:extLst>
          </p:cNvPr>
          <p:cNvSpPr/>
          <p:nvPr/>
        </p:nvSpPr>
        <p:spPr>
          <a:xfrm>
            <a:off x="3926006" y="5857449"/>
            <a:ext cx="696036" cy="14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F0250A-2C43-4414-BB90-ABF7D7133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6" r="10940" b="8985"/>
          <a:stretch/>
        </p:blipFill>
        <p:spPr>
          <a:xfrm>
            <a:off x="5802114" y="950515"/>
            <a:ext cx="4865887" cy="3687145"/>
          </a:xfrm>
          <a:prstGeom prst="rect">
            <a:avLst/>
          </a:prstGeom>
        </p:spPr>
      </p:pic>
      <p:pic>
        <p:nvPicPr>
          <p:cNvPr id="4" name="Immagine 3" descr="Immagine che contiene erba, esterni, acqua, fiume&#10;&#10;Descrizione generata automaticamente">
            <a:extLst>
              <a:ext uri="{FF2B5EF4-FFF2-40B4-BE49-F238E27FC236}">
                <a16:creationId xmlns:a16="http://schemas.microsoft.com/office/drawing/2014/main" id="{CF1750BE-D43C-4211-91D8-045ABC743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1" y="4359529"/>
            <a:ext cx="3959530" cy="21653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D246B50-B438-47FE-8B2D-160DB9641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872" y="1083517"/>
            <a:ext cx="3852537" cy="327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rra, arancia&#10;&#10;Descrizione generata automaticamente">
            <a:extLst>
              <a:ext uri="{FF2B5EF4-FFF2-40B4-BE49-F238E27FC236}">
                <a16:creationId xmlns:a16="http://schemas.microsoft.com/office/drawing/2014/main" id="{4034FFE8-8C37-D7B4-E5B7-C650703C4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3" y="181541"/>
            <a:ext cx="2880320" cy="2160240"/>
          </a:xfrm>
          <a:prstGeom prst="rect">
            <a:avLst/>
          </a:prstGeom>
        </p:spPr>
      </p:pic>
      <p:pic>
        <p:nvPicPr>
          <p:cNvPr id="5" name="Immagine 4" descr="Immagine che contiene esterni, cielo, montagna, natura&#10;&#10;Descrizione generata automaticamente">
            <a:extLst>
              <a:ext uri="{FF2B5EF4-FFF2-40B4-BE49-F238E27FC236}">
                <a16:creationId xmlns:a16="http://schemas.microsoft.com/office/drawing/2014/main" id="{A6DC1C5F-83A1-5C75-20DA-315ACE497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1" y="2735036"/>
            <a:ext cx="5111552" cy="3833664"/>
          </a:xfrm>
          <a:prstGeom prst="rect">
            <a:avLst/>
          </a:prstGeom>
        </p:spPr>
      </p:pic>
      <p:pic>
        <p:nvPicPr>
          <p:cNvPr id="7" name="Immagine 6" descr="Immagine che contiene esterni, natura, pianta, erba&#10;&#10;Descrizione generata automaticamente">
            <a:extLst>
              <a:ext uri="{FF2B5EF4-FFF2-40B4-BE49-F238E27FC236}">
                <a16:creationId xmlns:a16="http://schemas.microsoft.com/office/drawing/2014/main" id="{F9E09A99-3AE2-8082-CD7A-0F0F9D058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76" y="302687"/>
            <a:ext cx="5111552" cy="3833664"/>
          </a:xfrm>
          <a:prstGeom prst="rect">
            <a:avLst/>
          </a:prstGeom>
        </p:spPr>
      </p:pic>
      <p:pic>
        <p:nvPicPr>
          <p:cNvPr id="9" name="Immagine 8" descr="Immagine che contiene esterni, cielo, albero, pianta&#10;&#10;Descrizione generata automaticamente">
            <a:extLst>
              <a:ext uri="{FF2B5EF4-FFF2-40B4-BE49-F238E27FC236}">
                <a16:creationId xmlns:a16="http://schemas.microsoft.com/office/drawing/2014/main" id="{17DFD9DA-25D0-68AB-3CF2-A62191976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6202" y="784608"/>
            <a:ext cx="4869160" cy="3651870"/>
          </a:xfrm>
          <a:prstGeom prst="rect">
            <a:avLst/>
          </a:prstGeom>
        </p:spPr>
      </p:pic>
      <p:pic>
        <p:nvPicPr>
          <p:cNvPr id="11" name="Immagine 10" descr="Immagine che contiene esterni, cielo, erba, terra&#10;&#10;Descrizione generata automaticamente">
            <a:extLst>
              <a:ext uri="{FF2B5EF4-FFF2-40B4-BE49-F238E27FC236}">
                <a16:creationId xmlns:a16="http://schemas.microsoft.com/office/drawing/2014/main" id="{9A6DB9DF-C4B1-8900-44D8-96CB5B3F4F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63" y="3565359"/>
            <a:ext cx="4283968" cy="321297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7409351-84E4-5933-FB81-DA39BFE3A2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/>
          <a:stretch/>
        </p:blipFill>
        <p:spPr>
          <a:xfrm>
            <a:off x="4643201" y="1354460"/>
            <a:ext cx="321568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2">
            <a:extLst>
              <a:ext uri="{FF2B5EF4-FFF2-40B4-BE49-F238E27FC236}">
                <a16:creationId xmlns:a16="http://schemas.microsoft.com/office/drawing/2014/main" id="{18045058-230D-4E79-8593-88B7CEC5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30" y="1181101"/>
            <a:ext cx="3064669" cy="433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magine 4">
            <a:extLst>
              <a:ext uri="{FF2B5EF4-FFF2-40B4-BE49-F238E27FC236}">
                <a16:creationId xmlns:a16="http://schemas.microsoft.com/office/drawing/2014/main" id="{A3DD51F9-FC26-46A8-9644-270F5D3F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94" y="1181100"/>
            <a:ext cx="1913277" cy="26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magine 6">
            <a:extLst>
              <a:ext uri="{FF2B5EF4-FFF2-40B4-BE49-F238E27FC236}">
                <a16:creationId xmlns:a16="http://schemas.microsoft.com/office/drawing/2014/main" id="{7AE5400A-BF7D-4FE0-BCB0-F1231F64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88" y="1181101"/>
            <a:ext cx="2853440" cy="400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magine 8">
            <a:extLst>
              <a:ext uri="{FF2B5EF4-FFF2-40B4-BE49-F238E27FC236}">
                <a16:creationId xmlns:a16="http://schemas.microsoft.com/office/drawing/2014/main" id="{2BF2A087-C7E4-4404-96ED-1F0142AE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76" y="857250"/>
            <a:ext cx="35480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magine 10">
            <a:extLst>
              <a:ext uri="{FF2B5EF4-FFF2-40B4-BE49-F238E27FC236}">
                <a16:creationId xmlns:a16="http://schemas.microsoft.com/office/drawing/2014/main" id="{BFA68396-2F1B-4B26-A633-99FB8369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69" y="3059588"/>
            <a:ext cx="2067813" cy="294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4AA040-821D-4E2B-A5F2-134C97493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65" y="208853"/>
            <a:ext cx="525843" cy="33794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>
            <a:extLst>
              <a:ext uri="{FF2B5EF4-FFF2-40B4-BE49-F238E27FC236}">
                <a16:creationId xmlns:a16="http://schemas.microsoft.com/office/drawing/2014/main" id="{636C4630-258A-4ACB-8E0D-0A66ED702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737" y="4649392"/>
            <a:ext cx="9056717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050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Se consideriamo che per un trattamento secondario di acque reflue urbane la superficie richiesta non può essere inferiore a 3 m²/AE, un territorio di Tarabusino (4-6 ha di canneto) è assimilabile a circa 13.300-20.000 AE.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050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Se 1 ha di canneto abbatte 330 kg/ha/</a:t>
            </a:r>
            <a:r>
              <a:rPr lang="it-IT" altLang="it-IT" sz="1050" dirty="0" err="1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yr</a:t>
            </a:r>
            <a:r>
              <a:rPr lang="it-IT" altLang="it-IT" sz="1050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, 4-6 ha ne abbatteranno circa 1.320-1.980 kg/ha/</a:t>
            </a:r>
            <a:r>
              <a:rPr lang="it-IT" altLang="it-IT" sz="1050" dirty="0" err="1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yr</a:t>
            </a:r>
            <a:r>
              <a:rPr lang="it-IT" altLang="it-IT" sz="1050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050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Considerando che il costo medio per la depurazione dell’acqua da è 7,5 €/</a:t>
            </a:r>
            <a:r>
              <a:rPr lang="it-IT" altLang="it-IT" sz="1050" dirty="0" err="1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KgN</a:t>
            </a:r>
            <a:r>
              <a:rPr lang="it-IT" altLang="it-IT" sz="1050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 (ISPRA, 2009) il valore del servizio ecosistemico del solo abbattimento di N di 4-6 ha di canneto (habitat riproduttivo di una coppia di Tarabusino) è di </a:t>
            </a:r>
            <a:r>
              <a:rPr lang="it-IT" altLang="it-IT" sz="1050" b="1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9,900-14.850 €/anno.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21DF0CFF-4ADD-4452-9AB7-809AAD868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26" y="412791"/>
            <a:ext cx="4926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800" b="1" dirty="0">
                <a:solidFill>
                  <a:srgbClr val="0070C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Natural </a:t>
            </a:r>
            <a:r>
              <a:rPr lang="it-IT" altLang="it-IT" sz="1800" b="1" dirty="0" err="1">
                <a:solidFill>
                  <a:srgbClr val="0070C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based</a:t>
            </a:r>
            <a:r>
              <a:rPr lang="it-IT" altLang="it-IT" sz="1800" b="1" dirty="0">
                <a:solidFill>
                  <a:srgbClr val="0070C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 Solution – Progettare con la Natura</a:t>
            </a:r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FA862C99-228C-4D06-A7DD-396FE786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5" y="2977753"/>
            <a:ext cx="1850231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4DA8141F-40F3-4828-8192-71A1EA58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05" y="1758554"/>
            <a:ext cx="1964531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C88C6C84-476D-4958-9AA9-0DB35FC9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93" y="3203973"/>
            <a:ext cx="1964531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">
            <a:extLst>
              <a:ext uri="{FF2B5EF4-FFF2-40B4-BE49-F238E27FC236}">
                <a16:creationId xmlns:a16="http://schemas.microsoft.com/office/drawing/2014/main" id="{9A29D7D1-0F20-4E0F-BBA0-4E124889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1" y="1758555"/>
            <a:ext cx="3348038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7">
            <a:extLst>
              <a:ext uri="{FF2B5EF4-FFF2-40B4-BE49-F238E27FC236}">
                <a16:creationId xmlns:a16="http://schemas.microsoft.com/office/drawing/2014/main" id="{CF55D1E8-B347-43B2-A4C1-B2DACD174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89797"/>
            <a:ext cx="2745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800" b="1">
                <a:solidFill>
                  <a:srgbClr val="339933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Quanto vale la biodiversità</a:t>
            </a:r>
            <a:endParaRPr lang="it-IT" altLang="it-IT" sz="18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5852716-3192-473B-A016-AFF01C2FE7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65" y="208853"/>
            <a:ext cx="525843" cy="3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2">
            <a:extLst>
              <a:ext uri="{FF2B5EF4-FFF2-40B4-BE49-F238E27FC236}">
                <a16:creationId xmlns:a16="http://schemas.microsoft.com/office/drawing/2014/main" id="{F2174965-4E9F-4F5E-89C0-FAC0D363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9016"/>
            <a:ext cx="5173266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022059-9B41-42A8-882B-1441FE17C1FF}"/>
              </a:ext>
            </a:extLst>
          </p:cNvPr>
          <p:cNvSpPr txBox="1"/>
          <p:nvPr/>
        </p:nvSpPr>
        <p:spPr>
          <a:xfrm>
            <a:off x="3155732" y="214457"/>
            <a:ext cx="6264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 umide per trattare le acque reflue di depurazione  (Rimini)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Immagine 5">
            <a:extLst>
              <a:ext uri="{FF2B5EF4-FFF2-40B4-BE49-F238E27FC236}">
                <a16:creationId xmlns:a16="http://schemas.microsoft.com/office/drawing/2014/main" id="{0806B36D-8E1C-426D-AD1E-7F0BF2CE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48" y="1461493"/>
            <a:ext cx="3631406" cy="243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magine 13">
            <a:extLst>
              <a:ext uri="{FF2B5EF4-FFF2-40B4-BE49-F238E27FC236}">
                <a16:creationId xmlns:a16="http://schemas.microsoft.com/office/drawing/2014/main" id="{47137165-F38D-49D5-97F2-5EF6CCDD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54" y="4057651"/>
            <a:ext cx="2443163" cy="17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79B6543-F90A-4BC7-A531-6BAA76171877}"/>
              </a:ext>
            </a:extLst>
          </p:cNvPr>
          <p:cNvCxnSpPr/>
          <p:nvPr/>
        </p:nvCxnSpPr>
        <p:spPr>
          <a:xfrm>
            <a:off x="6517481" y="242887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E99D97DF-9945-412B-A5A5-74AA40908645}"/>
              </a:ext>
            </a:extLst>
          </p:cNvPr>
          <p:cNvSpPr/>
          <p:nvPr/>
        </p:nvSpPr>
        <p:spPr>
          <a:xfrm>
            <a:off x="5189935" y="2133601"/>
            <a:ext cx="311944" cy="2750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4B262EA7-FEAF-47BC-916D-39957C91F546}"/>
              </a:ext>
            </a:extLst>
          </p:cNvPr>
          <p:cNvSpPr/>
          <p:nvPr/>
        </p:nvSpPr>
        <p:spPr>
          <a:xfrm>
            <a:off x="4225529" y="4373166"/>
            <a:ext cx="311944" cy="273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1976E9-9064-49FB-9942-92CAB08E0088}"/>
              </a:ext>
            </a:extLst>
          </p:cNvPr>
          <p:cNvSpPr txBox="1"/>
          <p:nvPr/>
        </p:nvSpPr>
        <p:spPr>
          <a:xfrm>
            <a:off x="6775849" y="4270772"/>
            <a:ext cx="385405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capacità depurativa di  560.000 abitanti equivalenti</a:t>
            </a:r>
          </a:p>
          <a:p>
            <a:pPr marL="128588" indent="-128588">
              <a:buFontTx/>
              <a:buChar char="-"/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38 </a:t>
            </a:r>
            <a:r>
              <a:rPr lang="it-IT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mc/anno di refluo  (lago Trasimeno 586 </a:t>
            </a:r>
            <a:r>
              <a:rPr lang="it-IT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mc)</a:t>
            </a:r>
          </a:p>
          <a:p>
            <a:pPr>
              <a:defRPr/>
            </a:pPr>
            <a:endParaRPr lang="it-IT" sz="1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Plurifunzionalità 6 gruppi di bacini a caduta</a:t>
            </a:r>
          </a:p>
          <a:p>
            <a:pPr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Trattamento: ¼ = 8/9 </a:t>
            </a:r>
            <a:r>
              <a:rPr lang="it-IT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mc/anno</a:t>
            </a:r>
          </a:p>
          <a:p>
            <a:pPr marL="128588" indent="-128588">
              <a:buFontTx/>
              <a:buChar char="-"/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Stoccaggio: 4 </a:t>
            </a:r>
            <a:r>
              <a:rPr lang="it-IT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mc</a:t>
            </a:r>
          </a:p>
          <a:p>
            <a:pPr marL="128588" indent="-128588">
              <a:buFontTx/>
              <a:buChar char="-"/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Agricoltura: 2 </a:t>
            </a:r>
            <a:r>
              <a:rPr lang="it-IT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mc</a:t>
            </a:r>
          </a:p>
          <a:p>
            <a:pPr marL="128588" indent="-128588">
              <a:buFontTx/>
              <a:buChar char="-"/>
              <a:defRPr/>
            </a:pP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DMV: 2 </a:t>
            </a:r>
            <a:r>
              <a:rPr lang="it-IT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</a:t>
            </a:r>
            <a:r>
              <a:rPr lang="it-IT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mc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50" name="CasellaDiTesto 4">
            <a:extLst>
              <a:ext uri="{FF2B5EF4-FFF2-40B4-BE49-F238E27FC236}">
                <a16:creationId xmlns:a16="http://schemas.microsoft.com/office/drawing/2014/main" id="{56ADA2B6-E416-4DFB-A45B-F1565C2A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2" y="1288256"/>
            <a:ext cx="2764631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9900"/>
                </a:solidFill>
                <a:latin typeface="Berlin Sans FB Demi" panose="020E0802020502020306" pitchFamily="34" charset="0"/>
              </a:rPr>
              <a:t>La scala vasta</a:t>
            </a:r>
            <a:endParaRPr lang="it-IT" altLang="it-IT" sz="1800" b="1" i="1">
              <a:solidFill>
                <a:srgbClr val="0099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10251" name="Immagine 5">
            <a:extLst>
              <a:ext uri="{FF2B5EF4-FFF2-40B4-BE49-F238E27FC236}">
                <a16:creationId xmlns:a16="http://schemas.microsoft.com/office/drawing/2014/main" id="{1E6E8CA5-2B3D-49FA-B046-99DD98E59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5385199"/>
            <a:ext cx="682229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Immagine 11">
            <a:extLst>
              <a:ext uri="{FF2B5EF4-FFF2-40B4-BE49-F238E27FC236}">
                <a16:creationId xmlns:a16="http://schemas.microsoft.com/office/drawing/2014/main" id="{D2DB662E-F1F1-454B-94E3-1C53B32F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461399"/>
            <a:ext cx="442913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EABB5FF-9FAB-4720-868D-07DE50061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0" r="2005" b="3830"/>
          <a:stretch/>
        </p:blipFill>
        <p:spPr>
          <a:xfrm>
            <a:off x="7859443" y="2110307"/>
            <a:ext cx="4069205" cy="291437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DBCFDF3-E6BF-40F6-81CF-B03F233CF405}"/>
              </a:ext>
            </a:extLst>
          </p:cNvPr>
          <p:cNvSpPr/>
          <p:nvPr/>
        </p:nvSpPr>
        <p:spPr>
          <a:xfrm>
            <a:off x="8928166" y="1998110"/>
            <a:ext cx="790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/>
              </a:rPr>
              <a:t>Autorità di Distretto</a:t>
            </a:r>
            <a:endParaRPr lang="en-US" sz="10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D0429E8-A5E3-49F1-BD8B-0323F08A9AC3}"/>
              </a:ext>
            </a:extLst>
          </p:cNvPr>
          <p:cNvSpPr/>
          <p:nvPr/>
        </p:nvSpPr>
        <p:spPr>
          <a:xfrm>
            <a:off x="11579961" y="3649404"/>
            <a:ext cx="830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/>
              </a:rPr>
              <a:t>Regione</a:t>
            </a:r>
            <a:endParaRPr lang="en-US" sz="100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15C2D41-FEA2-4310-9AB5-C1D87DEF969C}"/>
              </a:ext>
            </a:extLst>
          </p:cNvPr>
          <p:cNvSpPr/>
          <p:nvPr/>
        </p:nvSpPr>
        <p:spPr>
          <a:xfrm>
            <a:off x="8032895" y="2387306"/>
            <a:ext cx="10096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/>
              </a:rPr>
              <a:t>ARPA</a:t>
            </a:r>
            <a:endParaRPr lang="en-US" sz="100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FD5934B-25B3-4EED-879F-63900B085F71}"/>
              </a:ext>
            </a:extLst>
          </p:cNvPr>
          <p:cNvSpPr/>
          <p:nvPr/>
        </p:nvSpPr>
        <p:spPr>
          <a:xfrm>
            <a:off x="10329991" y="2110307"/>
            <a:ext cx="13327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0070C0"/>
                </a:solidFill>
                <a:hlinkClick r:id="rId3" tooltip="Autorità di Bacino Interregionale Marecchia-Con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Coordinamento</a:t>
            </a: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2B8CC94-8A84-4E54-8C1E-E59D8C163957}"/>
              </a:ext>
            </a:extLst>
          </p:cNvPr>
          <p:cNvSpPr/>
          <p:nvPr/>
        </p:nvSpPr>
        <p:spPr>
          <a:xfrm>
            <a:off x="11263791" y="4317997"/>
            <a:ext cx="797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/>
              </a:rPr>
              <a:t>Unione dei comuni</a:t>
            </a:r>
            <a:endParaRPr lang="en-US" sz="1000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C881BE3-6A32-441E-A7B0-D6FEF4E56C2C}"/>
              </a:ext>
            </a:extLst>
          </p:cNvPr>
          <p:cNvSpPr/>
          <p:nvPr/>
        </p:nvSpPr>
        <p:spPr>
          <a:xfrm>
            <a:off x="9668784" y="2069598"/>
            <a:ext cx="7905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/>
              </a:rPr>
              <a:t>Sindaci</a:t>
            </a:r>
            <a:endParaRPr lang="en-US" sz="1000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A2511EB-5266-4AAA-B645-62212FB5B298}"/>
              </a:ext>
            </a:extLst>
          </p:cNvPr>
          <p:cNvSpPr/>
          <p:nvPr/>
        </p:nvSpPr>
        <p:spPr>
          <a:xfrm>
            <a:off x="9183123" y="5060875"/>
            <a:ext cx="1620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Ente di Gestione per i Parchi e la Biodiversità</a:t>
            </a:r>
            <a:endParaRPr lang="en-US" sz="1000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F4323918-7AD3-46F9-AF1D-F860E952391E}"/>
              </a:ext>
            </a:extLst>
          </p:cNvPr>
          <p:cNvSpPr/>
          <p:nvPr/>
        </p:nvSpPr>
        <p:spPr>
          <a:xfrm>
            <a:off x="11371625" y="2279691"/>
            <a:ext cx="797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/>
              </a:rPr>
              <a:t>Università e Ricerca</a:t>
            </a:r>
            <a:endParaRPr lang="en-US" sz="10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A0A0624-88ED-4F14-BCF7-F19F80087307}"/>
              </a:ext>
            </a:extLst>
          </p:cNvPr>
          <p:cNvSpPr txBox="1"/>
          <p:nvPr/>
        </p:nvSpPr>
        <p:spPr>
          <a:xfrm flipH="1">
            <a:off x="3253426" y="43987"/>
            <a:ext cx="6619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PARTECIPAZIONE E’ CONSAPEVOLEZZA</a:t>
            </a:r>
            <a:endParaRPr lang="en-US" sz="30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B88F4C-7688-4CF9-A7D3-52D718595C4F}"/>
              </a:ext>
            </a:extLst>
          </p:cNvPr>
          <p:cNvSpPr txBox="1"/>
          <p:nvPr/>
        </p:nvSpPr>
        <p:spPr>
          <a:xfrm>
            <a:off x="8328248" y="1141447"/>
            <a:ext cx="14400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OBIETTIVI CHIARI</a:t>
            </a:r>
            <a:endParaRPr lang="en-US" sz="135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692069-E735-4E47-9DE7-B680824EF9CC}"/>
              </a:ext>
            </a:extLst>
          </p:cNvPr>
          <p:cNvSpPr txBox="1"/>
          <p:nvPr/>
        </p:nvSpPr>
        <p:spPr>
          <a:xfrm>
            <a:off x="10213970" y="1143410"/>
            <a:ext cx="12961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INTEGRAZIONE</a:t>
            </a:r>
            <a:endParaRPr lang="en-US" sz="135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67CB37-66AA-483D-80F4-7C82EBE88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3" y="1571610"/>
            <a:ext cx="7462601" cy="3411829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0E4D44BB-1C96-4047-BB75-F5C6FB66B78B}"/>
              </a:ext>
            </a:extLst>
          </p:cNvPr>
          <p:cNvSpPr/>
          <p:nvPr/>
        </p:nvSpPr>
        <p:spPr>
          <a:xfrm>
            <a:off x="7282489" y="3146764"/>
            <a:ext cx="8303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3" tooltip="Autorità di Bacino Interregionale Marecchia-Con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Consorzio di bonifica</a:t>
            </a:r>
            <a:endParaRPr lang="en-US" sz="1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E9FB4A-DFF2-4368-980A-E31921142A9E}"/>
              </a:ext>
            </a:extLst>
          </p:cNvPr>
          <p:cNvSpPr txBox="1"/>
          <p:nvPr/>
        </p:nvSpPr>
        <p:spPr>
          <a:xfrm>
            <a:off x="884812" y="4860329"/>
            <a:ext cx="62646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Folke</a:t>
            </a:r>
            <a:r>
              <a:rPr lang="en-US" sz="1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et al. 2021. Our future in the Anthropocene biosphere. </a:t>
            </a:r>
            <a:r>
              <a:rPr lang="en-US" sz="1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Ambio</a:t>
            </a:r>
            <a:r>
              <a:rPr lang="en-US" sz="1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https://doi.org/10.1007/s13280-021-01544-8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7760FC1-1E3F-4BCA-8278-4DE5218F6FA7}"/>
              </a:ext>
            </a:extLst>
          </p:cNvPr>
          <p:cNvSpPr/>
          <p:nvPr/>
        </p:nvSpPr>
        <p:spPr>
          <a:xfrm>
            <a:off x="7401049" y="4328863"/>
            <a:ext cx="1281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>
                <a:hlinkClick r:id="rId5" tooltip="Servizio Tecnico di Bacino Romagna – Sede di Rimin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Servizio Tecnico di Bacino regionale</a:t>
            </a:r>
            <a:endParaRPr lang="en-US" sz="1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2D7E322-45BD-4111-9ADA-B646AA11182E}"/>
              </a:ext>
            </a:extLst>
          </p:cNvPr>
          <p:cNvSpPr txBox="1"/>
          <p:nvPr/>
        </p:nvSpPr>
        <p:spPr>
          <a:xfrm>
            <a:off x="1127448" y="1293451"/>
            <a:ext cx="577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none" strike="noStrike" baseline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Reconfiguring the human–nature relationship over time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FC1985-E1EF-499E-A54D-E10B2F25D878}"/>
              </a:ext>
            </a:extLst>
          </p:cNvPr>
          <p:cNvSpPr txBox="1"/>
          <p:nvPr/>
        </p:nvSpPr>
        <p:spPr>
          <a:xfrm>
            <a:off x="8558371" y="72637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socio-ecologico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280BE6F-BAED-4B66-8318-9BCD4F28F5FA}"/>
              </a:ext>
            </a:extLst>
          </p:cNvPr>
          <p:cNvSpPr txBox="1"/>
          <p:nvPr/>
        </p:nvSpPr>
        <p:spPr>
          <a:xfrm>
            <a:off x="9124734" y="1558850"/>
            <a:ext cx="1878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MULTIFUNZIONALITA’</a:t>
            </a:r>
            <a:endParaRPr lang="en-US" sz="135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" grpId="0"/>
      <p:bldP spid="15" grpId="0"/>
      <p:bldP spid="29" grpId="0"/>
      <p:bldP spid="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:a16="http://schemas.microsoft.com/office/drawing/2014/main" id="{7C83A1FC-7418-F452-8D24-B5F566D7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3"/>
          <a:stretch>
            <a:fillRect/>
          </a:stretch>
        </p:blipFill>
        <p:spPr bwMode="auto">
          <a:xfrm>
            <a:off x="1314450" y="1539875"/>
            <a:ext cx="9326563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362D53C-5DC0-F54B-6BCF-16220A2BA582}"/>
              </a:ext>
            </a:extLst>
          </p:cNvPr>
          <p:cNvSpPr/>
          <p:nvPr/>
        </p:nvSpPr>
        <p:spPr>
          <a:xfrm>
            <a:off x="5118100" y="2166938"/>
            <a:ext cx="1630363" cy="844550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4208D5-4E25-6531-F8D3-289612500F8C}"/>
              </a:ext>
            </a:extLst>
          </p:cNvPr>
          <p:cNvSpPr/>
          <p:nvPr/>
        </p:nvSpPr>
        <p:spPr>
          <a:xfrm>
            <a:off x="6865938" y="2505075"/>
            <a:ext cx="2257425" cy="58578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49892E-6A9B-02A3-8979-A860EEABEC15}"/>
              </a:ext>
            </a:extLst>
          </p:cNvPr>
          <p:cNvSpPr/>
          <p:nvPr/>
        </p:nvSpPr>
        <p:spPr>
          <a:xfrm>
            <a:off x="7170738" y="3930650"/>
            <a:ext cx="2257425" cy="58578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8E6517A-093A-A166-9FDB-5D22A4AA0C2F}"/>
              </a:ext>
            </a:extLst>
          </p:cNvPr>
          <p:cNvSpPr/>
          <p:nvPr/>
        </p:nvSpPr>
        <p:spPr>
          <a:xfrm>
            <a:off x="7170738" y="3238500"/>
            <a:ext cx="2257425" cy="5842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49C44F2-998E-0CC0-E134-47286F31F10E}"/>
              </a:ext>
            </a:extLst>
          </p:cNvPr>
          <p:cNvSpPr/>
          <p:nvPr/>
        </p:nvSpPr>
        <p:spPr>
          <a:xfrm>
            <a:off x="2403475" y="3273425"/>
            <a:ext cx="2257425" cy="54133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Immagine 2">
            <a:extLst>
              <a:ext uri="{FF2B5EF4-FFF2-40B4-BE49-F238E27FC236}">
                <a16:creationId xmlns:a16="http://schemas.microsoft.com/office/drawing/2014/main" id="{91AF204B-F009-DB54-F6FB-640633515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28"/>
          <a:stretch>
            <a:fillRect/>
          </a:stretch>
        </p:blipFill>
        <p:spPr bwMode="auto">
          <a:xfrm>
            <a:off x="2403475" y="1018456"/>
            <a:ext cx="6972300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6421FD1-1305-C311-E981-D993A097A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98" y="313672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b="1" dirty="0">
                <a:solidFill>
                  <a:srgbClr val="0070C0"/>
                </a:solidFill>
              </a:rPr>
              <a:t>GEEN NEW DEAL EUROPEO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3" name="Freccia a sinistra 2">
            <a:extLst>
              <a:ext uri="{FF2B5EF4-FFF2-40B4-BE49-F238E27FC236}">
                <a16:creationId xmlns:a16="http://schemas.microsoft.com/office/drawing/2014/main" id="{C8D3DA09-B1F6-72C9-EE8E-B17C87AD8270}"/>
              </a:ext>
            </a:extLst>
          </p:cNvPr>
          <p:cNvSpPr/>
          <p:nvPr/>
        </p:nvSpPr>
        <p:spPr>
          <a:xfrm rot="20384006">
            <a:off x="9506143" y="3333750"/>
            <a:ext cx="511278" cy="19050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B7F968FC-4D82-FE9C-DEAF-48DE1D0C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88640"/>
            <a:ext cx="4237498" cy="243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961518-B6C0-D956-E456-EF66A4DF501E}"/>
              </a:ext>
            </a:extLst>
          </p:cNvPr>
          <p:cNvSpPr txBox="1"/>
          <p:nvPr/>
        </p:nvSpPr>
        <p:spPr>
          <a:xfrm>
            <a:off x="355110" y="2780928"/>
            <a:ext cx="10349402" cy="4109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algn="just">
              <a:spcAft>
                <a:spcPts val="600"/>
              </a:spcAft>
              <a:defRPr/>
            </a:pPr>
            <a:r>
              <a:rPr lang="it-IT" sz="1400" dirty="0">
                <a:solidFill>
                  <a:srgbClr val="0070C0"/>
                </a:solidFill>
                <a:latin typeface="+mj-lt"/>
              </a:rPr>
              <a:t>Questi contenuti sono rafforzati dai recenti assunti costituzionali (art. 9 della Costituzione). La proposizione sulla tutela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dell’ambiente, della biodiversità e degli ecosistemi 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si fa particolarmente apprezzare anche sotto un decisivo profilo. </a:t>
            </a:r>
          </a:p>
          <a:p>
            <a:pPr marL="179388" algn="just">
              <a:spcAft>
                <a:spcPts val="600"/>
              </a:spcAft>
              <a:defRPr/>
            </a:pPr>
            <a:r>
              <a:rPr lang="it-IT" sz="1400" dirty="0">
                <a:solidFill>
                  <a:srgbClr val="0070C0"/>
                </a:solidFill>
                <a:latin typeface="+mj-lt"/>
              </a:rPr>
              <a:t>L’intestazione formale alla Repubblica di tale “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nuovo” compito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, unita alla sua collocazione topografica tra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i primi dodici articoli (laddove si individuano i «Principi fondamentali»)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 della Carta costituzionale, rende assolutamente inequivoca la scelta del legislatore di revisione di accogliere la configurazione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dell’interesse alla tutela ambientale come “valore costituzionale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”, ossia come “</a:t>
            </a:r>
            <a:r>
              <a:rPr lang="it-IT" sz="1400" b="1" u="sng" dirty="0">
                <a:solidFill>
                  <a:srgbClr val="0070C0"/>
                </a:solidFill>
                <a:latin typeface="+mj-lt"/>
              </a:rPr>
              <a:t>principio fondamentale” a carattere oggettivo 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e affidato alla cura di apposite politiche pubbliche, scongiurandone, per ciò stesso, il rischio di una qualificazione giuridica in termini di situazione soggettiva e, in particolare, di farne l’oggetto di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un “diritto fondamentale”.</a:t>
            </a:r>
          </a:p>
          <a:p>
            <a:pPr marL="179388" algn="just">
              <a:spcAft>
                <a:spcPts val="600"/>
              </a:spcAft>
              <a:defRPr/>
            </a:pPr>
            <a:r>
              <a:rPr lang="it-IT" sz="1400" dirty="0">
                <a:solidFill>
                  <a:srgbClr val="0070C0"/>
                </a:solidFill>
                <a:latin typeface="+mj-lt"/>
              </a:rPr>
              <a:t>Il punto è assolutamente qualificante, e il collegamento esplicito della tutela dell’ambiente, della biodiversità e degli ecosistemi «anche» all’«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interesse delle future generazioni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» diventa l’aggancio inequivocabile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allo sviluppo sostenibile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. È implicito il riferimento agli interessi delle generazioni presenti; così come, specularmente, dopo </a:t>
            </a:r>
            <a:r>
              <a:rPr lang="it-IT" sz="1400" b="1" dirty="0" err="1">
                <a:solidFill>
                  <a:srgbClr val="0070C0"/>
                </a:solidFill>
                <a:latin typeface="+mj-lt"/>
              </a:rPr>
              <a:t>l’anche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 c’è l’interesse delle generazioni future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, ma è innegabile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che permangano i riferimenti oggettivi dell’azione e degli obiettivi di tutela, ossia l’ambiente, la biodiversità e gli ecosistemi nell’ottica dello sviluppo sostenibile. </a:t>
            </a:r>
          </a:p>
          <a:p>
            <a:pPr marL="179388" algn="just">
              <a:defRPr/>
            </a:pPr>
            <a:r>
              <a:rPr lang="it-IT" sz="1400" b="1" dirty="0">
                <a:solidFill>
                  <a:srgbClr val="0070C0"/>
                </a:solidFill>
                <a:latin typeface="+mj-lt"/>
              </a:rPr>
              <a:t>ART. 41 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- L’ambiente come contrappeso alla «</a:t>
            </a:r>
            <a:r>
              <a:rPr lang="it-IT" sz="1400" i="1" dirty="0">
                <a:solidFill>
                  <a:srgbClr val="0070C0"/>
                </a:solidFill>
                <a:latin typeface="+mj-lt"/>
              </a:rPr>
              <a:t>libertà economica» 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contenuto nell’articolo 41 della Carta costituzionale riporta in primo piano il rapporto, non sempre facile, </a:t>
            </a:r>
            <a:r>
              <a:rPr lang="it-IT" sz="1400" b="1" dirty="0">
                <a:solidFill>
                  <a:srgbClr val="0070C0"/>
                </a:solidFill>
                <a:latin typeface="+mj-lt"/>
              </a:rPr>
              <a:t>tra tutela dell’ambiente e tutela dell’attività economica</a:t>
            </a:r>
            <a:r>
              <a:rPr lang="it-IT" sz="1400" dirty="0">
                <a:solidFill>
                  <a:srgbClr val="0070C0"/>
                </a:solidFill>
                <a:latin typeface="+mj-lt"/>
              </a:rPr>
              <a:t>. </a:t>
            </a:r>
          </a:p>
          <a:p>
            <a:pPr marL="179388" algn="just">
              <a:defRPr/>
            </a:pPr>
            <a:r>
              <a:rPr lang="it-IT" sz="1400" dirty="0">
                <a:solidFill>
                  <a:srgbClr val="0070C0"/>
                </a:solidFill>
                <a:latin typeface="+mj-lt"/>
              </a:rPr>
              <a:t>Che cosa cambierà e quali saranno gli effetti per le aziende?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  <a:p>
            <a:pPr marL="179388" algn="just">
              <a:spcAft>
                <a:spcPts val="600"/>
              </a:spcAft>
              <a:defRPr/>
            </a:pPr>
            <a:endParaRPr lang="it-IT" sz="1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Immagine 7" descr="logo.png">
            <a:extLst>
              <a:ext uri="{FF2B5EF4-FFF2-40B4-BE49-F238E27FC236}">
                <a16:creationId xmlns:a16="http://schemas.microsoft.com/office/drawing/2014/main" id="{484CB6EB-4351-91AE-252D-6C4F01AD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4" y="6381328"/>
            <a:ext cx="631061" cy="31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91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740D2105-6C57-C397-043B-2BB11FEE1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727" y="1990890"/>
            <a:ext cx="6280823" cy="45470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3DF303-C09B-320F-1C36-6E34F73F849F}"/>
              </a:ext>
            </a:extLst>
          </p:cNvPr>
          <p:cNvSpPr txBox="1"/>
          <p:nvPr/>
        </p:nvSpPr>
        <p:spPr>
          <a:xfrm>
            <a:off x="165589" y="624498"/>
            <a:ext cx="2409825" cy="463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6" b="1" dirty="0">
                <a:solidFill>
                  <a:srgbClr val="0070C0"/>
                </a:solidFill>
              </a:rPr>
              <a:t>QUALI RISORSE?</a:t>
            </a:r>
          </a:p>
        </p:txBody>
      </p:sp>
      <p:pic>
        <p:nvPicPr>
          <p:cNvPr id="3" name="Immagine 20">
            <a:extLst>
              <a:ext uri="{FF2B5EF4-FFF2-40B4-BE49-F238E27FC236}">
                <a16:creationId xmlns:a16="http://schemas.microsoft.com/office/drawing/2014/main" id="{E5A1C60B-BA46-9BB4-1D7E-D791FCB9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78" y="889210"/>
            <a:ext cx="5258285" cy="117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5">
            <a:extLst>
              <a:ext uri="{FF2B5EF4-FFF2-40B4-BE49-F238E27FC236}">
                <a16:creationId xmlns:a16="http://schemas.microsoft.com/office/drawing/2014/main" id="{F66C951C-8C7B-6EC7-6513-3B1CF4B21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1" y="1240556"/>
            <a:ext cx="4543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">
            <a:extLst>
              <a:ext uri="{FF2B5EF4-FFF2-40B4-BE49-F238E27FC236}">
                <a16:creationId xmlns:a16="http://schemas.microsoft.com/office/drawing/2014/main" id="{22A84158-561B-207F-73E8-CDEDFD70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3" y="5889625"/>
            <a:ext cx="5746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3">
            <a:extLst>
              <a:ext uri="{FF2B5EF4-FFF2-40B4-BE49-F238E27FC236}">
                <a16:creationId xmlns:a16="http://schemas.microsoft.com/office/drawing/2014/main" id="{6C1EF8D4-02B1-8E85-91F4-D22C5366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263" y="6577013"/>
            <a:ext cx="8191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4">
            <a:extLst>
              <a:ext uri="{FF2B5EF4-FFF2-40B4-BE49-F238E27FC236}">
                <a16:creationId xmlns:a16="http://schemas.microsoft.com/office/drawing/2014/main" id="{DD575AF4-1B1B-0B50-4EE9-0A3FD0D8F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100" y="6330950"/>
            <a:ext cx="1184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en-US" sz="1000"/>
              <a:t>Santolini et al 2018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331D5AE-9376-31CC-64B3-B0DBEDFF9BA4}"/>
              </a:ext>
            </a:extLst>
          </p:cNvPr>
          <p:cNvGrpSpPr/>
          <p:nvPr/>
        </p:nvGrpSpPr>
        <p:grpSpPr>
          <a:xfrm>
            <a:off x="574850" y="1348581"/>
            <a:ext cx="10599563" cy="5105400"/>
            <a:chOff x="574850" y="1348581"/>
            <a:chExt cx="10599563" cy="5105400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D144423A-2CBB-67B7-3AFE-DE73E025CB40}"/>
                </a:ext>
              </a:extLst>
            </p:cNvPr>
            <p:cNvGrpSpPr/>
            <p:nvPr/>
          </p:nvGrpSpPr>
          <p:grpSpPr>
            <a:xfrm>
              <a:off x="574850" y="1348581"/>
              <a:ext cx="10238466" cy="5105400"/>
              <a:chOff x="574850" y="1348581"/>
              <a:chExt cx="10238466" cy="5105400"/>
            </a:xfrm>
          </p:grpSpPr>
          <p:grpSp>
            <p:nvGrpSpPr>
              <p:cNvPr id="6" name="Gruppo 23">
                <a:extLst>
                  <a:ext uri="{FF2B5EF4-FFF2-40B4-BE49-F238E27FC236}">
                    <a16:creationId xmlns:a16="http://schemas.microsoft.com/office/drawing/2014/main" id="{2A7A0516-2471-0348-4BD2-1CFBB9CFD1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4850" y="1348581"/>
                <a:ext cx="9919676" cy="5105400"/>
                <a:chOff x="-1378242" y="2525012"/>
                <a:chExt cx="8953347" cy="4296815"/>
              </a:xfrm>
            </p:grpSpPr>
            <p:grpSp>
              <p:nvGrpSpPr>
                <p:cNvPr id="8" name="Gruppo 7">
                  <a:extLst>
                    <a:ext uri="{FF2B5EF4-FFF2-40B4-BE49-F238E27FC236}">
                      <a16:creationId xmlns:a16="http://schemas.microsoft.com/office/drawing/2014/main" id="{D2D0DAEA-EE83-59D6-49DC-6512AB2BAAB9}"/>
                    </a:ext>
                  </a:extLst>
                </p:cNvPr>
                <p:cNvGrpSpPr/>
                <p:nvPr/>
              </p:nvGrpSpPr>
              <p:grpSpPr>
                <a:xfrm>
                  <a:off x="-1378242" y="2525012"/>
                  <a:ext cx="8953347" cy="4296815"/>
                  <a:chOff x="1125103" y="2195232"/>
                  <a:chExt cx="8953347" cy="4296815"/>
                </a:xfrm>
                <a:solidFill>
                  <a:schemeClr val="bg1">
                    <a:lumMod val="75000"/>
                  </a:schemeClr>
                </a:solidFill>
              </p:grpSpPr>
              <p:pic>
                <p:nvPicPr>
                  <p:cNvPr id="10" name="Immagine 9">
                    <a:extLst>
                      <a:ext uri="{FF2B5EF4-FFF2-40B4-BE49-F238E27FC236}">
                        <a16:creationId xmlns:a16="http://schemas.microsoft.com/office/drawing/2014/main" id="{102A1508-31D2-8CE1-34C1-A5F42AFE15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26246" t="1196" r="25827" b="1878"/>
                  <a:stretch/>
                </p:blipFill>
                <p:spPr>
                  <a:xfrm>
                    <a:off x="1125103" y="2195232"/>
                    <a:ext cx="3779016" cy="4296815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11" name="Rettangolo 10">
                    <a:extLst>
                      <a:ext uri="{FF2B5EF4-FFF2-40B4-BE49-F238E27FC236}">
                        <a16:creationId xmlns:a16="http://schemas.microsoft.com/office/drawing/2014/main" id="{3E4E96AC-005F-B3D8-0AA5-A252ECA1B79B}"/>
                      </a:ext>
                    </a:extLst>
                  </p:cNvPr>
                  <p:cNvSpPr/>
                  <p:nvPr/>
                </p:nvSpPr>
                <p:spPr>
                  <a:xfrm>
                    <a:off x="5081010" y="3941678"/>
                    <a:ext cx="4997440" cy="85480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it-IT" sz="2000" b="1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Bacini idrici </a:t>
                    </a:r>
                    <a:r>
                      <a:rPr lang="it-IT" sz="2000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30.000 ha circa 3.000 milioni di m</a:t>
                    </a:r>
                    <a:r>
                      <a:rPr lang="it-IT" sz="2000" baseline="30000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it-IT" sz="2000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>
                      <a:defRPr/>
                    </a:pPr>
                    <a:r>
                      <a:rPr lang="it-IT" sz="2000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(sei volte la capacità del Lago Trasimeno e il 2% dell’intera risorsa nazionale).</a:t>
                    </a:r>
                    <a:endParaRPr lang="it-IT" sz="2000" dirty="0"/>
                  </a:p>
                </p:txBody>
              </p:sp>
              <p:sp>
                <p:nvSpPr>
                  <p:cNvPr id="12" name="Rettangolo 11">
                    <a:extLst>
                      <a:ext uri="{FF2B5EF4-FFF2-40B4-BE49-F238E27FC236}">
                        <a16:creationId xmlns:a16="http://schemas.microsoft.com/office/drawing/2014/main" id="{35B6623B-EC84-3165-B46B-78B6E0A5E01A}"/>
                      </a:ext>
                    </a:extLst>
                  </p:cNvPr>
                  <p:cNvSpPr/>
                  <p:nvPr/>
                </p:nvSpPr>
                <p:spPr>
                  <a:xfrm>
                    <a:off x="5050903" y="3343683"/>
                    <a:ext cx="4901851" cy="59577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it-IT" sz="2000" b="1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Reticolo idrografico</a:t>
                    </a:r>
                    <a:r>
                      <a:rPr lang="it-IT" sz="2000" dirty="0"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: 53.598 Km (la circonferenza terrestre è di 40.075 Km)</a:t>
                    </a:r>
                    <a:endParaRPr lang="it-IT" sz="2000" dirty="0"/>
                  </a:p>
                </p:txBody>
              </p:sp>
            </p:grpSp>
            <p:sp>
              <p:nvSpPr>
                <p:cNvPr id="9" name="CasellaDiTesto 22">
                  <a:extLst>
                    <a:ext uri="{FF2B5EF4-FFF2-40B4-BE49-F238E27FC236}">
                      <a16:creationId xmlns:a16="http://schemas.microsoft.com/office/drawing/2014/main" id="{7F711971-3ECE-706C-D058-CC6F7BAD19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58121" y="4289568"/>
                  <a:ext cx="1344570" cy="3123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800" b="1" dirty="0">
                      <a:solidFill>
                        <a:srgbClr val="008000"/>
                      </a:solidFill>
                    </a:rPr>
                    <a:t>APPENNINO</a:t>
                  </a:r>
                </a:p>
              </p:txBody>
            </p:sp>
          </p:grpSp>
          <p:sp>
            <p:nvSpPr>
              <p:cNvPr id="7" name="Rettangolo 24">
                <a:extLst>
                  <a:ext uri="{FF2B5EF4-FFF2-40B4-BE49-F238E27FC236}">
                    <a16:creationId xmlns:a16="http://schemas.microsoft.com/office/drawing/2014/main" id="{839E9C7C-5B63-C5DB-1501-50EA392B4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9056" y="4408288"/>
                <a:ext cx="5794260" cy="1938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Sorgenti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Appennino settentrionale 	178.178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Appennino centrale 	999.252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Appennino meridionale 	1.078.154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Sicilia 		 	159.386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nota: Regione Marche il 98% situato in aree protette</a:t>
                </a:r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BC99D2A1-A3EB-F97B-11AD-B7DF1204C895}"/>
                </a:ext>
              </a:extLst>
            </p:cNvPr>
            <p:cNvSpPr/>
            <p:nvPr/>
          </p:nvSpPr>
          <p:spPr>
            <a:xfrm>
              <a:off x="4991727" y="1951849"/>
              <a:ext cx="6182686" cy="761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9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42E15F-FC66-0983-A2EA-280C42F8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9" y="334963"/>
            <a:ext cx="7604125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7134103-EA18-CF00-653D-E68C9536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420" y="3144594"/>
            <a:ext cx="22606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0519530-A741-FFFB-5CF7-86315BAA8C3D}"/>
              </a:ext>
            </a:extLst>
          </p:cNvPr>
          <p:cNvSpPr/>
          <p:nvPr/>
        </p:nvSpPr>
        <p:spPr>
          <a:xfrm>
            <a:off x="4534356" y="1387475"/>
            <a:ext cx="954088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6DFA8FB-E52A-8414-ED24-4AE8905CB6CB}"/>
              </a:ext>
            </a:extLst>
          </p:cNvPr>
          <p:cNvSpPr/>
          <p:nvPr/>
        </p:nvSpPr>
        <p:spPr>
          <a:xfrm>
            <a:off x="1003756" y="2008188"/>
            <a:ext cx="1081088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D8C8F4-8EA2-1CDC-6833-D957EB5CEEDD}"/>
              </a:ext>
            </a:extLst>
          </p:cNvPr>
          <p:cNvSpPr/>
          <p:nvPr/>
        </p:nvSpPr>
        <p:spPr>
          <a:xfrm>
            <a:off x="1176794" y="2668588"/>
            <a:ext cx="927100" cy="21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v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CFF326B-4765-A468-FD63-3DD28A890A2F}"/>
              </a:ext>
            </a:extLst>
          </p:cNvPr>
          <p:cNvSpPr/>
          <p:nvPr/>
        </p:nvSpPr>
        <p:spPr>
          <a:xfrm>
            <a:off x="1464131" y="3575050"/>
            <a:ext cx="639763" cy="21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v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1C2D4A4-19A5-1EF1-D665-0007ED8BEE3E}"/>
              </a:ext>
            </a:extLst>
          </p:cNvPr>
          <p:cNvSpPr/>
          <p:nvPr/>
        </p:nvSpPr>
        <p:spPr>
          <a:xfrm>
            <a:off x="4620081" y="3627438"/>
            <a:ext cx="1419225" cy="298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BBF402B-7C96-0FBC-FCC6-C9C9C5C6DB25}"/>
              </a:ext>
            </a:extLst>
          </p:cNvPr>
          <p:cNvSpPr/>
          <p:nvPr/>
        </p:nvSpPr>
        <p:spPr>
          <a:xfrm>
            <a:off x="4851856" y="4005263"/>
            <a:ext cx="11874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" name="Immagine 11">
            <a:extLst>
              <a:ext uri="{FF2B5EF4-FFF2-40B4-BE49-F238E27FC236}">
                <a16:creationId xmlns:a16="http://schemas.microsoft.com/office/drawing/2014/main" id="{DC2D757A-E8F0-B201-CAA8-F2D8A6D8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85" y="1261480"/>
            <a:ext cx="1509835" cy="196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7" descr="logo.png">
            <a:extLst>
              <a:ext uri="{FF2B5EF4-FFF2-40B4-BE49-F238E27FC236}">
                <a16:creationId xmlns:a16="http://schemas.microsoft.com/office/drawing/2014/main" id="{CA0E90CE-091F-6104-F907-83998DBB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6438900"/>
            <a:ext cx="7572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5B0608C-BFB4-93A9-9AD4-56B9D1E6E0BB}"/>
              </a:ext>
            </a:extLst>
          </p:cNvPr>
          <p:cNvSpPr/>
          <p:nvPr/>
        </p:nvSpPr>
        <p:spPr>
          <a:xfrm>
            <a:off x="1273631" y="1719263"/>
            <a:ext cx="844550" cy="21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053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3835</Words>
  <Application>Microsoft Office PowerPoint</Application>
  <PresentationFormat>Widescreen</PresentationFormat>
  <Paragraphs>461</Paragraphs>
  <Slides>53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9" baseType="lpstr">
      <vt:lpstr>Arial</vt:lpstr>
      <vt:lpstr>Arial Narrow</vt:lpstr>
      <vt:lpstr>Arial Nova Cond Light</vt:lpstr>
      <vt:lpstr>Berlin Sans FB Demi</vt:lpstr>
      <vt:lpstr>Calibri</vt:lpstr>
      <vt:lpstr>Century Gothic</vt:lpstr>
      <vt:lpstr>Franklin Gothic Book</vt:lpstr>
      <vt:lpstr>Franklin Gothic Medium</vt:lpstr>
      <vt:lpstr>Helvetica</vt:lpstr>
      <vt:lpstr>Sansita</vt:lpstr>
      <vt:lpstr>Tahoma</vt:lpstr>
      <vt:lpstr>Times New Roman</vt:lpstr>
      <vt:lpstr>Trebuchet MS</vt:lpstr>
      <vt:lpstr>Wingdings</vt:lpstr>
      <vt:lpstr>Wingdings 2</vt:lpstr>
      <vt:lpstr>Angles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PETENIAN</dc:creator>
  <cp:lastModifiedBy>Riccardo Santolini</cp:lastModifiedBy>
  <cp:revision>103</cp:revision>
  <dcterms:created xsi:type="dcterms:W3CDTF">2019-08-02T09:43:51Z</dcterms:created>
  <dcterms:modified xsi:type="dcterms:W3CDTF">2022-09-11T14:52:15Z</dcterms:modified>
</cp:coreProperties>
</file>